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9"/>
  </p:notesMasterIdLst>
  <p:sldIdLst>
    <p:sldId id="256" r:id="rId2"/>
    <p:sldId id="261" r:id="rId3"/>
    <p:sldId id="262" r:id="rId4"/>
    <p:sldId id="259" r:id="rId5"/>
    <p:sldId id="263" r:id="rId6"/>
    <p:sldId id="264" r:id="rId7"/>
    <p:sldId id="265" r:id="rId8"/>
    <p:sldId id="266" r:id="rId9"/>
    <p:sldId id="267" r:id="rId10"/>
    <p:sldId id="269" r:id="rId11"/>
    <p:sldId id="271" r:id="rId12"/>
    <p:sldId id="273" r:id="rId13"/>
    <p:sldId id="275" r:id="rId14"/>
    <p:sldId id="276" r:id="rId15"/>
    <p:sldId id="257" r:id="rId16"/>
    <p:sldId id="258" r:id="rId17"/>
    <p:sldId id="26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Ник" initials="ТН" lastIdx="1" clrIdx="0">
    <p:extLst>
      <p:ext uri="{19B8F6BF-5375-455C-9EA6-DF929625EA0E}">
        <p15:presenceInfo xmlns:p15="http://schemas.microsoft.com/office/powerpoint/2012/main" userId="b5fc3c970e0b68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93842" autoAdjust="0"/>
  </p:normalViewPr>
  <p:slideViewPr>
    <p:cSldViewPr snapToGrid="0">
      <p:cViewPr varScale="1">
        <p:scale>
          <a:sx n="60" d="100"/>
          <a:sy n="60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rtmolla.abdulganiy\AppData\Local\Microsoft\Windows\INetCache\Content.Outlook\1PQ4J838\Spotlight%20Tajikistan%20BUDGET%20V2.for%20submiss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РАСПРЕДЕЛЕНИЕ СРЕДСТВ</a:t>
            </a:r>
            <a:r>
              <a:rPr lang="ru-RU" baseline="0" dirty="0"/>
              <a:t> ПО КОМПОНЕНТАМ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'B.UNDG Budget'!$G$21:$G$22</c:f>
              <c:strCache>
                <c:ptCount val="2"/>
                <c:pt idx="0">
                  <c:v>TOTAL USD</c:v>
                </c:pt>
                <c:pt idx="1">
                  <c:v>Spotlight 
(USD)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EF-4694-BA84-D120B01C0C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EF-4694-BA84-D120B01C0C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EF-4694-BA84-D120B01C0C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EF-4694-BA84-D120B01C0CC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9EF-4694-BA84-D120B01C0CC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9EF-4694-BA84-D120B01C0CCB}"/>
              </c:ext>
            </c:extLst>
          </c:dPt>
          <c:dLbls>
            <c:dLbl>
              <c:idx val="0"/>
              <c:layout>
                <c:manualLayout>
                  <c:x val="-5.6980847567591423E-3"/>
                  <c:y val="-2.3199015697621013E-3"/>
                </c:manualLayout>
              </c:layout>
              <c:tx>
                <c:rich>
                  <a:bodyPr/>
                  <a:lstStyle/>
                  <a:p>
                    <a:r>
                      <a:rPr lang="ru-RU" baseline="0"/>
                      <a:t>КОМПОНЕНТ 1</a:t>
                    </a:r>
                    <a:r>
                      <a:rPr lang="ru-RU" baseline="0" dirty="0"/>
                      <a:t>
</a:t>
                    </a:r>
                    <a:fld id="{1414A999-4B4E-4198-BBB0-30917489073D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9EF-4694-BA84-D120B01C0CCB}"/>
                </c:ext>
              </c:extLst>
            </c:dLbl>
            <c:dLbl>
              <c:idx val="1"/>
              <c:layout>
                <c:manualLayout>
                  <c:x val="4.0200007161890865E-2"/>
                  <c:y val="3.724594328153838E-2"/>
                </c:manualLayout>
              </c:layout>
              <c:tx>
                <c:rich>
                  <a:bodyPr/>
                  <a:lstStyle/>
                  <a:p>
                    <a:r>
                      <a:rPr lang="ru-RU" baseline="0"/>
                      <a:t>КОМПОНЕНТ 2</a:t>
                    </a:r>
                    <a:r>
                      <a:rPr lang="ru-RU" baseline="0" dirty="0"/>
                      <a:t>
</a:t>
                    </a:r>
                    <a:fld id="{C00CB1E7-7E8A-4FB1-B261-894FCC93A7C8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9EF-4694-BA84-D120B01C0CCB}"/>
                </c:ext>
              </c:extLst>
            </c:dLbl>
            <c:dLbl>
              <c:idx val="2"/>
              <c:layout>
                <c:manualLayout>
                  <c:x val="6.3329723177771982E-2"/>
                  <c:y val="-0.1207486140453692"/>
                </c:manualLayout>
              </c:layout>
              <c:tx>
                <c:rich>
                  <a:bodyPr/>
                  <a:lstStyle/>
                  <a:p>
                    <a:r>
                      <a:rPr lang="ru-RU" baseline="0"/>
                      <a:t>КОМПОНЕНТ 3</a:t>
                    </a:r>
                    <a:r>
                      <a:rPr lang="ru-RU" baseline="0" dirty="0"/>
                      <a:t>
</a:t>
                    </a:r>
                    <a:fld id="{F46657F3-036B-4DB2-B83C-4DA192CEC857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9EF-4694-BA84-D120B01C0CCB}"/>
                </c:ext>
              </c:extLst>
            </c:dLbl>
            <c:dLbl>
              <c:idx val="3"/>
              <c:layout>
                <c:manualLayout>
                  <c:x val="3.9978540231664509E-3"/>
                  <c:y val="9.4841441858024896E-3"/>
                </c:manualLayout>
              </c:layout>
              <c:tx>
                <c:rich>
                  <a:bodyPr/>
                  <a:lstStyle/>
                  <a:p>
                    <a:r>
                      <a:rPr lang="ru-RU" baseline="0"/>
                      <a:t>КОМПОНЕНТ 4</a:t>
                    </a:r>
                    <a:r>
                      <a:rPr lang="ru-RU" baseline="0" dirty="0"/>
                      <a:t>
</a:t>
                    </a:r>
                    <a:fld id="{5E3B0033-FBD8-4923-A2A2-A55AC2A3CF50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9EF-4694-BA84-D120B01C0CCB}"/>
                </c:ext>
              </c:extLst>
            </c:dLbl>
            <c:dLbl>
              <c:idx val="4"/>
              <c:layout>
                <c:manualLayout>
                  <c:x val="3.982957945311931E-2"/>
                  <c:y val="-1.3006403329917329E-2"/>
                </c:manualLayout>
              </c:layout>
              <c:tx>
                <c:rich>
                  <a:bodyPr/>
                  <a:lstStyle/>
                  <a:p>
                    <a:r>
                      <a:rPr lang="ru-RU" baseline="0"/>
                      <a:t>КОМПОНЕНТ 5</a:t>
                    </a:r>
                    <a:r>
                      <a:rPr lang="ru-RU" baseline="0" dirty="0"/>
                      <a:t>
</a:t>
                    </a:r>
                    <a:fld id="{2B359DBD-A475-4C66-BD64-8321735CF3CC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9EF-4694-BA84-D120B01C0CCB}"/>
                </c:ext>
              </c:extLst>
            </c:dLbl>
            <c:dLbl>
              <c:idx val="5"/>
              <c:layout>
                <c:manualLayout>
                  <c:x val="2.2037149009197836E-2"/>
                  <c:y val="2.299103072288714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/>
                      <a:t>КОМПОНЕНТ 6</a:t>
                    </a:r>
                    <a:r>
                      <a:rPr lang="ru-RU" baseline="0" dirty="0"/>
                      <a:t>
</a:t>
                    </a:r>
                    <a:fld id="{ABDA8C44-D2BC-4627-96F3-C830249DF029}" type="PERCENTAGE">
                      <a:rPr lang="en-US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9EF-4694-BA84-D120B01C0C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'B.UNDG Budget'!$A$23:$A$28</c:f>
              <c:strCache>
                <c:ptCount val="6"/>
                <c:pt idx="0">
                  <c:v>OUTCOME 1</c:v>
                </c:pt>
                <c:pt idx="1">
                  <c:v>OUTCOME 2</c:v>
                </c:pt>
                <c:pt idx="2">
                  <c:v>OUTCOME 3</c:v>
                </c:pt>
                <c:pt idx="3">
                  <c:v>OUTCOME 4</c:v>
                </c:pt>
                <c:pt idx="4">
                  <c:v>OUTCOME 5</c:v>
                </c:pt>
                <c:pt idx="5">
                  <c:v>OUTCOME 6</c:v>
                </c:pt>
              </c:strCache>
            </c:strRef>
          </c:cat>
          <c:val>
            <c:numRef>
              <c:f>'B.UNDG Budget'!$G$23:$G$28</c:f>
              <c:numCache>
                <c:formatCode>_(* #,##0_);_(* \(#,##0\);_(* "-"??_);_(@_)</c:formatCode>
                <c:ptCount val="6"/>
                <c:pt idx="0">
                  <c:v>347000</c:v>
                </c:pt>
                <c:pt idx="1">
                  <c:v>333890</c:v>
                </c:pt>
                <c:pt idx="2">
                  <c:v>1046288</c:v>
                </c:pt>
                <c:pt idx="3">
                  <c:v>882266</c:v>
                </c:pt>
                <c:pt idx="4">
                  <c:v>356607</c:v>
                </c:pt>
                <c:pt idx="5">
                  <c:v>418995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9EF-4694-BA84-D120B01C0CC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1D1E60C-C36A-4546-B7ED-F725248A0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1324FE-FD63-4FA4-9F67-806DE70C9A1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73FA5-F47E-4C59-9CD3-15CA3045F1D9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E7CFAEFF-FD4F-4A6B-B106-87D95BB0D1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83E1C805-82FE-435B-9628-16EAD8731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242070-3B32-40E8-A932-6E10C4D50C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C25782-FB72-46FB-A7D8-3FD4EB070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00601-FA2F-4888-9083-D0FAFB746F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696913"/>
            <a:ext cx="59626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917575" y="4415790"/>
            <a:ext cx="504666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INSERT PHOTO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696913"/>
            <a:ext cx="59626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9" name="Google Shape;339;p16:notes"/>
          <p:cNvSpPr txBox="1">
            <a:spLocks noGrp="1"/>
          </p:cNvSpPr>
          <p:nvPr>
            <p:ph type="body" idx="1"/>
          </p:nvPr>
        </p:nvSpPr>
        <p:spPr>
          <a:xfrm>
            <a:off x="917575" y="4415790"/>
            <a:ext cx="504666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696913"/>
            <a:ext cx="59626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6" name="Google Shape;366;p18:notes"/>
          <p:cNvSpPr txBox="1">
            <a:spLocks noGrp="1"/>
          </p:cNvSpPr>
          <p:nvPr>
            <p:ph type="body" idx="1"/>
          </p:nvPr>
        </p:nvSpPr>
        <p:spPr>
          <a:xfrm>
            <a:off x="917575" y="4415790"/>
            <a:ext cx="504666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 b="1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900" b="1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7" name="Google Shape;397;p20:notes"/>
          <p:cNvSpPr txBox="1">
            <a:spLocks noGrp="1"/>
          </p:cNvSpPr>
          <p:nvPr>
            <p:ph type="body" idx="1"/>
          </p:nvPr>
        </p:nvSpPr>
        <p:spPr>
          <a:xfrm>
            <a:off x="917575" y="4415790"/>
            <a:ext cx="504666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288893" lvl="0" indent="-239172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783"/>
              <a:buFont typeface="Arial"/>
              <a:buNone/>
            </a:pPr>
            <a:endParaRPr>
              <a:solidFill>
                <a:srgbClr val="FFFF00"/>
              </a:solidFill>
            </a:endParaRPr>
          </a:p>
        </p:txBody>
      </p:sp>
      <p:sp>
        <p:nvSpPr>
          <p:cNvPr id="398" name="Google Shape;398;p2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</a:pPr>
            <a:fld id="{00000000-1234-1234-1234-123412341234}" type="slidenum">
              <a:rPr lang="ru-RU" sz="1684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13</a:t>
            </a:fld>
            <a:endParaRPr sz="1684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696913"/>
            <a:ext cx="59626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917575" y="4415790"/>
            <a:ext cx="504666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288893" lvl="1" indent="-193643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</a:pP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</a:pPr>
            <a:fld id="{00000000-1234-1234-1234-123412341234}" type="slidenum">
              <a:rPr lang="ru-RU" sz="1684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3</a:t>
            </a:fld>
            <a:endParaRPr sz="1684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917575" y="4415790"/>
            <a:ext cx="504666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4.9 million USD (Phase 1 ) + 770K UN Agencies</a:t>
            </a: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917575" y="4415790"/>
            <a:ext cx="504666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I don’t think we need this one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917575" y="4415790"/>
            <a:ext cx="504666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</a:pPr>
            <a:fld id="{00000000-1234-1234-1234-123412341234}" type="slidenum">
              <a:rPr lang="ru-RU" sz="1684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6</a:t>
            </a:fld>
            <a:endParaRPr sz="1684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696913"/>
            <a:ext cx="59626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917575" y="4415790"/>
            <a:ext cx="504666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696913"/>
            <a:ext cx="59626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Google Shape;224;p10:notes"/>
          <p:cNvSpPr txBox="1">
            <a:spLocks noGrp="1"/>
          </p:cNvSpPr>
          <p:nvPr>
            <p:ph type="body" idx="1"/>
          </p:nvPr>
        </p:nvSpPr>
        <p:spPr>
          <a:xfrm>
            <a:off x="917575" y="4415790"/>
            <a:ext cx="504666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Google Shape;259;p12:notes"/>
          <p:cNvSpPr txBox="1">
            <a:spLocks noGrp="1"/>
          </p:cNvSpPr>
          <p:nvPr>
            <p:ph type="body" idx="1"/>
          </p:nvPr>
        </p:nvSpPr>
        <p:spPr>
          <a:xfrm>
            <a:off x="917575" y="4415790"/>
            <a:ext cx="504666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696913"/>
            <a:ext cx="59626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0" name="Google Shape;300;p14:notes"/>
          <p:cNvSpPr txBox="1">
            <a:spLocks noGrp="1"/>
          </p:cNvSpPr>
          <p:nvPr>
            <p:ph type="body" idx="1"/>
          </p:nvPr>
        </p:nvSpPr>
        <p:spPr>
          <a:xfrm>
            <a:off x="917575" y="4415790"/>
            <a:ext cx="5046663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231115" lvl="0" indent="-180315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</a:pP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1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2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003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Blank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6"/>
          <p:cNvSpPr txBox="1">
            <a:spLocks noGrp="1"/>
          </p:cNvSpPr>
          <p:nvPr>
            <p:ph type="ftr" idx="11"/>
          </p:nvPr>
        </p:nvSpPr>
        <p:spPr>
          <a:xfrm>
            <a:off x="4148267" y="6377940"/>
            <a:ext cx="3904251" cy="34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dt" idx="10"/>
          </p:nvPr>
        </p:nvSpPr>
        <p:spPr>
          <a:xfrm>
            <a:off x="610038" y="6377940"/>
            <a:ext cx="2806180" cy="34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11504245" y="285980"/>
            <a:ext cx="431416" cy="29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896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896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896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896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896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896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896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896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896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7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04">
  <p:cSld name="Content Slide 04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/>
          <p:nvPr/>
        </p:nvSpPr>
        <p:spPr>
          <a:xfrm>
            <a:off x="11504245" y="6408285"/>
            <a:ext cx="431416" cy="208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12" tIns="60839" rIns="121712" bIns="60839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3"/>
              <a:buFont typeface="Arial"/>
              <a:buNone/>
            </a:pPr>
            <a:fld id="{00000000-1234-1234-1234-123412341234}" type="slidenum">
              <a:rPr lang="ru-RU" sz="8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73"/>
                <a:buFont typeface="Arial"/>
                <a:buNone/>
              </a:pPr>
              <a:t>‹#›</a:t>
            </a:fld>
            <a:endParaRPr sz="89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27"/>
          <p:cNvPicPr preferRelativeResize="0"/>
          <p:nvPr/>
        </p:nvPicPr>
        <p:blipFill rotWithShape="1">
          <a:blip r:embed="rId2">
            <a:alphaModFix/>
          </a:blip>
          <a:srcRect b="-513"/>
          <a:stretch/>
        </p:blipFill>
        <p:spPr>
          <a:xfrm>
            <a:off x="9282229" y="5355368"/>
            <a:ext cx="2428605" cy="111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7"/>
          <p:cNvPicPr preferRelativeResize="0"/>
          <p:nvPr/>
        </p:nvPicPr>
        <p:blipFill rotWithShape="1">
          <a:blip r:embed="rId3">
            <a:alphaModFix/>
          </a:blip>
          <a:srcRect l="-14"/>
          <a:stretch/>
        </p:blipFill>
        <p:spPr>
          <a:xfrm>
            <a:off x="0" y="4227"/>
            <a:ext cx="3542291" cy="684743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7"/>
          <p:cNvSpPr txBox="1">
            <a:spLocks noGrp="1"/>
          </p:cNvSpPr>
          <p:nvPr>
            <p:ph type="title"/>
          </p:nvPr>
        </p:nvSpPr>
        <p:spPr>
          <a:xfrm>
            <a:off x="4192893" y="727124"/>
            <a:ext cx="5995863" cy="1028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Work Sans"/>
              <a:buNone/>
              <a:defRPr sz="3195" b="1" i="0" u="none" strike="noStrike" cap="none">
                <a:solidFill>
                  <a:srgbClr val="C00000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7"/>
              <a:buFont typeface="Helvetica Neue"/>
              <a:buNone/>
              <a:defRPr sz="2951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7"/>
              <a:buFont typeface="Helvetica Neue"/>
              <a:buNone/>
              <a:defRPr sz="2951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7"/>
              <a:buFont typeface="Helvetica Neue"/>
              <a:buNone/>
              <a:defRPr sz="2951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7"/>
              <a:buFont typeface="Helvetica Neue"/>
              <a:buNone/>
              <a:defRPr sz="2951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7"/>
              <a:buFont typeface="Helvetica Neue"/>
              <a:buNone/>
              <a:defRPr sz="2951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7"/>
              <a:buFont typeface="Helvetica Neue"/>
              <a:buNone/>
              <a:defRPr sz="2951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7"/>
              <a:buFont typeface="Helvetica Neue"/>
              <a:buNone/>
              <a:defRPr sz="2951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7"/>
              <a:buFont typeface="Helvetica Neue"/>
              <a:buNone/>
              <a:defRPr sz="2951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body" idx="1"/>
          </p:nvPr>
        </p:nvSpPr>
        <p:spPr>
          <a:xfrm>
            <a:off x="4203788" y="1426031"/>
            <a:ext cx="5984968" cy="359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8670" marR="0" lvl="0" indent="-30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None/>
              <a:defRPr sz="1598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7341" marR="0" lvl="1" indent="-30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200"/>
              <a:buFont typeface="Work Sans"/>
              <a:buNone/>
              <a:defRPr sz="1598" b="0" i="0" u="none" strike="noStrike" cap="none">
                <a:solidFill>
                  <a:srgbClr val="53585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826011" marR="0" lvl="2" indent="-30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200"/>
              <a:buFont typeface="Work Sans"/>
              <a:buNone/>
              <a:defRPr sz="1598" b="0" i="0" u="none" strike="noStrike" cap="none">
                <a:solidFill>
                  <a:srgbClr val="53585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2434681" marR="0" lvl="3" indent="-30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200"/>
              <a:buFont typeface="Work Sans"/>
              <a:buNone/>
              <a:defRPr sz="1598" b="0" i="0" u="none" strike="noStrike" cap="none">
                <a:solidFill>
                  <a:srgbClr val="53585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3043352" marR="0" lvl="4" indent="-30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200"/>
              <a:buFont typeface="Work Sans"/>
              <a:buNone/>
              <a:defRPr sz="1598" b="0" i="0" u="none" strike="noStrike" cap="none">
                <a:solidFill>
                  <a:srgbClr val="53585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3652022" marR="0" lvl="5" indent="-30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751"/>
              <a:buFont typeface="Helvetica Neue"/>
              <a:buNone/>
              <a:defRPr sz="1000" b="0" i="0" u="none" strike="noStrike" cap="none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0693" marR="0" lvl="6" indent="-30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751"/>
              <a:buFont typeface="Helvetica Neue"/>
              <a:buNone/>
              <a:defRPr sz="1000" b="0" i="0" u="none" strike="noStrike" cap="none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69363" marR="0" lvl="7" indent="-30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751"/>
              <a:buFont typeface="Helvetica Neue"/>
              <a:buNone/>
              <a:defRPr sz="1000" b="0" i="0" u="none" strike="noStrike" cap="none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78033" marR="0" lvl="8" indent="-30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751"/>
              <a:buFont typeface="Helvetica Neue"/>
              <a:buNone/>
              <a:defRPr sz="1000" b="0" i="0" u="none" strike="noStrike" cap="none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0069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>
            <a:spLocks noGrp="1"/>
          </p:cNvSpPr>
          <p:nvPr>
            <p:ph type="title"/>
          </p:nvPr>
        </p:nvSpPr>
        <p:spPr>
          <a:xfrm>
            <a:off x="1907032" y="768453"/>
            <a:ext cx="8386717" cy="56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1C44"/>
              </a:buClr>
              <a:buSzPts val="2599"/>
              <a:buFont typeface="Arial"/>
              <a:buNone/>
              <a:defRPr sz="3460" b="1" i="0" u="none" strike="noStrike" cap="none">
                <a:solidFill>
                  <a:srgbClr val="A11C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7"/>
              <a:buFont typeface="Helvetica Neue"/>
              <a:buNone/>
              <a:defRPr sz="2951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7"/>
              <a:buFont typeface="Helvetica Neue"/>
              <a:buNone/>
              <a:defRPr sz="2951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7"/>
              <a:buFont typeface="Helvetica Neue"/>
              <a:buNone/>
              <a:defRPr sz="2951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7"/>
              <a:buFont typeface="Helvetica Neue"/>
              <a:buNone/>
              <a:defRPr sz="2951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7"/>
              <a:buFont typeface="Helvetica Neue"/>
              <a:buNone/>
              <a:defRPr sz="2951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7"/>
              <a:buFont typeface="Helvetica Neue"/>
              <a:buNone/>
              <a:defRPr sz="2951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7"/>
              <a:buFont typeface="Helvetica Neue"/>
              <a:buNone/>
              <a:defRPr sz="2951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7"/>
              <a:buFont typeface="Helvetica Neue"/>
              <a:buNone/>
              <a:defRPr sz="2951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body" idx="1"/>
          </p:nvPr>
        </p:nvSpPr>
        <p:spPr>
          <a:xfrm>
            <a:off x="2895632" y="1736541"/>
            <a:ext cx="6409521" cy="35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8670" marR="0" lvl="0" indent="-30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7341" marR="0" lvl="1" indent="-30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751"/>
              <a:buFont typeface="Arial"/>
              <a:buNone/>
              <a:defRPr sz="1000" b="0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6011" marR="0" lvl="2" indent="-30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751"/>
              <a:buFont typeface="Arial"/>
              <a:buNone/>
              <a:defRPr sz="1000" b="0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4681" marR="0" lvl="3" indent="-30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751"/>
              <a:buFont typeface="Arial"/>
              <a:buNone/>
              <a:defRPr sz="1000" b="0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3352" marR="0" lvl="4" indent="-30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751"/>
              <a:buFont typeface="Arial"/>
              <a:buNone/>
              <a:defRPr sz="1000" b="0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2022" marR="0" lvl="5" indent="-30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751"/>
              <a:buFont typeface="Helvetica Neue"/>
              <a:buNone/>
              <a:defRPr sz="1000" b="0" i="0" u="none" strike="noStrike" cap="none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0693" marR="0" lvl="6" indent="-30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751"/>
              <a:buFont typeface="Helvetica Neue"/>
              <a:buNone/>
              <a:defRPr sz="1000" b="0" i="0" u="none" strike="noStrike" cap="none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69363" marR="0" lvl="7" indent="-30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751"/>
              <a:buFont typeface="Helvetica Neue"/>
              <a:buNone/>
              <a:defRPr sz="1000" b="0" i="0" u="none" strike="noStrike" cap="none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78033" marR="0" lvl="8" indent="-30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751"/>
              <a:buFont typeface="Helvetica Neue"/>
              <a:buNone/>
              <a:defRPr sz="1000" b="0" i="0" u="none" strike="noStrike" cap="none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ftr" idx="11"/>
          </p:nvPr>
        </p:nvSpPr>
        <p:spPr>
          <a:xfrm>
            <a:off x="4148267" y="6377940"/>
            <a:ext cx="3904251" cy="34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dt" idx="10"/>
          </p:nvPr>
        </p:nvSpPr>
        <p:spPr>
          <a:xfrm>
            <a:off x="610038" y="6377940"/>
            <a:ext cx="2806180" cy="34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  <a:defRPr sz="2242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sldNum" idx="12"/>
          </p:nvPr>
        </p:nvSpPr>
        <p:spPr>
          <a:xfrm>
            <a:off x="11504245" y="285980"/>
            <a:ext cx="431416" cy="29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896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896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896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896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896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896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896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896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Arial"/>
              <a:buNone/>
              <a:defRPr sz="896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99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06">
  <p:cSld name="Content Slide 06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/>
          <p:nvPr/>
        </p:nvSpPr>
        <p:spPr>
          <a:xfrm>
            <a:off x="11504245" y="6408285"/>
            <a:ext cx="431416" cy="208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12" tIns="60839" rIns="121712" bIns="60839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3"/>
              <a:buFont typeface="Arial"/>
              <a:buNone/>
            </a:pPr>
            <a:fld id="{00000000-1234-1234-1234-123412341234}" type="slidenum">
              <a:rPr lang="ru-RU" sz="89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73"/>
                <a:buFont typeface="Arial"/>
                <a:buNone/>
              </a:pPr>
              <a:t>‹#›</a:t>
            </a:fld>
            <a:endParaRPr sz="89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0"/>
          <p:cNvSpPr/>
          <p:nvPr/>
        </p:nvSpPr>
        <p:spPr>
          <a:xfrm>
            <a:off x="0" y="6672561"/>
            <a:ext cx="12202981" cy="176681"/>
          </a:xfrm>
          <a:custGeom>
            <a:avLst/>
            <a:gdLst/>
            <a:ahLst/>
            <a:cxnLst/>
            <a:rect l="l" t="t" r="r" b="b"/>
            <a:pathLst>
              <a:path w="8820150" h="132714" extrusionOk="0">
                <a:moveTo>
                  <a:pt x="0" y="132257"/>
                </a:moveTo>
                <a:lnTo>
                  <a:pt x="8819997" y="132257"/>
                </a:lnTo>
                <a:lnTo>
                  <a:pt x="8819997" y="0"/>
                </a:lnTo>
                <a:lnTo>
                  <a:pt x="0" y="0"/>
                </a:lnTo>
                <a:lnTo>
                  <a:pt x="0" y="132257"/>
                </a:lnTo>
                <a:close/>
              </a:path>
            </a:pathLst>
          </a:custGeom>
          <a:solidFill>
            <a:srgbClr val="A11C4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4"/>
              <a:buFont typeface="Helvetica Neue Light"/>
              <a:buNone/>
            </a:pPr>
            <a:endParaRPr sz="2242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2" name="Google Shape;32;p30"/>
          <p:cNvPicPr preferRelativeResize="0"/>
          <p:nvPr/>
        </p:nvPicPr>
        <p:blipFill rotWithShape="1">
          <a:blip r:embed="rId2">
            <a:alphaModFix/>
          </a:blip>
          <a:srcRect b="-513"/>
          <a:stretch/>
        </p:blipFill>
        <p:spPr>
          <a:xfrm>
            <a:off x="9282229" y="5355368"/>
            <a:ext cx="2428605" cy="111993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0"/>
          <p:cNvSpPr txBox="1">
            <a:spLocks noGrp="1"/>
          </p:cNvSpPr>
          <p:nvPr>
            <p:ph type="body" idx="1"/>
          </p:nvPr>
        </p:nvSpPr>
        <p:spPr>
          <a:xfrm>
            <a:off x="2783734" y="1605231"/>
            <a:ext cx="5923586" cy="395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8670" marR="0" lvl="0" indent="-30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Work Sans"/>
              <a:buNone/>
              <a:defRPr sz="1598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1217341" marR="0" lvl="1" indent="-30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200"/>
              <a:buFont typeface="Work Sans"/>
              <a:buNone/>
              <a:defRPr sz="1598" b="0" i="0" u="none" strike="noStrike" cap="none">
                <a:solidFill>
                  <a:srgbClr val="53585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826011" marR="0" lvl="2" indent="-30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200"/>
              <a:buFont typeface="Work Sans"/>
              <a:buNone/>
              <a:defRPr sz="1598" b="0" i="0" u="none" strike="noStrike" cap="none">
                <a:solidFill>
                  <a:srgbClr val="53585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2434681" marR="0" lvl="3" indent="-30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200"/>
              <a:buFont typeface="Work Sans"/>
              <a:buNone/>
              <a:defRPr sz="1598" b="0" i="0" u="none" strike="noStrike" cap="none">
                <a:solidFill>
                  <a:srgbClr val="53585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3043352" marR="0" lvl="4" indent="-30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200"/>
              <a:buFont typeface="Work Sans"/>
              <a:buNone/>
              <a:defRPr sz="1598" b="0" i="0" u="none" strike="noStrike" cap="none">
                <a:solidFill>
                  <a:srgbClr val="53585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3652022" marR="0" lvl="5" indent="-30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751"/>
              <a:buFont typeface="Helvetica Neue"/>
              <a:buNone/>
              <a:defRPr sz="1000" b="0" i="0" u="none" strike="noStrike" cap="none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0693" marR="0" lvl="6" indent="-30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751"/>
              <a:buFont typeface="Helvetica Neue"/>
              <a:buNone/>
              <a:defRPr sz="1000" b="0" i="0" u="none" strike="noStrike" cap="none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69363" marR="0" lvl="7" indent="-30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751"/>
              <a:buFont typeface="Helvetica Neue"/>
              <a:buNone/>
              <a:defRPr sz="1000" b="0" i="0" u="none" strike="noStrike" cap="none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78033" marR="0" lvl="8" indent="-30433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751"/>
              <a:buFont typeface="Helvetica Neue"/>
              <a:buNone/>
              <a:defRPr sz="1000" b="0" i="0" u="none" strike="noStrike" cap="none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2783735" y="759801"/>
            <a:ext cx="5923586" cy="1028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Work Sans"/>
              <a:buNone/>
              <a:defRPr sz="3195" b="1" i="0" u="none" strike="noStrike" cap="none">
                <a:solidFill>
                  <a:srgbClr val="C00000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7"/>
              <a:buFont typeface="Helvetica Neue"/>
              <a:buNone/>
              <a:defRPr sz="2951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7"/>
              <a:buFont typeface="Helvetica Neue"/>
              <a:buNone/>
              <a:defRPr sz="2951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7"/>
              <a:buFont typeface="Helvetica Neue"/>
              <a:buNone/>
              <a:defRPr sz="2951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7"/>
              <a:buFont typeface="Helvetica Neue"/>
              <a:buNone/>
              <a:defRPr sz="2951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7"/>
              <a:buFont typeface="Helvetica Neue"/>
              <a:buNone/>
              <a:defRPr sz="2951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7"/>
              <a:buFont typeface="Helvetica Neue"/>
              <a:buNone/>
              <a:defRPr sz="2951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7"/>
              <a:buFont typeface="Helvetica Neue"/>
              <a:buNone/>
              <a:defRPr sz="2951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7"/>
              <a:buFont typeface="Helvetica Neue"/>
              <a:buNone/>
              <a:defRPr sz="2951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941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67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10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72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68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18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56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8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63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19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B1032-1887-4FFE-AD71-86E144FD8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74488"/>
            <a:ext cx="12099073" cy="22995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           </a:t>
            </a:r>
            <a:br>
              <a:rPr lang="ru-RU" dirty="0"/>
            </a:br>
            <a:r>
              <a:rPr lang="ru-RU" sz="3600" b="1" i="0" u="none" strike="noStrike" baseline="0" dirty="0">
                <a:solidFill>
                  <a:srgbClr val="0070C0"/>
                </a:solidFill>
                <a:latin typeface="TimesNewRoman,Bold"/>
              </a:rPr>
              <a:t>ТРЕНИНГ</a:t>
            </a:r>
            <a:br>
              <a:rPr lang="ru-RU" sz="3600" b="1" i="0" u="none" strike="noStrike" baseline="0" dirty="0">
                <a:solidFill>
                  <a:srgbClr val="2F5497"/>
                </a:solidFill>
                <a:latin typeface="TimesNewRoman,Bold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УСИЛЕНИЕ ДЕЯТЕЛЬНОСТИ ПО ПРОДВИЖЕНИЮ ГЕНДЕРНОГО РАВЕНСТВА И ПРЕДОТВРАЩЕНИЮ НАСИЛИЯ В ОТНОШЕНИИ ЖЕНЩИН И ДЕВОЧЕК В МЕСТНЫХ СООБЩЕСТВАХ»</a:t>
            </a:r>
            <a:br>
              <a:rPr lang="ru-RU" sz="3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898FB8-BFB1-4039-8873-F36C1ACA8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6942" y="4660240"/>
            <a:ext cx="8637072" cy="15967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МОДУЛЬ 1. ВВЕДЕНИЕ В ТРЕНИНГ </a:t>
            </a:r>
          </a:p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ПРЕЗЕНТАЦИЯ №1 </a:t>
            </a:r>
          </a:p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Февраль 2022 г.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8" name="Picture 1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C1FD2465-846B-4F7F-B0E3-17E16B33B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7" t="30983" r="41378" b="39596"/>
          <a:stretch/>
        </p:blipFill>
        <p:spPr bwMode="auto">
          <a:xfrm>
            <a:off x="3667541" y="725900"/>
            <a:ext cx="4225220" cy="1262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861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14"/>
          <p:cNvGrpSpPr/>
          <p:nvPr/>
        </p:nvGrpSpPr>
        <p:grpSpPr>
          <a:xfrm>
            <a:off x="538632" y="1119936"/>
            <a:ext cx="3602258" cy="5291289"/>
            <a:chOff x="0" y="0"/>
            <a:chExt cx="2705863" cy="3974591"/>
          </a:xfrm>
        </p:grpSpPr>
        <p:sp>
          <p:nvSpPr>
            <p:cNvPr id="303" name="Google Shape;303;p14"/>
            <p:cNvSpPr/>
            <p:nvPr/>
          </p:nvSpPr>
          <p:spPr>
            <a:xfrm>
              <a:off x="0" y="0"/>
              <a:ext cx="2705863" cy="3974591"/>
            </a:xfrm>
            <a:prstGeom prst="roundRect">
              <a:avLst>
                <a:gd name="adj" fmla="val 10000"/>
              </a:avLst>
            </a:prstGeom>
            <a:solidFill>
              <a:srgbClr val="013260">
                <a:alpha val="80000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712" tIns="121712" rIns="121712" bIns="12171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4"/>
            <p:cNvSpPr txBox="1"/>
            <p:nvPr/>
          </p:nvSpPr>
          <p:spPr>
            <a:xfrm>
              <a:off x="79252" y="79252"/>
              <a:ext cx="2547359" cy="381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83" tIns="76083" rIns="76083" bIns="7608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ru-RU" sz="1997" b="1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Настоящая ситуация: </a:t>
              </a:r>
              <a:r>
                <a:rPr lang="ru-RU" sz="1997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Ограниченные возможности и ресурсы для сообщения о случаях насилия и обращения за помощью. Ограниченный доступ к медицинским, социальным и юридическим услугам. Необходима координация действий среди сервис провайдеров. </a:t>
              </a: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spcBef>
                  <a:spcPts val="699"/>
                </a:spcBef>
                <a:buClr>
                  <a:srgbClr val="000000"/>
                </a:buClr>
                <a:buSzPts val="1500"/>
              </a:pPr>
              <a:endParaRPr sz="1997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305" name="Google Shape;305;p14"/>
          <p:cNvSpPr txBox="1">
            <a:spLocks noGrp="1"/>
          </p:cNvSpPr>
          <p:nvPr>
            <p:ph type="title"/>
          </p:nvPr>
        </p:nvSpPr>
        <p:spPr>
          <a:xfrm>
            <a:off x="538632" y="233369"/>
            <a:ext cx="11110209" cy="4737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712" tIns="60839" rIns="121712" bIns="60839" rtlCol="0" anchor="t" anchorCtr="0">
            <a:noAutofit/>
          </a:bodyPr>
          <a:lstStyle/>
          <a:p>
            <a:pPr algn="ctr">
              <a:buClr>
                <a:srgbClr val="A11C44"/>
              </a:buClr>
              <a:buSzPts val="2800"/>
            </a:pPr>
            <a:r>
              <a:rPr lang="ru-RU" sz="3728">
                <a:solidFill>
                  <a:srgbClr val="A11C4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КОМПОНЕНТ 4 – ОСНОВНЫЕ УСЛУГИ</a:t>
            </a:r>
            <a:endParaRPr sz="3461">
              <a:solidFill>
                <a:srgbClr val="A11C4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06" name="Google Shape;306;p14"/>
          <p:cNvGrpSpPr/>
          <p:nvPr/>
        </p:nvGrpSpPr>
        <p:grpSpPr>
          <a:xfrm>
            <a:off x="4308271" y="1193447"/>
            <a:ext cx="7401437" cy="5180664"/>
            <a:chOff x="0" y="55220"/>
            <a:chExt cx="5559644" cy="3891494"/>
          </a:xfrm>
        </p:grpSpPr>
        <p:sp>
          <p:nvSpPr>
            <p:cNvPr id="307" name="Google Shape;307;p14"/>
            <p:cNvSpPr/>
            <p:nvPr/>
          </p:nvSpPr>
          <p:spPr>
            <a:xfrm>
              <a:off x="0" y="2212839"/>
              <a:ext cx="5559644" cy="1733875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712" tIns="121712" rIns="121712" bIns="12171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4"/>
            <p:cNvSpPr txBox="1"/>
            <p:nvPr/>
          </p:nvSpPr>
          <p:spPr>
            <a:xfrm>
              <a:off x="0" y="2212839"/>
              <a:ext cx="5559644" cy="173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014" tIns="142014" rIns="142014" bIns="14201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ru-RU" sz="1997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Женщины и девочки – жертвы СГН, медицинские работники, полиция, психологи, социальные работники, медицинские учреждения первичного звена, женщины с инвалидностью, женские организации, ОГО, сельские женщины</a:t>
              </a:r>
              <a:endParaRPr sz="1997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9" name="Google Shape;309;p14"/>
            <p:cNvSpPr/>
            <p:nvPr/>
          </p:nvSpPr>
          <p:spPr>
            <a:xfrm rot="10800000">
              <a:off x="0" y="55220"/>
              <a:ext cx="5559644" cy="218989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712" tIns="121712" rIns="121712" bIns="12171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4"/>
            <p:cNvSpPr txBox="1"/>
            <p:nvPr/>
          </p:nvSpPr>
          <p:spPr>
            <a:xfrm>
              <a:off x="0" y="55220"/>
              <a:ext cx="5559644" cy="1422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2529" tIns="132529" rIns="132529" bIns="132529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1400"/>
              </a:pPr>
              <a:r>
                <a:rPr lang="ru-RU" sz="1864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1) Правительство и организации, защищающие права женщин, укрепили знания и потенциал, необходимый для оказания качественных и согласованных услуг</a:t>
              </a:r>
              <a:endParaRPr sz="1864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>
                <a:lnSpc>
                  <a:spcPct val="90000"/>
                </a:lnSpc>
                <a:spcBef>
                  <a:spcPts val="652"/>
                </a:spcBef>
                <a:buClr>
                  <a:schemeClr val="dk1"/>
                </a:buClr>
                <a:buSzPts val="1400"/>
              </a:pPr>
              <a:br>
                <a:rPr lang="ru-RU" sz="1864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</a:br>
              <a:r>
                <a:rPr lang="ru-RU" sz="1864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2) Женщины и девочки – жертвы DV/IPV и их семьи проинформированы и имеют доступ к качественным услугам, включая долгосрочное восстановление и другие возможности</a:t>
              </a:r>
              <a:endParaRPr sz="1864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6"/>
          <p:cNvGrpSpPr/>
          <p:nvPr/>
        </p:nvGrpSpPr>
        <p:grpSpPr>
          <a:xfrm>
            <a:off x="505475" y="1119936"/>
            <a:ext cx="3315920" cy="5291289"/>
            <a:chOff x="157974" y="0"/>
            <a:chExt cx="2490778" cy="3974591"/>
          </a:xfrm>
        </p:grpSpPr>
        <p:sp>
          <p:nvSpPr>
            <p:cNvPr id="342" name="Google Shape;342;p16"/>
            <p:cNvSpPr/>
            <p:nvPr/>
          </p:nvSpPr>
          <p:spPr>
            <a:xfrm>
              <a:off x="157974" y="0"/>
              <a:ext cx="2490778" cy="3974591"/>
            </a:xfrm>
            <a:prstGeom prst="roundRect">
              <a:avLst>
                <a:gd name="adj" fmla="val 10000"/>
              </a:avLst>
            </a:prstGeom>
            <a:solidFill>
              <a:srgbClr val="013260">
                <a:alpha val="80000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712" tIns="121712" rIns="121712" bIns="12171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6"/>
            <p:cNvSpPr txBox="1"/>
            <p:nvPr/>
          </p:nvSpPr>
          <p:spPr>
            <a:xfrm>
              <a:off x="230926" y="72952"/>
              <a:ext cx="2344874" cy="3828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990" tIns="70990" rIns="70990" bIns="7099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400"/>
              </a:pPr>
              <a:r>
                <a:rPr lang="ru-RU" sz="1864" b="1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Нынешняя ситуация в настоящее время</a:t>
              </a:r>
              <a:r>
                <a:rPr lang="ru-RU" sz="1864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: Точное количество женщин и девочек, которые сталкиваются с насилием в Таджикистане, неизвестно. На центральном уровне мониторинг не проводится, данных недостаточно ввиду недостаточного сбора данных. При разработке политики, основанной на фактических данных, для прекращения СГН/ДН будут использованы данные, которые послужат основой для измерения прогресса..</a:t>
              </a:r>
              <a:endParaRPr sz="1864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344" name="Google Shape;344;p16"/>
          <p:cNvGrpSpPr/>
          <p:nvPr/>
        </p:nvGrpSpPr>
        <p:grpSpPr>
          <a:xfrm>
            <a:off x="4153314" y="1253810"/>
            <a:ext cx="7495529" cy="5118645"/>
            <a:chOff x="0" y="100562"/>
            <a:chExt cx="5630322" cy="3844908"/>
          </a:xfrm>
        </p:grpSpPr>
        <p:sp>
          <p:nvSpPr>
            <p:cNvPr id="345" name="Google Shape;345;p16"/>
            <p:cNvSpPr/>
            <p:nvPr/>
          </p:nvSpPr>
          <p:spPr>
            <a:xfrm>
              <a:off x="0" y="2365726"/>
              <a:ext cx="5630322" cy="1579744"/>
            </a:xfrm>
            <a:prstGeom prst="rect">
              <a:avLst/>
            </a:prstGeom>
            <a:solidFill>
              <a:srgbClr val="00882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712" tIns="121712" rIns="121712" bIns="12171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6"/>
            <p:cNvSpPr txBox="1"/>
            <p:nvPr/>
          </p:nvSpPr>
          <p:spPr>
            <a:xfrm>
              <a:off x="0" y="2365726"/>
              <a:ext cx="5630322" cy="1579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014" tIns="142014" rIns="142014" bIns="14201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ru-RU" sz="1997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Национальные статистики, Госкомстат, сотрудники министерств, занимающиеся данными, ОГО, женские организации, жертвы СГН</a:t>
              </a:r>
              <a:endParaRPr sz="1997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47" name="Google Shape;347;p16"/>
            <p:cNvSpPr/>
            <p:nvPr/>
          </p:nvSpPr>
          <p:spPr>
            <a:xfrm rot="10800000">
              <a:off x="0" y="100562"/>
              <a:ext cx="5630322" cy="2417426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712" tIns="121712" rIns="121712" bIns="12171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6"/>
            <p:cNvSpPr txBox="1"/>
            <p:nvPr/>
          </p:nvSpPr>
          <p:spPr>
            <a:xfrm>
              <a:off x="0" y="100562"/>
              <a:ext cx="5630322" cy="15707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014" tIns="142014" rIns="142014" bIns="142014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1500"/>
              </a:pPr>
              <a:r>
                <a:rPr lang="ru-RU" sz="1997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1) Партнёры могут регулярно собирать сведения о случаях НОЖД</a:t>
              </a:r>
              <a:endParaRPr sz="1997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>
                <a:lnSpc>
                  <a:spcPct val="90000"/>
                </a:lnSpc>
                <a:spcBef>
                  <a:spcPts val="699"/>
                </a:spcBef>
                <a:buClr>
                  <a:schemeClr val="dk1"/>
                </a:buClr>
                <a:buSzPts val="1500"/>
              </a:pPr>
              <a:br>
                <a:rPr lang="ru-RU" sz="1997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</a:br>
              <a:r>
                <a:rPr lang="ru-RU" sz="1997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2) Информация о случаях ДН проанализирована и представлена общественности для мониторинга и отчётности по ЦУР 5.2 для логически обоснованного принятия решений</a:t>
              </a:r>
              <a:endParaRPr sz="1997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349" name="Google Shape;349;p16"/>
          <p:cNvSpPr txBox="1">
            <a:spLocks noGrp="1"/>
          </p:cNvSpPr>
          <p:nvPr>
            <p:ph type="title"/>
          </p:nvPr>
        </p:nvSpPr>
        <p:spPr>
          <a:xfrm>
            <a:off x="538632" y="233369"/>
            <a:ext cx="11110209" cy="4737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712" tIns="60839" rIns="121712" bIns="60839" rtlCol="0" anchor="t" anchorCtr="0">
            <a:noAutofit/>
          </a:bodyPr>
          <a:lstStyle/>
          <a:p>
            <a:pPr algn="ctr">
              <a:buClr>
                <a:srgbClr val="A11C44"/>
              </a:buClr>
              <a:buSzPts val="2600"/>
            </a:pPr>
            <a:r>
              <a:rPr lang="ru-RU" sz="3461">
                <a:solidFill>
                  <a:srgbClr val="A11C4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КОМПОНЕНТ 5 – УПРАВЛЕНИЕ ДАННЫМИ</a:t>
            </a:r>
            <a:endParaRPr sz="3461">
              <a:solidFill>
                <a:srgbClr val="A11C4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18"/>
          <p:cNvGrpSpPr/>
          <p:nvPr/>
        </p:nvGrpSpPr>
        <p:grpSpPr>
          <a:xfrm>
            <a:off x="538631" y="1119936"/>
            <a:ext cx="3389094" cy="5291289"/>
            <a:chOff x="0" y="0"/>
            <a:chExt cx="2545743" cy="3974591"/>
          </a:xfrm>
        </p:grpSpPr>
        <p:sp>
          <p:nvSpPr>
            <p:cNvPr id="369" name="Google Shape;369;p18"/>
            <p:cNvSpPr/>
            <p:nvPr/>
          </p:nvSpPr>
          <p:spPr>
            <a:xfrm>
              <a:off x="0" y="0"/>
              <a:ext cx="2545743" cy="3974591"/>
            </a:xfrm>
            <a:prstGeom prst="roundRect">
              <a:avLst>
                <a:gd name="adj" fmla="val 10000"/>
              </a:avLst>
            </a:prstGeom>
            <a:solidFill>
              <a:srgbClr val="013260">
                <a:alpha val="80000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712" tIns="121712" rIns="121712" bIns="12171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8"/>
            <p:cNvSpPr txBox="1"/>
            <p:nvPr/>
          </p:nvSpPr>
          <p:spPr>
            <a:xfrm>
              <a:off x="74562" y="74562"/>
              <a:ext cx="2396619" cy="3825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83" tIns="76083" rIns="76083" bIns="7608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ru-RU" sz="1997" b="1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Нынешняя ситуация:</a:t>
              </a: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ct val="90000"/>
                </a:lnSpc>
                <a:spcBef>
                  <a:spcPts val="699"/>
                </a:spcBef>
                <a:buClr>
                  <a:schemeClr val="lt1"/>
                </a:buClr>
                <a:buSzPts val="1500"/>
              </a:pPr>
              <a:r>
                <a:rPr lang="ru-RU" sz="1997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ОГО лучше остальных могут поднять вопросы и заявить о необходимости внесения изменений в законодательство; они могут оказывать услуги; однако, работают они изолировано, редко координируют свою деятельность и находятся в большой зависимости от донорских средств.</a:t>
              </a:r>
              <a:endParaRPr sz="1997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371" name="Google Shape;371;p18"/>
          <p:cNvGrpSpPr/>
          <p:nvPr/>
        </p:nvGrpSpPr>
        <p:grpSpPr>
          <a:xfrm>
            <a:off x="4232190" y="1198044"/>
            <a:ext cx="7243061" cy="5100357"/>
            <a:chOff x="0" y="58672"/>
            <a:chExt cx="5440679" cy="3831171"/>
          </a:xfrm>
        </p:grpSpPr>
        <p:sp>
          <p:nvSpPr>
            <p:cNvPr id="372" name="Google Shape;372;p18"/>
            <p:cNvSpPr/>
            <p:nvPr/>
          </p:nvSpPr>
          <p:spPr>
            <a:xfrm>
              <a:off x="0" y="2588486"/>
              <a:ext cx="5440679" cy="1301357"/>
            </a:xfrm>
            <a:prstGeom prst="rect">
              <a:avLst/>
            </a:prstGeom>
            <a:solidFill>
              <a:srgbClr val="00882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712" tIns="121712" rIns="121712" bIns="12171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8"/>
            <p:cNvSpPr txBox="1"/>
            <p:nvPr/>
          </p:nvSpPr>
          <p:spPr>
            <a:xfrm>
              <a:off x="0" y="2588486"/>
              <a:ext cx="5440679" cy="1301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014" tIns="142014" rIns="142014" bIns="14201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ru-RU" sz="1997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ОГО, сторонники гендерного равенства, члены парламента, ОГО, занимающиеся вопросами комплексного насилия</a:t>
              </a:r>
              <a:endParaRPr sz="1997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74" name="Google Shape;374;p18"/>
            <p:cNvSpPr/>
            <p:nvPr/>
          </p:nvSpPr>
          <p:spPr>
            <a:xfrm rot="10800000">
              <a:off x="0" y="58672"/>
              <a:ext cx="5440679" cy="2607077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712" tIns="121712" rIns="121712" bIns="12171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8"/>
            <p:cNvSpPr txBox="1"/>
            <p:nvPr/>
          </p:nvSpPr>
          <p:spPr>
            <a:xfrm>
              <a:off x="0" y="58672"/>
              <a:ext cx="5440679" cy="169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2529" tIns="132529" rIns="132529" bIns="132529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400"/>
              </a:pPr>
              <a:r>
                <a:rPr lang="ru-RU" sz="1864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1) Женские правозащитные группы и соответствующие ОГО получили новые возможности и поддержку, чтобы делиться знаниями, создавать ассоциации, работать вместе и оказывать помощь другим</a:t>
              </a:r>
              <a:endParaRPr sz="1864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76" name="Google Shape;376;p18"/>
          <p:cNvSpPr txBox="1">
            <a:spLocks noGrp="1"/>
          </p:cNvSpPr>
          <p:nvPr>
            <p:ph type="title"/>
          </p:nvPr>
        </p:nvSpPr>
        <p:spPr>
          <a:xfrm>
            <a:off x="538632" y="233369"/>
            <a:ext cx="11110209" cy="4737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712" tIns="60839" rIns="121712" bIns="60839" rtlCol="0" anchor="t" anchorCtr="0">
            <a:noAutofit/>
          </a:bodyPr>
          <a:lstStyle/>
          <a:p>
            <a:pPr algn="ctr">
              <a:buClr>
                <a:srgbClr val="A11C44"/>
              </a:buClr>
            </a:pPr>
            <a:r>
              <a:rPr lang="ru-RU">
                <a:solidFill>
                  <a:srgbClr val="A11C4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КОМПОНЕНТ 6 – ЖЕНСКОЕ ДВИЖЕНИЕ И ОГО</a:t>
            </a:r>
            <a:endParaRPr>
              <a:solidFill>
                <a:srgbClr val="A11C4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0"/>
          <p:cNvSpPr/>
          <p:nvPr/>
        </p:nvSpPr>
        <p:spPr>
          <a:xfrm>
            <a:off x="216082" y="-1"/>
            <a:ext cx="3260765" cy="6858001"/>
          </a:xfrm>
          <a:prstGeom prst="rect">
            <a:avLst/>
          </a:prstGeom>
          <a:solidFill>
            <a:srgbClr val="A0163F"/>
          </a:solidFill>
          <a:ln>
            <a:noFill/>
          </a:ln>
        </p:spPr>
        <p:txBody>
          <a:bodyPr spcFirstLastPara="1" wrap="square" lIns="121712" tIns="60839" rIns="121712" bIns="60839" anchor="ctr" anchorCtr="0">
            <a:noAutofit/>
          </a:bodyPr>
          <a:lstStyle/>
          <a:p>
            <a:pPr algn="ctr">
              <a:buClr>
                <a:srgbClr val="000000"/>
              </a:buClr>
              <a:buSzPts val="1217"/>
            </a:pPr>
            <a:endParaRPr sz="162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01" name="Google Shape;401;p20"/>
          <p:cNvSpPr txBox="1"/>
          <p:nvPr/>
        </p:nvSpPr>
        <p:spPr>
          <a:xfrm>
            <a:off x="510240" y="2749623"/>
            <a:ext cx="3065196" cy="1270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12" tIns="60839" rIns="121712" bIns="60839" anchor="t" anchorCtr="0">
            <a:spAutoFit/>
          </a:bodyPr>
          <a:lstStyle/>
          <a:p>
            <a:pPr algn="ctr">
              <a:buClr>
                <a:schemeClr val="lt1"/>
              </a:buClr>
              <a:buSzPts val="2800"/>
            </a:pPr>
            <a:r>
              <a:rPr lang="ru-RU" sz="3728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Охват по стране</a:t>
            </a:r>
            <a:endParaRPr sz="3728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02" name="Google Shape;402;p20"/>
          <p:cNvSpPr/>
          <p:nvPr/>
        </p:nvSpPr>
        <p:spPr>
          <a:xfrm>
            <a:off x="4707571" y="833662"/>
            <a:ext cx="5862586" cy="46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12" tIns="60839" rIns="121712" bIns="60839" anchor="t" anchorCtr="0">
            <a:spAutoFit/>
          </a:bodyPr>
          <a:lstStyle/>
          <a:p>
            <a:pPr marL="380419" indent="-238058" algn="just">
              <a:buClr>
                <a:srgbClr val="000000"/>
              </a:buClr>
              <a:buSzPts val="1684"/>
            </a:pPr>
            <a:endParaRPr sz="2242" b="1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3" name="Google Shape;403;p20"/>
          <p:cNvSpPr/>
          <p:nvPr/>
        </p:nvSpPr>
        <p:spPr>
          <a:xfrm>
            <a:off x="3476848" y="136070"/>
            <a:ext cx="8596490" cy="619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12" tIns="60839" rIns="121712" bIns="60839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ru-RU" sz="1598" b="1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НАЦИОНАЛЬНЫЙ УРОВЕНЬ:</a:t>
            </a:r>
            <a:endParaRPr sz="1864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419" lvl="5" indent="-380419">
              <a:spcBef>
                <a:spcPts val="799"/>
              </a:spcBef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598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Законы и политика</a:t>
            </a:r>
            <a:endParaRPr sz="1598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80419" lvl="5" indent="-380419">
              <a:spcBef>
                <a:spcPts val="799"/>
              </a:spcBef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598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Учреждения, координация, финансирование</a:t>
            </a:r>
            <a:endParaRPr sz="1598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80419" lvl="5" indent="-380419">
              <a:spcBef>
                <a:spcPts val="799"/>
              </a:spcBef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598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Системы для сбора данных и потенциал  </a:t>
            </a:r>
            <a:endParaRPr sz="1864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419" lvl="3" indent="-380419">
              <a:spcBef>
                <a:spcPts val="799"/>
              </a:spcBef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598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Стратегии предотвращения / протоколы / учебные планы</a:t>
            </a:r>
            <a:endParaRPr sz="1598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80419" lvl="3" indent="-380419">
              <a:spcBef>
                <a:spcPts val="799"/>
              </a:spcBef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598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Коммуникации и кампании в СМИ</a:t>
            </a:r>
            <a:endParaRPr sz="1598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80419" lvl="3" indent="-380419">
              <a:spcBef>
                <a:spcPts val="799"/>
              </a:spcBef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598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Обучение сервис провайдеров</a:t>
            </a:r>
            <a:endParaRPr sz="1598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80419" lvl="3" indent="-380419">
              <a:spcBef>
                <a:spcPts val="799"/>
              </a:spcBef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598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Оказание услуг (медицинских, юридических, социальная защита)</a:t>
            </a:r>
            <a:endParaRPr sz="1864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419" lvl="3" indent="-380419">
              <a:spcBef>
                <a:spcPts val="799"/>
              </a:spcBef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598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Обмен знаниями с ОГО, гранты, составление программ</a:t>
            </a:r>
            <a:endParaRPr sz="1598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>
              <a:spcBef>
                <a:spcPts val="1598"/>
              </a:spcBef>
              <a:buClr>
                <a:srgbClr val="000000"/>
              </a:buClr>
              <a:buSzPts val="1200"/>
            </a:pPr>
            <a:r>
              <a:rPr lang="ru-RU" sz="1598" b="1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ДЕЯТЕЛЬНОСТЬ НА УРОВНЕ ОБЩИН</a:t>
            </a:r>
          </a:p>
          <a:p>
            <a:pPr marL="380419" lvl="3" indent="-380419">
              <a:spcBef>
                <a:spcPts val="799"/>
              </a:spcBef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598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Укрепление потенциала сервис провайдеров «передовой линии» в плане способности предоставлять качественные услуги (медицина, право, полиция)</a:t>
            </a:r>
            <a:endParaRPr sz="1864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419" lvl="3" indent="-380419">
              <a:spcBef>
                <a:spcPts val="799"/>
              </a:spcBef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598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Родители: здоровый образ жизни и правильное воспитание</a:t>
            </a:r>
            <a:endParaRPr sz="1598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80419" lvl="3" indent="-380419">
              <a:spcBef>
                <a:spcPts val="799"/>
              </a:spcBef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598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Звёзды спорта и религиозные лидеры – как агитаторы положительных перемен</a:t>
            </a:r>
            <a:endParaRPr sz="1598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80419" indent="-380419">
              <a:spcBef>
                <a:spcPts val="799"/>
              </a:spcBef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598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Школьные программы и «от ровесника к ровеснику»</a:t>
            </a:r>
            <a:endParaRPr sz="1598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80419" indent="-380419">
              <a:spcBef>
                <a:spcPts val="799"/>
              </a:spcBef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598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Поддержка гражданскому обществу в искоренении насилия в отношении женщин и девочек, помощь пережившим насилие</a:t>
            </a:r>
            <a:endParaRPr sz="1598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80419" indent="-380419">
              <a:spcBef>
                <a:spcPts val="799"/>
              </a:spcBef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598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Новые кабинеты поддержки жертв в отдельных центрах здоровья</a:t>
            </a:r>
            <a:endParaRPr sz="1598"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04" name="Google Shape;404;p20"/>
          <p:cNvSpPr txBox="1"/>
          <p:nvPr/>
        </p:nvSpPr>
        <p:spPr>
          <a:xfrm>
            <a:off x="514344" y="452215"/>
            <a:ext cx="3134603" cy="135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12" tIns="60839" rIns="121712" bIns="60839" anchor="t" anchorCtr="0">
            <a:spAutoFit/>
          </a:bodyPr>
          <a:lstStyle/>
          <a:p>
            <a:pPr algn="ctr">
              <a:lnSpc>
                <a:spcPct val="107000"/>
              </a:lnSpc>
              <a:buClr>
                <a:schemeClr val="lt1"/>
              </a:buClr>
              <a:buSzPts val="2500"/>
            </a:pPr>
            <a:r>
              <a:rPr lang="ru-RU" sz="3328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Инициатива</a:t>
            </a:r>
            <a:endParaRPr sz="332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07000"/>
              </a:lnSpc>
              <a:spcBef>
                <a:spcPts val="1065"/>
              </a:spcBef>
              <a:buClr>
                <a:schemeClr val="lt1"/>
              </a:buClr>
              <a:buSzPts val="2500"/>
            </a:pPr>
            <a:r>
              <a:rPr lang="ru-RU" sz="332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ru-RU" sz="3328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Луч света</a:t>
            </a:r>
            <a:r>
              <a:rPr lang="ru-RU" sz="332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6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C847C-389E-45DC-A199-C583FC5AF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296696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100" b="1" i="0" u="none" strike="noStrike" baseline="0" dirty="0">
                <a:solidFill>
                  <a:srgbClr val="0070C0"/>
                </a:solidFill>
                <a:latin typeface="TimesNewRoman,Bold"/>
              </a:rPr>
            </a:br>
            <a:br>
              <a:rPr lang="ru-RU" sz="31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NewRoman,Bold"/>
              </a:rPr>
            </a:br>
            <a:r>
              <a:rPr lang="ru-RU" sz="31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NewRoman,Bold"/>
              </a:rPr>
              <a:t>ТРЕНИНГ</a:t>
            </a:r>
            <a:br>
              <a:rPr lang="ru-RU" sz="31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NewRoman,Bold"/>
              </a:rPr>
            </a:br>
            <a:r>
              <a:rPr lang="ru-RU" sz="31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«УСИЛЕНИЕ ДЕЯТЕЛЬНОСТИ ПО ПРОДВИЖЕНИЮ ГЕНДЕРНОГО РАВЕНСТВА И ПРЕДОТВРАЩЕНИЮ НАСИЛИЯ В ОТНОШЕНИИ ЖЕНЩИН И ДЕВОЧЕК В МЕСТНЫХ СООБЩЕСТВАХ»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02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CDB7B-3FEC-43F8-8F6A-9070B062E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148" y="-32997"/>
            <a:ext cx="9450220" cy="1745025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ru-RU" sz="2200" b="1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20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Содействие повышению потенциала лидеров, активистов и сотрудников местных </a:t>
            </a:r>
            <a:r>
              <a:rPr lang="ru-RU" sz="2200" dirty="0" err="1">
                <a:solidFill>
                  <a:srgbClr val="2C2D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хукуматов</a:t>
            </a:r>
            <a:r>
              <a:rPr lang="ru-RU" sz="220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 информационной деятельности </a:t>
            </a:r>
            <a:r>
              <a:rPr lang="ru-RU" sz="220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местных сообществах по продвижению гендерного равенства и предотвращению насилия в отношении женщин и девочек по принципу «равный-равному».</a:t>
            </a:r>
            <a:endParaRPr lang="ru-R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0A8355-41B0-4B10-B3E8-6ED902899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57740"/>
            <a:ext cx="11789229" cy="436536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ЗАДАЧИ ТРЕНИНГА: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Повысить уровень информированности о политике государства по продвижению гендерного равенства и предупреждению насилия в отношении женщин и девочек.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повышению уровня осведомленности о различных видах, причинах и последствиях насилия в отношении женщин и девочек.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Содействовать предупреждению гендерного насилия и принятию мер по поддержке пострадавших от насилия.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улучшению понимания роли местных сообществ в недопустимости насилия в отношении женщин, девочек и преодолении гендерных стереотипов.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навыков работы по проведению информационной работы о нетерпимости к насилию и социальной значимости устранения насилия в отношении женщин/девочек в местных сообществах для развития всего общества.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C:\Users\днс\Desktop\цель.jpg">
            <a:extLst>
              <a:ext uri="{FF2B5EF4-FFF2-40B4-BE49-F238E27FC236}">
                <a16:creationId xmlns:a16="http://schemas.microsoft.com/office/drawing/2014/main" id="{C9EB4456-7955-4967-A3F8-3C4EF25CE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97"/>
            <a:ext cx="2425147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563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E7606-9BD3-4F56-9299-2D848AC4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29" y="381001"/>
            <a:ext cx="9400225" cy="1262742"/>
          </a:xfrm>
        </p:spPr>
        <p:txBody>
          <a:bodyPr>
            <a:normAutofit fontScale="90000"/>
          </a:bodyPr>
          <a:lstStyle/>
          <a:p>
            <a:br>
              <a:rPr lang="ru-RU">
                <a:latin typeface="+mn-lt"/>
              </a:rPr>
            </a:br>
            <a:br>
              <a:rPr lang="ru-RU">
                <a:latin typeface="+mn-lt"/>
              </a:rPr>
            </a:br>
            <a:r>
              <a:rPr lang="ru-RU" sz="36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ЗНАКОМСТВО,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78FF519-8D68-4ADB-BCEF-FD04EBF02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                     ПРЕДСТАВЛЕНИЕ,</a:t>
            </a:r>
          </a:p>
          <a:p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                                 ОЖИДАНИЯ ОТ ТРЕНИНГА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09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30467-2837-4ACC-8A66-48ED6DD1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94" y="205382"/>
            <a:ext cx="4906978" cy="1396108"/>
          </a:xfrm>
        </p:spPr>
        <p:txBody>
          <a:bodyPr>
            <a:normAutofit/>
          </a:bodyPr>
          <a:lstStyle/>
          <a:p>
            <a:br>
              <a:rPr lang="ru-RU" dirty="0"/>
            </a:br>
            <a:r>
              <a:rPr lang="ru-RU" b="1" dirty="0">
                <a:solidFill>
                  <a:schemeClr val="accent2"/>
                </a:solidFill>
              </a:rPr>
              <a:t>Правила тренинга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0A61E21-DE59-4703-9093-8DDF4F2E4F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74081" y="1292962"/>
            <a:ext cx="5664933" cy="43127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E3B944-39B1-4993-AC7F-A1BFDD0F186B}"/>
              </a:ext>
            </a:extLst>
          </p:cNvPr>
          <p:cNvSpPr txBox="1"/>
          <p:nvPr/>
        </p:nvSpPr>
        <p:spPr>
          <a:xfrm>
            <a:off x="278780" y="2035097"/>
            <a:ext cx="556896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/>
              <a:t>Отключить мобильный телефон. 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/>
              <a:t>Приходить вовремя после перерывов. 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/>
              <a:t>Правило активности. 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/>
              <a:t>«Здесь и сейчас». 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/>
              <a:t>«1 микрофон». 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/>
              <a:t>«Я-высказывания». 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/>
              <a:t>Принцип доброжелательности. 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/>
              <a:t>Ценим время друг друга.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/>
              <a:t>Другое?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01C14C-AAE7-45BC-AE25-044A6F9608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561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"/>
          <p:cNvPicPr preferRelativeResize="0"/>
          <p:nvPr/>
        </p:nvPicPr>
        <p:blipFill rotWithShape="1">
          <a:blip r:embed="rId3">
            <a:alphaModFix/>
          </a:blip>
          <a:srcRect l="7209" t="1752" r="13536" b="19865"/>
          <a:stretch/>
        </p:blipFill>
        <p:spPr>
          <a:xfrm>
            <a:off x="620380" y="4058920"/>
            <a:ext cx="3912701" cy="752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2351" y="1304840"/>
            <a:ext cx="6639270" cy="468032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"/>
          <p:cNvSpPr txBox="1"/>
          <p:nvPr/>
        </p:nvSpPr>
        <p:spPr>
          <a:xfrm>
            <a:off x="6112905" y="-9592"/>
            <a:ext cx="5764331" cy="233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12" tIns="60839" rIns="121712" bIns="60839" anchor="t" anchorCtr="0">
            <a:noAutofit/>
          </a:bodyPr>
          <a:lstStyle/>
          <a:p>
            <a:pPr algn="ctr">
              <a:buClr>
                <a:srgbClr val="000000"/>
              </a:buClr>
              <a:buSzPts val="3599"/>
            </a:pPr>
            <a:endParaRPr sz="4791">
              <a:solidFill>
                <a:srgbClr val="A21B4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6" name="Google Shape;12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243" y="2323187"/>
            <a:ext cx="3912702" cy="163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01814" y="838599"/>
            <a:ext cx="1386070" cy="1379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/>
          <p:nvPr/>
        </p:nvSpPr>
        <p:spPr>
          <a:xfrm>
            <a:off x="253045" y="45226"/>
            <a:ext cx="3733755" cy="6858001"/>
          </a:xfrm>
          <a:prstGeom prst="rect">
            <a:avLst/>
          </a:prstGeom>
          <a:solidFill>
            <a:srgbClr val="A0163F"/>
          </a:solidFill>
          <a:ln>
            <a:noFill/>
          </a:ln>
        </p:spPr>
        <p:txBody>
          <a:bodyPr spcFirstLastPara="1" wrap="square" lIns="121712" tIns="60839" rIns="121712" bIns="60839" anchor="ctr" anchorCtr="0">
            <a:noAutofit/>
          </a:bodyPr>
          <a:lstStyle/>
          <a:p>
            <a:pPr algn="ctr">
              <a:buClr>
                <a:srgbClr val="000000"/>
              </a:buClr>
              <a:buSzPts val="1217"/>
            </a:pPr>
            <a:endParaRPr sz="162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672376" y="2347994"/>
            <a:ext cx="2895094" cy="268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12" tIns="60839" rIns="121712" bIns="60839" anchor="t" anchorCtr="0">
            <a:spAutoFit/>
          </a:bodyPr>
          <a:lstStyle/>
          <a:p>
            <a:pPr>
              <a:buClr>
                <a:schemeClr val="lt1"/>
              </a:buClr>
              <a:buSzPts val="2500"/>
            </a:pPr>
            <a:r>
              <a:rPr lang="ru-RU" sz="332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Общая стратегия Инициативы «Луч света» - </a:t>
            </a:r>
            <a:endParaRPr sz="186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lt1"/>
              </a:buClr>
              <a:buSzPts val="2500"/>
            </a:pPr>
            <a:r>
              <a:rPr lang="ru-RU" sz="332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принципы</a:t>
            </a:r>
            <a:endParaRPr sz="332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4707571" y="833662"/>
            <a:ext cx="5862586" cy="46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12" tIns="60839" rIns="121712" bIns="60839" anchor="t" anchorCtr="0">
            <a:spAutoFit/>
          </a:bodyPr>
          <a:lstStyle/>
          <a:p>
            <a:pPr marL="380419" indent="-238058" algn="just">
              <a:buClr>
                <a:srgbClr val="000000"/>
              </a:buClr>
              <a:buSzPts val="1684"/>
            </a:pPr>
            <a:endParaRPr sz="2242" b="1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4278252" y="133058"/>
            <a:ext cx="7399405" cy="606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12" tIns="60839" rIns="121712" bIns="60839" anchor="t" anchorCtr="0">
            <a:spAutoFit/>
          </a:bodyPr>
          <a:lstStyle/>
          <a:p>
            <a:pPr marL="380419" indent="-380419">
              <a:buClr>
                <a:srgbClr val="000000"/>
              </a:buClr>
              <a:buSzPts val="1500"/>
              <a:buFont typeface="Arial"/>
              <a:buChar char="•"/>
            </a:pPr>
            <a:r>
              <a:rPr lang="ru-RU" sz="1997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Глобальная совместная инициатива ЕС и ООН</a:t>
            </a:r>
            <a:endParaRPr sz="1997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80419" indent="-380419">
              <a:spcBef>
                <a:spcPts val="1598"/>
              </a:spcBef>
              <a:buClr>
                <a:srgbClr val="000000"/>
              </a:buClr>
              <a:buSzPts val="1500"/>
              <a:buFont typeface="Arial"/>
              <a:buChar char="•"/>
            </a:pPr>
            <a:r>
              <a:rPr lang="ru-RU" sz="1997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Тематическая фокус по Центральной Азии – сексуальное и гендерное насилие</a:t>
            </a:r>
            <a:endParaRPr sz="1864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419" indent="-380419">
              <a:spcBef>
                <a:spcPts val="1598"/>
              </a:spcBef>
              <a:buClr>
                <a:srgbClr val="000000"/>
              </a:buClr>
              <a:buSzPts val="1500"/>
              <a:buFont typeface="Arial"/>
              <a:buChar char="•"/>
            </a:pPr>
            <a:r>
              <a:rPr lang="ru-RU" sz="1997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Соответствие национальным приоритетам, тесное партнёрство с Правительством Таджикистана; инклюзивный консультационный процесс</a:t>
            </a:r>
            <a:endParaRPr sz="1997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80419" indent="-380419">
              <a:spcBef>
                <a:spcPts val="1598"/>
              </a:spcBef>
              <a:buClr>
                <a:srgbClr val="961B04"/>
              </a:buClr>
              <a:buSzPts val="1500"/>
              <a:buFont typeface="Arial"/>
              <a:buChar char="•"/>
            </a:pPr>
            <a:r>
              <a:rPr lang="ru-RU" sz="1997" b="1" dirty="0">
                <a:solidFill>
                  <a:srgbClr val="961B0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Партнёрство с ОГО - Не менее 30% средств, выделенных на программу будут реализованы через ОГО (приоритет национальные и местные ОГО)</a:t>
            </a:r>
            <a:endParaRPr sz="1997" b="1" dirty="0">
              <a:solidFill>
                <a:srgbClr val="961B0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80419" indent="-380419">
              <a:spcBef>
                <a:spcPts val="1598"/>
              </a:spcBef>
              <a:buClr>
                <a:srgbClr val="000000"/>
              </a:buClr>
              <a:buSzPts val="1500"/>
              <a:buFont typeface="Arial"/>
              <a:buChar char="•"/>
            </a:pPr>
            <a:r>
              <a:rPr lang="ru-RU" sz="1997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Взаимодополняемость с существующими инициативами для обеспечение более устойчивого прогресса </a:t>
            </a:r>
            <a:endParaRPr sz="1997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380419" indent="-380419">
              <a:spcBef>
                <a:spcPts val="1598"/>
              </a:spcBef>
              <a:buClr>
                <a:srgbClr val="961B04"/>
              </a:buClr>
              <a:buSzPts val="1500"/>
              <a:buFont typeface="Arial"/>
              <a:buChar char="•"/>
            </a:pPr>
            <a:r>
              <a:rPr lang="ru-RU" sz="1997" b="1" dirty="0">
                <a:solidFill>
                  <a:srgbClr val="961B0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Принцип «Не оставить никого в стороне»: забота о женщинах и девочках с инвалидностью, о девочках в сложных ситуациях и женщинах в сельской местности</a:t>
            </a:r>
            <a:endParaRPr sz="1997" b="1" dirty="0">
              <a:solidFill>
                <a:srgbClr val="961B0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514344" y="574845"/>
            <a:ext cx="3134603" cy="135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12" tIns="60839" rIns="121712" bIns="60839" anchor="t" anchorCtr="0">
            <a:spAutoFit/>
          </a:bodyPr>
          <a:lstStyle/>
          <a:p>
            <a:pPr algn="ctr">
              <a:lnSpc>
                <a:spcPct val="107000"/>
              </a:lnSpc>
              <a:buClr>
                <a:schemeClr val="lt1"/>
              </a:buClr>
              <a:buSzPts val="2500"/>
            </a:pPr>
            <a:r>
              <a:rPr lang="ru-RU" sz="3328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Инициатива</a:t>
            </a:r>
            <a:endParaRPr sz="332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07000"/>
              </a:lnSpc>
              <a:spcBef>
                <a:spcPts val="1065"/>
              </a:spcBef>
              <a:buClr>
                <a:schemeClr val="lt1"/>
              </a:buClr>
              <a:buSzPts val="2500"/>
            </a:pPr>
            <a:r>
              <a:rPr lang="ru-RU" sz="332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ru-RU" sz="3328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Луч света</a:t>
            </a:r>
            <a:r>
              <a:rPr lang="ru-RU" sz="332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6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86752" y="5539424"/>
            <a:ext cx="2883039" cy="1201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"/>
          <p:cNvSpPr txBox="1">
            <a:spLocks noGrp="1"/>
          </p:cNvSpPr>
          <p:nvPr>
            <p:ph type="title"/>
          </p:nvPr>
        </p:nvSpPr>
        <p:spPr>
          <a:xfrm>
            <a:off x="2591565" y="93309"/>
            <a:ext cx="8280772" cy="7108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712" tIns="60839" rIns="121712" bIns="60839" rtlCol="0" anchor="t" anchorCtr="0">
            <a:noAutofit/>
          </a:bodyPr>
          <a:lstStyle/>
          <a:p>
            <a:pPr algn="ctr">
              <a:buClr>
                <a:srgbClr val="A21B44"/>
              </a:buClr>
              <a:buSzPts val="2500"/>
            </a:pPr>
            <a:r>
              <a:rPr lang="ru-RU" sz="3328" b="0">
                <a:solidFill>
                  <a:srgbClr val="A21B4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Страновая Программа Таджикистана</a:t>
            </a:r>
            <a:endParaRPr sz="3328" b="0">
              <a:solidFill>
                <a:srgbClr val="A21B4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4"/>
          <p:cNvSpPr txBox="1">
            <a:spLocks noGrp="1"/>
          </p:cNvSpPr>
          <p:nvPr>
            <p:ph type="body" idx="1"/>
          </p:nvPr>
        </p:nvSpPr>
        <p:spPr>
          <a:xfrm>
            <a:off x="2989566" y="777927"/>
            <a:ext cx="8513485" cy="64911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712" tIns="60839" rIns="121712" bIns="60839" rtlCol="0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rgbClr val="000000"/>
              </a:buClr>
              <a:buSzPts val="1400"/>
            </a:pPr>
            <a:r>
              <a:rPr lang="ru-RU" sz="1864" b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ВИДЕНИЕ</a:t>
            </a:r>
            <a:r>
              <a:rPr lang="ru-RU" sz="1864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женщины и девочки пользуются правом на жизнь, свободную от насилия, в инклюзивном и гендерно-справедливом Таджикистане.</a:t>
            </a:r>
            <a:endParaRPr sz="1864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indent="0">
              <a:lnSpc>
                <a:spcPct val="100000"/>
              </a:lnSpc>
              <a:buSzPts val="1400"/>
            </a:pPr>
            <a:endParaRPr sz="1864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400"/>
            </a:pPr>
            <a:r>
              <a:rPr lang="ru-RU" sz="1864" b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ФОКУС</a:t>
            </a:r>
            <a:r>
              <a:rPr lang="ru-RU" sz="1864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домашнее насилие; создание благоприятных условий для криминализации домашнего насилия</a:t>
            </a:r>
            <a:endParaRPr sz="1864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400"/>
            </a:pPr>
            <a:br>
              <a:rPr lang="ru-RU" sz="1864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ru-RU" sz="1864" b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СРОКИ</a:t>
            </a:r>
            <a:r>
              <a:rPr lang="ru-RU" sz="1864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январь 2020  - декабрь 2022 (36 месяцев), первая фаза – январь 2020-декабрь 2021 г. </a:t>
            </a:r>
            <a:endParaRPr sz="1864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indent="0">
              <a:lnSpc>
                <a:spcPct val="100000"/>
              </a:lnSpc>
              <a:buSzPts val="1400"/>
            </a:pPr>
            <a:endParaRPr sz="1864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400"/>
            </a:pPr>
            <a:r>
              <a:rPr lang="ru-RU" sz="1864" b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ПЛАНИРУЕМОЕ КОЛИЧЕСТВО БЕНЕФИЦИАРОВ</a:t>
            </a:r>
            <a:r>
              <a:rPr lang="ru-RU" sz="1864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237,000 (прямых): 84,000 женщин, 72,000 девочек, 35,000 мужчин, 45,000 мальчиков</a:t>
            </a:r>
            <a:endParaRPr/>
          </a:p>
          <a:p>
            <a:pPr marL="0" indent="0">
              <a:lnSpc>
                <a:spcPct val="100000"/>
              </a:lnSpc>
              <a:buSzPts val="1400"/>
            </a:pPr>
            <a:endParaRPr sz="1864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400"/>
            </a:pPr>
            <a:r>
              <a:rPr lang="ru-RU" sz="1864" b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ИСПОЛНИТЕЛИ:</a:t>
            </a:r>
            <a:endParaRPr/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400"/>
            </a:pPr>
            <a:r>
              <a:rPr lang="ru-RU" sz="1864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4 агентства ООН: Фонд Народонаселения ООН, ПРООН, ЮНИСЕФ, ООН Женщины</a:t>
            </a:r>
            <a:endParaRPr sz="1864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indent="0">
              <a:lnSpc>
                <a:spcPct val="100000"/>
              </a:lnSpc>
              <a:buSzPts val="1400"/>
            </a:pPr>
            <a:endParaRPr sz="1864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indent="0">
              <a:lnSpc>
                <a:spcPct val="100000"/>
              </a:lnSpc>
              <a:buClr>
                <a:srgbClr val="000000"/>
              </a:buClr>
              <a:buSzPts val="1400"/>
            </a:pPr>
            <a:r>
              <a:rPr lang="ru-RU" sz="1864" b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ПАРТНЁРЫ</a:t>
            </a:r>
            <a:r>
              <a:rPr lang="ru-RU" sz="1864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Правительственные учреждения, ОГО, надзорные органы</a:t>
            </a:r>
            <a:endParaRPr sz="1864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indent="0">
              <a:lnSpc>
                <a:spcPct val="100000"/>
              </a:lnSpc>
              <a:buSzPts val="1400"/>
            </a:pPr>
            <a:endParaRPr sz="1864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indent="0">
              <a:buClr>
                <a:srgbClr val="000000"/>
              </a:buClr>
              <a:buSzPts val="1400"/>
            </a:pPr>
            <a:r>
              <a:rPr lang="ru-RU" sz="1864" b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БЮДЖЕТ</a:t>
            </a:r>
            <a:r>
              <a:rPr lang="ru-RU" sz="1864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 $5.6 миллионов (ЕС + ООН) в первой фазе</a:t>
            </a:r>
            <a:endParaRPr sz="1864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indent="0">
              <a:buSzPts val="1600"/>
            </a:pPr>
            <a:endParaRPr sz="213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indent="0"/>
            <a:endParaRPr/>
          </a:p>
        </p:txBody>
      </p:sp>
      <p:pic>
        <p:nvPicPr>
          <p:cNvPr id="154" name="Google Shape;15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825" y="-19457"/>
            <a:ext cx="2953641" cy="68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9110" y="5973185"/>
            <a:ext cx="1952145" cy="81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/>
          <p:nvPr/>
        </p:nvSpPr>
        <p:spPr>
          <a:xfrm>
            <a:off x="314766" y="230420"/>
            <a:ext cx="11555848" cy="50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874" rIns="0" bIns="0" anchor="t" anchorCtr="0">
            <a:spAutoFit/>
          </a:bodyPr>
          <a:lstStyle/>
          <a:p>
            <a:pPr marL="16904" algn="ctr">
              <a:buClr>
                <a:srgbClr val="A11C44"/>
              </a:buClr>
              <a:buSzPts val="2400"/>
            </a:pPr>
            <a:r>
              <a:rPr lang="ru-RU" sz="3195" b="1" dirty="0">
                <a:solidFill>
                  <a:srgbClr val="A11C4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 ПРОГРАММНЫХ КОМПОНЕНТОВ</a:t>
            </a:r>
            <a:endParaRPr sz="3195" b="1" dirty="0">
              <a:solidFill>
                <a:srgbClr val="A11C4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61" name="Google Shape;161;p5"/>
          <p:cNvGrpSpPr/>
          <p:nvPr/>
        </p:nvGrpSpPr>
        <p:grpSpPr>
          <a:xfrm>
            <a:off x="374278" y="1264137"/>
            <a:ext cx="11640513" cy="5269230"/>
            <a:chOff x="42" y="0"/>
            <a:chExt cx="8625206" cy="3958021"/>
          </a:xfrm>
        </p:grpSpPr>
        <p:sp>
          <p:nvSpPr>
            <p:cNvPr id="162" name="Google Shape;162;p5"/>
            <p:cNvSpPr/>
            <p:nvPr/>
          </p:nvSpPr>
          <p:spPr>
            <a:xfrm>
              <a:off x="42" y="3407520"/>
              <a:ext cx="8625164" cy="550501"/>
            </a:xfrm>
            <a:prstGeom prst="roundRect">
              <a:avLst>
                <a:gd name="adj" fmla="val 1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712" tIns="121712" rIns="121712" bIns="12171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16166" y="3423644"/>
              <a:ext cx="8592916" cy="518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83" tIns="76083" rIns="76083" bIns="7608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ru-RU" sz="1997" b="1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Тогда: </a:t>
              </a:r>
              <a:r>
                <a:rPr lang="ru-RU" sz="1997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Все женщины и девочки, особенно уязвимые, будут жить без насилия</a:t>
              </a:r>
              <a:endParaRPr sz="1997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10440" y="0"/>
              <a:ext cx="1343483" cy="3104214"/>
            </a:xfrm>
            <a:prstGeom prst="roundRect">
              <a:avLst>
                <a:gd name="adj" fmla="val 10000"/>
              </a:avLst>
            </a:prstGeom>
            <a:solidFill>
              <a:srgbClr val="004D92"/>
            </a:solidFill>
            <a:ln>
              <a:noFill/>
            </a:ln>
          </p:spPr>
          <p:txBody>
            <a:bodyPr spcFirstLastPara="1" wrap="square" lIns="121712" tIns="121712" rIns="121712" bIns="12171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49789" y="39349"/>
              <a:ext cx="1264785" cy="302551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50722" tIns="50722" rIns="50722" bIns="50722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000"/>
              </a:pPr>
              <a:r>
                <a:rPr lang="ru-RU" sz="2396" b="1" dirty="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Законы и политика </a:t>
              </a:r>
              <a:r>
                <a:rPr lang="ru-RU" sz="1464" dirty="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основаны на фактах и соответствуют международным стандартам прав человека, а также принципам предотвращения СГН</a:t>
              </a:r>
              <a:r>
                <a:rPr lang="ru-RU" sz="1464" dirty="0">
                  <a:latin typeface="Arial"/>
                  <a:ea typeface="Arial"/>
                  <a:cs typeface="Arial"/>
                  <a:sym typeface="Arial"/>
                </a:rPr>
                <a:t> соблюдаются и отражены в планах…</a:t>
              </a:r>
              <a:endParaRPr sz="1464" dirty="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1466776" y="0"/>
              <a:ext cx="1343483" cy="3104214"/>
            </a:xfrm>
            <a:prstGeom prst="roundRect">
              <a:avLst>
                <a:gd name="adj" fmla="val 10000"/>
              </a:avLst>
            </a:prstGeom>
            <a:solidFill>
              <a:srgbClr val="4E6C52"/>
            </a:solidFill>
            <a:ln>
              <a:noFill/>
            </a:ln>
          </p:spPr>
          <p:txBody>
            <a:bodyPr spcFirstLastPara="1" wrap="square" lIns="121712" tIns="121712" rIns="121712" bIns="12171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1506125" y="39349"/>
              <a:ext cx="1353840" cy="30255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50722" tIns="50722" rIns="50722" bIns="50722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000"/>
              </a:pPr>
              <a:r>
                <a:rPr lang="ru-RU" sz="2396" b="1" dirty="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Учреждения </a:t>
              </a:r>
              <a:r>
                <a:rPr lang="ru-RU" sz="1464" dirty="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планируют, финансируют и занимаются реализацией программ, основанных на фактах и направленных на </a:t>
              </a:r>
              <a:r>
                <a:rPr lang="ru-RU" sz="1464" dirty="0">
                  <a:latin typeface="Arial"/>
                  <a:ea typeface="Arial"/>
                  <a:cs typeface="Arial"/>
                  <a:sym typeface="Arial"/>
                </a:rPr>
                <a:t>искоренение НОЖД включая другие сектора</a:t>
              </a:r>
              <a:endParaRPr sz="1464" dirty="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2923113" y="0"/>
              <a:ext cx="1343483" cy="3104214"/>
            </a:xfrm>
            <a:prstGeom prst="roundRect">
              <a:avLst>
                <a:gd name="adj" fmla="val 10000"/>
              </a:avLst>
            </a:prstGeom>
            <a:solidFill>
              <a:srgbClr val="A64F0B"/>
            </a:solidFill>
            <a:ln>
              <a:noFill/>
            </a:ln>
          </p:spPr>
          <p:txBody>
            <a:bodyPr spcFirstLastPara="1" wrap="square" lIns="121712" tIns="121712" rIns="121712" bIns="12171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 txBox="1"/>
            <p:nvPr/>
          </p:nvSpPr>
          <p:spPr>
            <a:xfrm>
              <a:off x="2962461" y="39349"/>
              <a:ext cx="1264785" cy="3025516"/>
            </a:xfrm>
            <a:prstGeom prst="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txBody>
            <a:bodyPr spcFirstLastPara="1" wrap="square" lIns="50722" tIns="50722" rIns="50722" bIns="50722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000"/>
              </a:pPr>
              <a:r>
                <a:rPr lang="ru-RU" sz="2396" b="1" dirty="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Профилактика</a:t>
              </a:r>
              <a:r>
                <a:rPr lang="ru-RU" sz="2396" dirty="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насилия </a:t>
              </a:r>
              <a:r>
                <a:rPr lang="ru-RU" sz="1464" dirty="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осуществляется путем изменения гендерно неравных социальных норм, взглядов и поведения на уровне сообщества и на личном уровне </a:t>
              </a:r>
              <a:endParaRPr sz="1464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379449" y="0"/>
              <a:ext cx="1343483" cy="3104214"/>
            </a:xfrm>
            <a:prstGeom prst="roundRect">
              <a:avLst>
                <a:gd name="adj" fmla="val 10000"/>
              </a:avLst>
            </a:prstGeom>
            <a:solidFill>
              <a:srgbClr val="A58D1A"/>
            </a:solidFill>
            <a:ln>
              <a:noFill/>
            </a:ln>
          </p:spPr>
          <p:txBody>
            <a:bodyPr spcFirstLastPara="1" wrap="square" lIns="121712" tIns="121712" rIns="121712" bIns="12171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4340099" y="230351"/>
              <a:ext cx="1264785" cy="3025516"/>
            </a:xfrm>
            <a:prstGeom prst="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spcFirstLastPara="1" wrap="square" lIns="50722" tIns="50722" rIns="50722" bIns="50722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000"/>
              </a:pPr>
              <a:r>
                <a:rPr lang="ru-RU" sz="2396" b="1" dirty="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Услуги</a:t>
              </a:r>
              <a:r>
                <a:rPr lang="ru-RU" sz="2396" dirty="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для женщин и девочек,</a:t>
              </a:r>
              <a:r>
                <a:rPr lang="ru-RU" sz="1464" dirty="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которые пережили насилие, отвечают основным требованиям, доступны, приемлемы и соответствуют  качеству оказываемых услуг</a:t>
              </a:r>
              <a:endParaRPr sz="1464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835785" y="0"/>
              <a:ext cx="1343483" cy="3104214"/>
            </a:xfrm>
            <a:prstGeom prst="roundRect">
              <a:avLst>
                <a:gd name="adj" fmla="val 10000"/>
              </a:avLst>
            </a:prstGeom>
            <a:solidFill>
              <a:srgbClr val="80A276"/>
            </a:solidFill>
            <a:ln>
              <a:noFill/>
            </a:ln>
          </p:spPr>
          <p:txBody>
            <a:bodyPr spcFirstLastPara="1" wrap="square" lIns="121712" tIns="121712" rIns="121712" bIns="12171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5875134" y="39349"/>
              <a:ext cx="1264785" cy="302551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50722" tIns="50722" rIns="50722" bIns="50722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000"/>
              </a:pPr>
              <a:r>
                <a:rPr lang="ru-RU" sz="2396" b="1" dirty="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Данные по НОЖД </a:t>
              </a:r>
              <a:r>
                <a:rPr lang="ru-RU" sz="1464" dirty="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– с разбивкой и возможностью глобального сравнения – собраны, проанализированы и используются по международным стандартам на предмет разработки законов, политики и программ</a:t>
              </a:r>
              <a:endParaRPr sz="1464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7281765" y="0"/>
              <a:ext cx="1343483" cy="3104214"/>
            </a:xfrm>
            <a:prstGeom prst="roundRect">
              <a:avLst>
                <a:gd name="adj" fmla="val 10000"/>
              </a:avLst>
            </a:prstGeom>
            <a:solidFill>
              <a:srgbClr val="013260"/>
            </a:solidFill>
            <a:ln>
              <a:noFill/>
            </a:ln>
          </p:spPr>
          <p:txBody>
            <a:bodyPr spcFirstLastPara="1" wrap="square" lIns="121712" tIns="121712" rIns="121712" bIns="12171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7321114" y="39349"/>
              <a:ext cx="1264785" cy="302551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50722" tIns="50722" rIns="50722" bIns="50722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1000"/>
              </a:pPr>
              <a:r>
                <a:rPr lang="ru-RU" sz="2396" b="1" dirty="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ОГО/Женские движения</a:t>
              </a:r>
              <a:r>
                <a:rPr lang="ru-RU" sz="2396" dirty="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</a:t>
              </a:r>
              <a:r>
                <a:rPr lang="ru-RU" sz="1464" dirty="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эффективно влияют и способствуют развитию гендерного равенства и расширения прав и возможностей женщин, а также </a:t>
              </a:r>
              <a:r>
                <a:rPr lang="ru-RU" sz="1464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искоренению НОЖД</a:t>
              </a:r>
              <a:r>
                <a:rPr lang="ru-RU" sz="1464" dirty="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</a:t>
              </a:r>
              <a:endParaRPr sz="146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/>
          <p:nvPr/>
        </p:nvSpPr>
        <p:spPr>
          <a:xfrm>
            <a:off x="216082" y="-1"/>
            <a:ext cx="3733755" cy="6858001"/>
          </a:xfrm>
          <a:prstGeom prst="rect">
            <a:avLst/>
          </a:prstGeom>
          <a:solidFill>
            <a:srgbClr val="A0163F"/>
          </a:solidFill>
          <a:ln>
            <a:noFill/>
          </a:ln>
        </p:spPr>
        <p:txBody>
          <a:bodyPr spcFirstLastPara="1" wrap="square" lIns="121712" tIns="60839" rIns="121712" bIns="60839" anchor="ctr" anchorCtr="0">
            <a:noAutofit/>
          </a:bodyPr>
          <a:lstStyle/>
          <a:p>
            <a:pPr algn="ctr">
              <a:buClr>
                <a:srgbClr val="000000"/>
              </a:buClr>
              <a:buSzPts val="1217"/>
            </a:pPr>
            <a:endParaRPr sz="162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2" name="Google Shape;182;p6"/>
          <p:cNvSpPr txBox="1"/>
          <p:nvPr/>
        </p:nvSpPr>
        <p:spPr>
          <a:xfrm>
            <a:off x="505593" y="2749624"/>
            <a:ext cx="3065196" cy="176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12" tIns="60839" rIns="121712" bIns="60839" anchor="t" anchorCtr="0">
            <a:spAutoFit/>
          </a:bodyPr>
          <a:lstStyle/>
          <a:p>
            <a:pPr>
              <a:buClr>
                <a:schemeClr val="lt1"/>
              </a:buClr>
              <a:buSzPts val="2000"/>
            </a:pPr>
            <a:r>
              <a:rPr lang="ru-RU" sz="266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Таджикистан: распределение результатов по компонентам</a:t>
            </a:r>
            <a:endParaRPr sz="266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4707571" y="833662"/>
            <a:ext cx="5862586" cy="46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12" tIns="60839" rIns="121712" bIns="60839" anchor="t" anchorCtr="0">
            <a:spAutoFit/>
          </a:bodyPr>
          <a:lstStyle/>
          <a:p>
            <a:pPr marL="380419" indent="-238058" algn="just">
              <a:buClr>
                <a:srgbClr val="000000"/>
              </a:buClr>
              <a:buSzPts val="1684"/>
            </a:pPr>
            <a:endParaRPr sz="2242" b="1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84" name="Google Shape;184;p6"/>
          <p:cNvGraphicFramePr/>
          <p:nvPr/>
        </p:nvGraphicFramePr>
        <p:xfrm>
          <a:off x="4356520" y="329268"/>
          <a:ext cx="6872794" cy="601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5" name="Google Shape;185;p6"/>
          <p:cNvSpPr txBox="1"/>
          <p:nvPr/>
        </p:nvSpPr>
        <p:spPr>
          <a:xfrm>
            <a:off x="514344" y="452215"/>
            <a:ext cx="3134603" cy="135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12" tIns="60839" rIns="121712" bIns="60839" anchor="t" anchorCtr="0">
            <a:spAutoFit/>
          </a:bodyPr>
          <a:lstStyle/>
          <a:p>
            <a:pPr algn="ctr">
              <a:lnSpc>
                <a:spcPct val="107000"/>
              </a:lnSpc>
              <a:buClr>
                <a:schemeClr val="lt1"/>
              </a:buClr>
              <a:buSzPts val="2500"/>
            </a:pPr>
            <a:r>
              <a:rPr lang="ru-RU" sz="3328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Инициатива</a:t>
            </a:r>
            <a:endParaRPr sz="332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07000"/>
              </a:lnSpc>
              <a:spcBef>
                <a:spcPts val="1065"/>
              </a:spcBef>
              <a:buClr>
                <a:schemeClr val="lt1"/>
              </a:buClr>
              <a:buSzPts val="2500"/>
            </a:pPr>
            <a:r>
              <a:rPr lang="ru-RU" sz="332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ru-RU" sz="3328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Луч света</a:t>
            </a:r>
            <a:r>
              <a:rPr lang="ru-RU" sz="332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6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6" name="Google Shape;186;p6"/>
          <p:cNvGraphicFramePr/>
          <p:nvPr>
            <p:extLst>
              <p:ext uri="{D42A27DB-BD31-4B8C-83A1-F6EECF244321}">
                <p14:modId xmlns:p14="http://schemas.microsoft.com/office/powerpoint/2010/main" val="644658963"/>
              </p:ext>
            </p:extLst>
          </p:nvPr>
        </p:nvGraphicFramePr>
        <p:xfrm>
          <a:off x="3192990" y="184442"/>
          <a:ext cx="9243369" cy="667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8"/>
          <p:cNvGrpSpPr/>
          <p:nvPr/>
        </p:nvGrpSpPr>
        <p:grpSpPr>
          <a:xfrm>
            <a:off x="405833" y="1247753"/>
            <a:ext cx="3858145" cy="5376877"/>
            <a:chOff x="0" y="0"/>
            <a:chExt cx="2898074" cy="4038881"/>
          </a:xfrm>
        </p:grpSpPr>
        <p:sp>
          <p:nvSpPr>
            <p:cNvPr id="198" name="Google Shape;198;p8"/>
            <p:cNvSpPr/>
            <p:nvPr/>
          </p:nvSpPr>
          <p:spPr>
            <a:xfrm>
              <a:off x="0" y="0"/>
              <a:ext cx="2898074" cy="4038881"/>
            </a:xfrm>
            <a:prstGeom prst="roundRect">
              <a:avLst>
                <a:gd name="adj" fmla="val 10000"/>
              </a:avLst>
            </a:prstGeom>
            <a:solidFill>
              <a:srgbClr val="013260">
                <a:alpha val="80000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712" tIns="121712" rIns="121712" bIns="12171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8"/>
            <p:cNvSpPr txBox="1"/>
            <p:nvPr/>
          </p:nvSpPr>
          <p:spPr>
            <a:xfrm>
              <a:off x="84882" y="84882"/>
              <a:ext cx="2728310" cy="3869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83" tIns="76083" rIns="76083" bIns="7608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ru-RU" sz="1997" b="1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Нынешняя ситуация</a:t>
              </a:r>
              <a:endParaRPr sz="1997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algn="ctr">
                <a:lnSpc>
                  <a:spcPct val="90000"/>
                </a:lnSpc>
                <a:spcBef>
                  <a:spcPts val="699"/>
                </a:spcBef>
                <a:buClr>
                  <a:schemeClr val="lt1"/>
                </a:buClr>
                <a:buSzPts val="1500"/>
              </a:pPr>
              <a:r>
                <a:rPr lang="ru-RU" sz="1997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Существует законодательство по НОЖД, но есть недостатки по решению проблем с гендерным насилием в отношении женщин. Среди таковых : домашнее насилие, изнасилование в браке, сексуальное домогательство – не криминализированы.</a:t>
              </a: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ct val="90000"/>
                </a:lnSpc>
                <a:spcBef>
                  <a:spcPts val="699"/>
                </a:spcBef>
                <a:buClr>
                  <a:srgbClr val="000000"/>
                </a:buClr>
                <a:buSzPts val="1500"/>
              </a:pPr>
              <a:endParaRPr sz="1997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200" name="Google Shape;200;p8"/>
          <p:cNvGrpSpPr/>
          <p:nvPr/>
        </p:nvGrpSpPr>
        <p:grpSpPr>
          <a:xfrm>
            <a:off x="4396778" y="1342107"/>
            <a:ext cx="7252065" cy="5282504"/>
            <a:chOff x="0" y="70874"/>
            <a:chExt cx="5447442" cy="3967992"/>
          </a:xfrm>
        </p:grpSpPr>
        <p:sp>
          <p:nvSpPr>
            <p:cNvPr id="201" name="Google Shape;201;p8"/>
            <p:cNvSpPr/>
            <p:nvPr/>
          </p:nvSpPr>
          <p:spPr>
            <a:xfrm>
              <a:off x="0" y="2688371"/>
              <a:ext cx="5447442" cy="1350495"/>
            </a:xfrm>
            <a:prstGeom prst="rect">
              <a:avLst/>
            </a:prstGeom>
            <a:solidFill>
              <a:srgbClr val="00882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712" tIns="121712" rIns="121712" bIns="12171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8"/>
            <p:cNvSpPr txBox="1"/>
            <p:nvPr/>
          </p:nvSpPr>
          <p:spPr>
            <a:xfrm>
              <a:off x="0" y="2688371"/>
              <a:ext cx="5447442" cy="1350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014" tIns="142014" rIns="142014" bIns="14201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ru-RU" sz="1997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Члены парламента, правительственные чиновники, учреждения, комиссии,  ОГО и жертвы насилия женского пола (женщины и девочки).</a:t>
              </a: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 rot="10800000">
              <a:off x="0" y="70874"/>
              <a:ext cx="5447442" cy="2732229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712" tIns="121712" rIns="121712" bIns="12171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8"/>
            <p:cNvSpPr txBox="1"/>
            <p:nvPr/>
          </p:nvSpPr>
          <p:spPr>
            <a:xfrm>
              <a:off x="0" y="70874"/>
              <a:ext cx="5447442" cy="1775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014" tIns="142014" rIns="142014" bIns="14201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500"/>
              </a:pPr>
              <a:r>
                <a:rPr lang="ru-RU" sz="1997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Укрепление знаний на доказательной основе и потенциала для:</a:t>
              </a: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ct val="90000"/>
                </a:lnSpc>
                <a:spcBef>
                  <a:spcPts val="699"/>
                </a:spcBef>
                <a:buClr>
                  <a:schemeClr val="dk1"/>
                </a:buClr>
                <a:buSzPts val="1500"/>
              </a:pPr>
              <a:r>
                <a:rPr lang="ru-RU" sz="1997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1) анализа недостатков и пересмотра/изменения законодательной базы по DV/SGBV и</a:t>
              </a:r>
              <a:endParaRPr sz="1997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algn="ctr">
                <a:lnSpc>
                  <a:spcPct val="90000"/>
                </a:lnSpc>
                <a:spcBef>
                  <a:spcPts val="699"/>
                </a:spcBef>
                <a:buClr>
                  <a:schemeClr val="dk1"/>
                </a:buClr>
                <a:buSzPts val="1500"/>
              </a:pPr>
              <a:r>
                <a:rPr lang="ru-RU" sz="1997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2) разработки рациональных национальных и региональных планов действий по искоренению домашнего насилия и насилия со стороны интимного партнера</a:t>
              </a:r>
              <a:endParaRPr sz="1997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205" name="Google Shape;205;p8"/>
          <p:cNvSpPr txBox="1">
            <a:spLocks noGrp="1"/>
          </p:cNvSpPr>
          <p:nvPr>
            <p:ph type="title"/>
          </p:nvPr>
        </p:nvSpPr>
        <p:spPr>
          <a:xfrm>
            <a:off x="538632" y="233369"/>
            <a:ext cx="11110209" cy="4737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712" tIns="60839" rIns="121712" bIns="60839" rtlCol="0" anchor="t" anchorCtr="0">
            <a:noAutofit/>
          </a:bodyPr>
          <a:lstStyle/>
          <a:p>
            <a:pPr algn="ctr">
              <a:buClr>
                <a:srgbClr val="A11C44"/>
              </a:buClr>
              <a:buSzPts val="2600"/>
            </a:pPr>
            <a:r>
              <a:rPr lang="ru-RU" sz="3461">
                <a:solidFill>
                  <a:srgbClr val="A11C4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КОМПОНЕНТ 1- ЗАКОН И ПОЛИТИКА</a:t>
            </a:r>
            <a:endParaRPr sz="3461">
              <a:solidFill>
                <a:srgbClr val="A11C4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10"/>
          <p:cNvGrpSpPr/>
          <p:nvPr/>
        </p:nvGrpSpPr>
        <p:grpSpPr>
          <a:xfrm>
            <a:off x="450101" y="1119936"/>
            <a:ext cx="3416891" cy="5291289"/>
            <a:chOff x="0" y="0"/>
            <a:chExt cx="2566623" cy="3974591"/>
          </a:xfrm>
        </p:grpSpPr>
        <p:sp>
          <p:nvSpPr>
            <p:cNvPr id="227" name="Google Shape;227;p10"/>
            <p:cNvSpPr/>
            <p:nvPr/>
          </p:nvSpPr>
          <p:spPr>
            <a:xfrm>
              <a:off x="0" y="0"/>
              <a:ext cx="2566623" cy="3974591"/>
            </a:xfrm>
            <a:prstGeom prst="roundRect">
              <a:avLst>
                <a:gd name="adj" fmla="val 10000"/>
              </a:avLst>
            </a:prstGeom>
            <a:solidFill>
              <a:srgbClr val="013260">
                <a:alpha val="80000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712" tIns="121712" rIns="121712" bIns="12171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0"/>
            <p:cNvSpPr txBox="1"/>
            <p:nvPr/>
          </p:nvSpPr>
          <p:spPr>
            <a:xfrm>
              <a:off x="75174" y="75174"/>
              <a:ext cx="2416275" cy="3824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83" tIns="76083" rIns="76083" bIns="7608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ru-RU" sz="1997" b="1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Нынешняя ситуация: </a:t>
              </a:r>
              <a:r>
                <a:rPr lang="ru-RU" sz="1997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Не достаточно знаний и навыков для профилактики и борьбы с НОЖД во всех секторах. Отсутствие официального механизма много-отраслевой координации борьбы с СГН. </a:t>
              </a:r>
              <a:endParaRPr sz="1997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229" name="Google Shape;229;p10"/>
          <p:cNvGrpSpPr/>
          <p:nvPr/>
        </p:nvGrpSpPr>
        <p:grpSpPr>
          <a:xfrm>
            <a:off x="4201757" y="1209253"/>
            <a:ext cx="7535619" cy="5200005"/>
            <a:chOff x="0" y="67093"/>
            <a:chExt cx="5660436" cy="3906022"/>
          </a:xfrm>
        </p:grpSpPr>
        <p:sp>
          <p:nvSpPr>
            <p:cNvPr id="230" name="Google Shape;230;p10"/>
            <p:cNvSpPr/>
            <p:nvPr/>
          </p:nvSpPr>
          <p:spPr>
            <a:xfrm>
              <a:off x="0" y="2219077"/>
              <a:ext cx="5660436" cy="1754038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712" tIns="121712" rIns="121712" bIns="12171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0"/>
            <p:cNvSpPr txBox="1"/>
            <p:nvPr/>
          </p:nvSpPr>
          <p:spPr>
            <a:xfrm>
              <a:off x="0" y="2219077"/>
              <a:ext cx="5660436" cy="1754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014" tIns="142014" rIns="142014" bIns="14201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ru-RU" sz="1997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Представители правительственных ведомств, судов, полиции, медицинских учреждений, ОГО, общин</a:t>
              </a:r>
              <a:endParaRPr sz="1997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2" name="Google Shape;232;p10"/>
            <p:cNvSpPr/>
            <p:nvPr/>
          </p:nvSpPr>
          <p:spPr>
            <a:xfrm rot="10800000">
              <a:off x="0" y="67093"/>
              <a:ext cx="5660436" cy="225102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712" tIns="121712" rIns="121712" bIns="12171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0"/>
            <p:cNvSpPr txBox="1"/>
            <p:nvPr/>
          </p:nvSpPr>
          <p:spPr>
            <a:xfrm>
              <a:off x="0" y="267117"/>
              <a:ext cx="5660436" cy="1262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014" tIns="142014" rIns="142014" bIns="14201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1500"/>
              </a:pPr>
              <a:r>
                <a:rPr lang="ru-RU" sz="1997" dirty="0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1) Учреждения способны логически разработать и представить программы, направленные на профилактику и искоренение НОЖД</a:t>
              </a:r>
              <a:endParaRPr sz="1997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algn="ctr">
                <a:lnSpc>
                  <a:spcPct val="90000"/>
                </a:lnSpc>
                <a:spcBef>
                  <a:spcPts val="699"/>
                </a:spcBef>
                <a:buClr>
                  <a:schemeClr val="dk1"/>
                </a:buClr>
                <a:buSzPts val="1500"/>
              </a:pPr>
              <a:br>
                <a:rPr lang="ru-RU" sz="1997" dirty="0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</a:br>
              <a:r>
                <a:rPr lang="ru-RU" sz="1997" dirty="0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2) Механизмы координации действий партнёров и заинтересованных сторон укреплены и надлежаще профинансированы</a:t>
              </a:r>
              <a:endParaRPr sz="1997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234" name="Google Shape;234;p10"/>
          <p:cNvSpPr txBox="1">
            <a:spLocks noGrp="1"/>
          </p:cNvSpPr>
          <p:nvPr>
            <p:ph type="title"/>
          </p:nvPr>
        </p:nvSpPr>
        <p:spPr>
          <a:xfrm>
            <a:off x="295603" y="233369"/>
            <a:ext cx="11441772" cy="4737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712" tIns="60839" rIns="121712" bIns="60839" rtlCol="0" anchor="t" anchorCtr="0">
            <a:noAutofit/>
          </a:bodyPr>
          <a:lstStyle/>
          <a:p>
            <a:pPr algn="ctr">
              <a:buClr>
                <a:srgbClr val="A11C44"/>
              </a:buClr>
              <a:buSzPts val="2000"/>
            </a:pPr>
            <a:r>
              <a:rPr lang="ru-RU" sz="2663">
                <a:solidFill>
                  <a:srgbClr val="A11C4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КОМПОНЕНТ 2 – ИНСТИТУЦИОНАЛЬНЫЙ ПОТЕНЦИАЛ</a:t>
            </a:r>
            <a:endParaRPr sz="2663">
              <a:solidFill>
                <a:srgbClr val="A11C4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12"/>
          <p:cNvGrpSpPr/>
          <p:nvPr/>
        </p:nvGrpSpPr>
        <p:grpSpPr>
          <a:xfrm>
            <a:off x="538632" y="1119936"/>
            <a:ext cx="3480525" cy="5504696"/>
            <a:chOff x="0" y="0"/>
            <a:chExt cx="2614422" cy="4134893"/>
          </a:xfrm>
        </p:grpSpPr>
        <p:sp>
          <p:nvSpPr>
            <p:cNvPr id="262" name="Google Shape;262;p12"/>
            <p:cNvSpPr/>
            <p:nvPr/>
          </p:nvSpPr>
          <p:spPr>
            <a:xfrm>
              <a:off x="0" y="0"/>
              <a:ext cx="2614422" cy="4134893"/>
            </a:xfrm>
            <a:prstGeom prst="roundRect">
              <a:avLst>
                <a:gd name="adj" fmla="val 10000"/>
              </a:avLst>
            </a:prstGeom>
            <a:solidFill>
              <a:srgbClr val="013260">
                <a:alpha val="80000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712" tIns="121712" rIns="121712" bIns="12171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2"/>
            <p:cNvSpPr txBox="1"/>
            <p:nvPr/>
          </p:nvSpPr>
          <p:spPr>
            <a:xfrm>
              <a:off x="76574" y="76574"/>
              <a:ext cx="2461274" cy="3981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83" tIns="76083" rIns="76083" bIns="7608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ru-RU" sz="1997" b="1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Нынешняя ситуация: </a:t>
              </a:r>
              <a:r>
                <a:rPr lang="ru-RU" sz="1997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Социальные нормы, относящиеся к гендеру, влияют на восприятие, отношение и поведение по отношению к женщинам на различных уровнях.</a:t>
              </a: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ct val="90000"/>
                </a:lnSpc>
                <a:spcBef>
                  <a:spcPts val="699"/>
                </a:spcBef>
                <a:buClr>
                  <a:schemeClr val="lt1"/>
                </a:buClr>
                <a:buSzPts val="1500"/>
              </a:pPr>
              <a:r>
                <a:rPr lang="ru-RU" sz="1997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Конституция гарантирует равные права для мужчин и женщин, однако, в реальности женщины и девочки сталкиваются со значительными препятствиями. Уровень насилия в отношении женщин на уровне домохозяйств высок, а доступ к услугам и поддержке ограничен.</a:t>
              </a:r>
              <a:endParaRPr sz="1997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264" name="Google Shape;264;p12"/>
          <p:cNvSpPr txBox="1">
            <a:spLocks noGrp="1"/>
          </p:cNvSpPr>
          <p:nvPr>
            <p:ph type="title"/>
          </p:nvPr>
        </p:nvSpPr>
        <p:spPr>
          <a:xfrm>
            <a:off x="538632" y="233369"/>
            <a:ext cx="11110209" cy="4737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712" tIns="60839" rIns="121712" bIns="60839" rtlCol="0" anchor="t" anchorCtr="0">
            <a:noAutofit/>
          </a:bodyPr>
          <a:lstStyle/>
          <a:p>
            <a:pPr algn="ctr">
              <a:buClr>
                <a:srgbClr val="A11C44"/>
              </a:buClr>
              <a:buSzPts val="2800"/>
            </a:pPr>
            <a:r>
              <a:rPr lang="ru-RU" sz="3728">
                <a:solidFill>
                  <a:srgbClr val="A11C4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КОМПОНЕНТ 3 – ПРЕДОТВРАЩЕНИЕ</a:t>
            </a:r>
            <a:endParaRPr sz="3461">
              <a:solidFill>
                <a:srgbClr val="A11C4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65" name="Google Shape;265;p12"/>
          <p:cNvGrpSpPr/>
          <p:nvPr/>
        </p:nvGrpSpPr>
        <p:grpSpPr>
          <a:xfrm>
            <a:off x="4290779" y="1188830"/>
            <a:ext cx="7504018" cy="5375968"/>
            <a:chOff x="0" y="40852"/>
            <a:chExt cx="5636699" cy="4038198"/>
          </a:xfrm>
        </p:grpSpPr>
        <p:sp>
          <p:nvSpPr>
            <p:cNvPr id="266" name="Google Shape;266;p12"/>
            <p:cNvSpPr/>
            <p:nvPr/>
          </p:nvSpPr>
          <p:spPr>
            <a:xfrm>
              <a:off x="0" y="2497458"/>
              <a:ext cx="5636699" cy="1581592"/>
            </a:xfrm>
            <a:prstGeom prst="rect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712" tIns="121712" rIns="121712" bIns="12171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2"/>
            <p:cNvSpPr txBox="1"/>
            <p:nvPr/>
          </p:nvSpPr>
          <p:spPr>
            <a:xfrm>
              <a:off x="0" y="2497458"/>
              <a:ext cx="5636699" cy="1581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014" tIns="142014" rIns="142014" bIns="14201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500"/>
              </a:pPr>
              <a:r>
                <a:rPr lang="ru-RU" sz="1997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Работа в сообществах: учителя, родители, ученики, религиозные лидеры, журналисты, Министерство Образования</a:t>
              </a:r>
              <a:endParaRPr sz="1997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 rot="10800000">
              <a:off x="0" y="40852"/>
              <a:ext cx="5636699" cy="2553635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712" tIns="121712" rIns="121712" bIns="121712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2"/>
            <p:cNvSpPr txBox="1"/>
            <p:nvPr/>
          </p:nvSpPr>
          <p:spPr>
            <a:xfrm>
              <a:off x="0" y="40852"/>
              <a:ext cx="5636699" cy="1659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591" tIns="113591" rIns="113591" bIns="113591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1200"/>
              </a:pPr>
              <a:r>
                <a:rPr lang="ru-RU" sz="1598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1) Разработаны логически обоснованные программы в поддержку беспристрастных гендерных норм, отношения и поведения</a:t>
              </a:r>
              <a:endParaRPr sz="186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lnSpc>
                  <a:spcPct val="90000"/>
                </a:lnSpc>
                <a:spcBef>
                  <a:spcPts val="559"/>
                </a:spcBef>
                <a:buClr>
                  <a:schemeClr val="dk1"/>
                </a:buClr>
                <a:buSzPts val="1200"/>
              </a:pPr>
              <a:r>
                <a:rPr lang="ru-RU" sz="1598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2) В сообществах созданы «платформы» для продвижения гендерных норм, отношения и поведения основанных на равенстве</a:t>
              </a:r>
              <a:endParaRPr sz="1598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>
                <a:lnSpc>
                  <a:spcPct val="90000"/>
                </a:lnSpc>
                <a:spcBef>
                  <a:spcPts val="559"/>
                </a:spcBef>
                <a:buClr>
                  <a:schemeClr val="dk1"/>
                </a:buClr>
                <a:buSzPts val="1200"/>
              </a:pPr>
              <a:r>
                <a:rPr lang="ru-RU" sz="1598">
                  <a:solidFill>
                    <a:schemeClr val="dk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3) Те, кто принимает решения в СМИ, руководители и неформальные лидеры поддерживают реализацию законов и политики, направленных на искоренение домашнего насилия</a:t>
              </a:r>
              <a:endParaRPr sz="1598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617</TotalTime>
  <Words>1465</Words>
  <Application>Microsoft Office PowerPoint</Application>
  <PresentationFormat>Широкоэкранный</PresentationFormat>
  <Paragraphs>130</Paragraphs>
  <Slides>17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Helvetica Neue</vt:lpstr>
      <vt:lpstr>Helvetica Neue Light</vt:lpstr>
      <vt:lpstr>Times New Roman</vt:lpstr>
      <vt:lpstr>TimesNewRoman,Bold</vt:lpstr>
      <vt:lpstr>Wingdings</vt:lpstr>
      <vt:lpstr>Work Sans</vt:lpstr>
      <vt:lpstr>Ретро</vt:lpstr>
      <vt:lpstr>             ТРЕНИНГ «УСИЛЕНИЕ ДЕЯТЕЛЬНОСТИ ПО ПРОДВИЖЕНИЮ ГЕНДЕРНОГО РАВЕНСТВА И ПРЕДОТВРАЩЕНИЮ НАСИЛИЯ В ОТНОШЕНИИ ЖЕНЩИН И ДЕВОЧЕК В МЕСТНЫХ СООБЩЕСТВАХ» </vt:lpstr>
      <vt:lpstr>Презентация PowerPoint</vt:lpstr>
      <vt:lpstr>Презентация PowerPoint</vt:lpstr>
      <vt:lpstr>Страновая Программа Таджикистана</vt:lpstr>
      <vt:lpstr>Презентация PowerPoint</vt:lpstr>
      <vt:lpstr>Презентация PowerPoint</vt:lpstr>
      <vt:lpstr>КОМПОНЕНТ 1- ЗАКОН И ПОЛИТИКА</vt:lpstr>
      <vt:lpstr>КОМПОНЕНТ 2 – ИНСТИТУЦИОНАЛЬНЫЙ ПОТЕНЦИАЛ</vt:lpstr>
      <vt:lpstr>КОМПОНЕНТ 3 – ПРЕДОТВРАЩЕНИЕ</vt:lpstr>
      <vt:lpstr>КОМПОНЕНТ 4 – ОСНОВНЫЕ УСЛУГИ</vt:lpstr>
      <vt:lpstr>КОМПОНЕНТ 5 – УПРАВЛЕНИЕ ДАННЫМИ</vt:lpstr>
      <vt:lpstr>КОМПОНЕНТ 6 – ЖЕНСКОЕ ДВИЖЕНИЕ И ОГО</vt:lpstr>
      <vt:lpstr>Презентация PowerPoint</vt:lpstr>
      <vt:lpstr>  ТРЕНИНГ «УСИЛЕНИЕ ДЕЯТЕЛЬНОСТИ ПО ПРОДВИЖЕНИЮ ГЕНДЕРНОГО РАВЕНСТВА И ПРЕДОТВРАЩЕНИЮ НАСИЛИЯ В ОТНОШЕНИИ ЖЕНЩИН И ДЕВОЧЕК В МЕСТНЫХ СООБЩЕСТВАХ»</vt:lpstr>
      <vt:lpstr>ЦЕЛЬ: Содействие повышению потенциала лидеров, активистов и сотрудников местных хукуматов для проведения информационной деятельности в местных сообществах по продвижению гендерного равенства и предотвращению насилия в отношении женщин и девочек по принципу «равный-равному».</vt:lpstr>
      <vt:lpstr>  ЗНАКОМСТВО,</vt:lpstr>
      <vt:lpstr> Правила тренинга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Ник</dc:creator>
  <cp:lastModifiedBy>Татьяна Ник</cp:lastModifiedBy>
  <cp:revision>51</cp:revision>
  <dcterms:created xsi:type="dcterms:W3CDTF">2017-11-15T10:55:27Z</dcterms:created>
  <dcterms:modified xsi:type="dcterms:W3CDTF">2022-02-04T20:41:48Z</dcterms:modified>
</cp:coreProperties>
</file>