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8"/>
  </p:notesMasterIdLst>
  <p:sldIdLst>
    <p:sldId id="256" r:id="rId2"/>
    <p:sldId id="261" r:id="rId3"/>
    <p:sldId id="262" r:id="rId4"/>
    <p:sldId id="432" r:id="rId5"/>
    <p:sldId id="433" r:id="rId6"/>
    <p:sldId id="43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Татьяна Ник" initials="ТН" lastIdx="1" clrIdx="0">
    <p:extLst>
      <p:ext uri="{19B8F6BF-5375-455C-9EA6-DF929625EA0E}">
        <p15:presenceInfo xmlns:p15="http://schemas.microsoft.com/office/powerpoint/2012/main" userId="b5fc3c970e0b68b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 varScale="1">
        <p:scale>
          <a:sx n="64" d="100"/>
          <a:sy n="64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424BA8-1EBC-4FEB-83DE-CD5633C866CE}" type="doc">
      <dgm:prSet loTypeId="urn:microsoft.com/office/officeart/2005/8/layout/lProcess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17E25C-F9AD-4BCB-86DA-675F099623CE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3600" b="1" dirty="0">
              <a:solidFill>
                <a:schemeClr val="accent1">
                  <a:lumMod val="75000"/>
                </a:schemeClr>
              </a:solidFill>
            </a:rPr>
            <a:t>ПОЛ</a:t>
          </a:r>
        </a:p>
      </dgm:t>
    </dgm:pt>
    <dgm:pt modelId="{ED9C3CF2-3D76-4849-B8C3-BAA677570349}" type="parTrans" cxnId="{4D771E71-2F4B-46D3-8B4D-EFC685C2A4A6}">
      <dgm:prSet/>
      <dgm:spPr/>
      <dgm:t>
        <a:bodyPr/>
        <a:lstStyle/>
        <a:p>
          <a:endParaRPr lang="ru-RU"/>
        </a:p>
      </dgm:t>
    </dgm:pt>
    <dgm:pt modelId="{407070CE-6518-46CF-A535-2E15CC0A92EF}" type="sibTrans" cxnId="{4D771E71-2F4B-46D3-8B4D-EFC685C2A4A6}">
      <dgm:prSet/>
      <dgm:spPr/>
      <dgm:t>
        <a:bodyPr/>
        <a:lstStyle/>
        <a:p>
          <a:endParaRPr lang="ru-RU"/>
        </a:p>
      </dgm:t>
    </dgm:pt>
    <dgm:pt modelId="{2E3C5664-4585-483E-B561-0745D98B75D6}">
      <dgm:prSet phldrT="[Текст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b="0" dirty="0"/>
            <a:t>Биологически предопределен</a:t>
          </a:r>
        </a:p>
        <a:p>
          <a:r>
            <a:rPr lang="ru-RU" b="0" dirty="0"/>
            <a:t>Относится к физическим,  хромосомным и  физиологическим признакам</a:t>
          </a:r>
          <a:endParaRPr lang="ru-RU"/>
        </a:p>
      </dgm:t>
    </dgm:pt>
    <dgm:pt modelId="{7AA16053-8F91-49A1-8AE1-7DE1E1E1F85F}" type="parTrans" cxnId="{B306C22E-AFEF-4539-A268-9D4C6C2AD255}">
      <dgm:prSet/>
      <dgm:spPr/>
      <dgm:t>
        <a:bodyPr/>
        <a:lstStyle/>
        <a:p>
          <a:endParaRPr lang="ru-RU"/>
        </a:p>
      </dgm:t>
    </dgm:pt>
    <dgm:pt modelId="{24E15A8A-6F91-4453-88F8-2FA87FDF7FD1}" type="sibTrans" cxnId="{B306C22E-AFEF-4539-A268-9D4C6C2AD255}">
      <dgm:prSet/>
      <dgm:spPr/>
      <dgm:t>
        <a:bodyPr/>
        <a:lstStyle/>
        <a:p>
          <a:endParaRPr lang="ru-RU"/>
        </a:p>
      </dgm:t>
    </dgm:pt>
    <dgm:pt modelId="{1C90869C-456D-4446-AA62-6CA130FC1A05}">
      <dgm:prSet phldrT="[Текст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b="0" dirty="0"/>
            <a:t>В большинстве случаев, человек рождается мужчиной либо женщиной </a:t>
          </a:r>
        </a:p>
        <a:p>
          <a:r>
            <a:rPr lang="ru-RU" b="0" dirty="0"/>
            <a:t>Невозможно изменить (без внешнего вмешательства) </a:t>
          </a:r>
          <a:endParaRPr lang="ru-RU"/>
        </a:p>
      </dgm:t>
    </dgm:pt>
    <dgm:pt modelId="{FEC184C3-B0C2-4682-BC56-89B08865855F}" type="parTrans" cxnId="{E37A1178-0AD9-4A5A-BA58-7380213B924D}">
      <dgm:prSet/>
      <dgm:spPr/>
      <dgm:t>
        <a:bodyPr/>
        <a:lstStyle/>
        <a:p>
          <a:endParaRPr lang="ru-RU"/>
        </a:p>
      </dgm:t>
    </dgm:pt>
    <dgm:pt modelId="{30EEEB50-A5A1-4093-AB66-717D893CE011}" type="sibTrans" cxnId="{E37A1178-0AD9-4A5A-BA58-7380213B924D}">
      <dgm:prSet/>
      <dgm:spPr/>
      <dgm:t>
        <a:bodyPr/>
        <a:lstStyle/>
        <a:p>
          <a:endParaRPr lang="ru-RU"/>
        </a:p>
      </dgm:t>
    </dgm:pt>
    <dgm:pt modelId="{A4BECBBC-C709-4DB9-920A-40A8D5E20384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sz="3200" b="1" dirty="0">
              <a:solidFill>
                <a:schemeClr val="accent1">
                  <a:lumMod val="75000"/>
                </a:schemeClr>
              </a:solidFill>
            </a:rPr>
            <a:t>ГЕНДЕР</a:t>
          </a:r>
        </a:p>
      </dgm:t>
    </dgm:pt>
    <dgm:pt modelId="{79A1B9D3-5ABE-4A30-812F-975804FF156A}" type="parTrans" cxnId="{CF7A79CF-BBFE-4B49-B8DE-9DA7EA9EDB8A}">
      <dgm:prSet/>
      <dgm:spPr/>
      <dgm:t>
        <a:bodyPr/>
        <a:lstStyle/>
        <a:p>
          <a:endParaRPr lang="ru-RU"/>
        </a:p>
      </dgm:t>
    </dgm:pt>
    <dgm:pt modelId="{F10C2131-FBE7-4485-8264-538C275C6D4C}" type="sibTrans" cxnId="{CF7A79CF-BBFE-4B49-B8DE-9DA7EA9EDB8A}">
      <dgm:prSet/>
      <dgm:spPr/>
      <dgm:t>
        <a:bodyPr/>
        <a:lstStyle/>
        <a:p>
          <a:endParaRPr lang="ru-RU"/>
        </a:p>
      </dgm:t>
    </dgm:pt>
    <dgm:pt modelId="{4DB61CE9-1C7E-4384-A9D4-54AB9FD4B7E5}">
      <dgm:prSet phldrT="[Текст]"/>
      <dgm:spPr>
        <a:solidFill>
          <a:schemeClr val="accent5">
            <a:lumMod val="40000"/>
            <a:lumOff val="6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ru-RU" dirty="0"/>
            <a:t>Приобретенный, не «врожденный»</a:t>
          </a:r>
        </a:p>
        <a:p>
          <a:r>
            <a:rPr lang="ru-RU" dirty="0"/>
            <a:t>Правила и  модели поведения устанавливаются обществом </a:t>
          </a:r>
          <a:endParaRPr lang="ru-RU"/>
        </a:p>
      </dgm:t>
    </dgm:pt>
    <dgm:pt modelId="{92DEF6CB-9114-4ED1-86C6-6588721396E2}" type="parTrans" cxnId="{C75108D6-B3B0-4DCF-9746-B34541829554}">
      <dgm:prSet/>
      <dgm:spPr/>
      <dgm:t>
        <a:bodyPr/>
        <a:lstStyle/>
        <a:p>
          <a:endParaRPr lang="ru-RU"/>
        </a:p>
      </dgm:t>
    </dgm:pt>
    <dgm:pt modelId="{426811CA-9AAD-41B3-BC16-9AF96A7E0F42}" type="sibTrans" cxnId="{C75108D6-B3B0-4DCF-9746-B34541829554}">
      <dgm:prSet/>
      <dgm:spPr/>
      <dgm:t>
        <a:bodyPr/>
        <a:lstStyle/>
        <a:p>
          <a:endParaRPr lang="ru-RU"/>
        </a:p>
      </dgm:t>
    </dgm:pt>
    <dgm:pt modelId="{3EF129DD-0EE2-488E-BE64-44C6117D2839}">
      <dgm:prSet phldrT="[Текст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dirty="0"/>
            <a:t>Роли для мужчин и женщин могут меняться в зависимости от  времени и культуры</a:t>
          </a:r>
        </a:p>
        <a:p>
          <a:r>
            <a:rPr lang="ru-RU" dirty="0"/>
            <a:t>Формирует властные отношения и неравенство между мужчинами и женщинами </a:t>
          </a:r>
          <a:endParaRPr lang="ru-RU"/>
        </a:p>
      </dgm:t>
    </dgm:pt>
    <dgm:pt modelId="{ABF7966E-9353-4D54-ABF6-D89D67648D83}" type="parTrans" cxnId="{DEAC7166-8E7F-4556-B28F-8C92E7FECADD}">
      <dgm:prSet/>
      <dgm:spPr/>
      <dgm:t>
        <a:bodyPr/>
        <a:lstStyle/>
        <a:p>
          <a:endParaRPr lang="ru-RU"/>
        </a:p>
      </dgm:t>
    </dgm:pt>
    <dgm:pt modelId="{2ACF10D6-01C7-4A5C-9AA8-0649B1F4D8E9}" type="sibTrans" cxnId="{DEAC7166-8E7F-4556-B28F-8C92E7FECADD}">
      <dgm:prSet/>
      <dgm:spPr/>
      <dgm:t>
        <a:bodyPr/>
        <a:lstStyle/>
        <a:p>
          <a:endParaRPr lang="ru-RU"/>
        </a:p>
      </dgm:t>
    </dgm:pt>
    <dgm:pt modelId="{0F4B4A05-2C8F-44E8-859F-7511FB710285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b="0" dirty="0"/>
            <a:t>Одинаков во всех культурах, не зависит от социальных факторов </a:t>
          </a:r>
          <a:endParaRPr lang="ru-RU"/>
        </a:p>
      </dgm:t>
    </dgm:pt>
    <dgm:pt modelId="{5B5B79CB-3DEA-47A0-BD8F-E85D9A2A3E0B}" type="parTrans" cxnId="{8803F9B9-7445-4855-8429-930CA3AFBA7D}">
      <dgm:prSet/>
      <dgm:spPr/>
      <dgm:t>
        <a:bodyPr/>
        <a:lstStyle/>
        <a:p>
          <a:endParaRPr lang="ru-RU"/>
        </a:p>
      </dgm:t>
    </dgm:pt>
    <dgm:pt modelId="{A5C66411-2149-46C4-93E3-54D2A38C7872}" type="sibTrans" cxnId="{8803F9B9-7445-4855-8429-930CA3AFBA7D}">
      <dgm:prSet/>
      <dgm:spPr/>
      <dgm:t>
        <a:bodyPr/>
        <a:lstStyle/>
        <a:p>
          <a:endParaRPr lang="ru-RU"/>
        </a:p>
      </dgm:t>
    </dgm:pt>
    <dgm:pt modelId="{66E8BADE-F9E5-4B44-8AC9-639AAFDD7E01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dirty="0"/>
            <a:t>Пересекается с другими видами социальной принадлежности, порождающей неравенство: социальный класс, этническая принадлежность , наличие инвалидности и др.</a:t>
          </a:r>
          <a:endParaRPr lang="ru-RU"/>
        </a:p>
      </dgm:t>
    </dgm:pt>
    <dgm:pt modelId="{ED8BFE34-D54F-4F65-AD43-CAF5900BF649}" type="parTrans" cxnId="{09E08730-4F23-4EA7-B932-7E2EF12FDC9E}">
      <dgm:prSet/>
      <dgm:spPr/>
      <dgm:t>
        <a:bodyPr/>
        <a:lstStyle/>
        <a:p>
          <a:endParaRPr lang="ru-RU"/>
        </a:p>
      </dgm:t>
    </dgm:pt>
    <dgm:pt modelId="{ED86442B-A9F5-4DE3-97A6-33C2C6C5A305}" type="sibTrans" cxnId="{09E08730-4F23-4EA7-B932-7E2EF12FDC9E}">
      <dgm:prSet/>
      <dgm:spPr/>
      <dgm:t>
        <a:bodyPr/>
        <a:lstStyle/>
        <a:p>
          <a:endParaRPr lang="ru-RU"/>
        </a:p>
      </dgm:t>
    </dgm:pt>
    <dgm:pt modelId="{A30A89C2-85BF-4AFD-93D2-A46B66DB08C8}" type="pres">
      <dgm:prSet presAssocID="{48424BA8-1EBC-4FEB-83DE-CD5633C866CE}" presName="theList" presStyleCnt="0">
        <dgm:presLayoutVars>
          <dgm:dir/>
          <dgm:animLvl val="lvl"/>
          <dgm:resizeHandles val="exact"/>
        </dgm:presLayoutVars>
      </dgm:prSet>
      <dgm:spPr/>
    </dgm:pt>
    <dgm:pt modelId="{03538854-BDB0-421F-A54D-D7E9A99E1A38}" type="pres">
      <dgm:prSet presAssocID="{2517E25C-F9AD-4BCB-86DA-675F099623CE}" presName="compNode" presStyleCnt="0"/>
      <dgm:spPr/>
    </dgm:pt>
    <dgm:pt modelId="{85A207BF-FC88-4763-B4F7-51101AB90704}" type="pres">
      <dgm:prSet presAssocID="{2517E25C-F9AD-4BCB-86DA-675F099623CE}" presName="aNode" presStyleLbl="bgShp" presStyleIdx="0" presStyleCnt="2" custLinFactNeighborX="3127" custLinFactNeighborY="-741"/>
      <dgm:spPr/>
    </dgm:pt>
    <dgm:pt modelId="{C559CB1C-6286-4712-8F9B-6AD4E5FF5ED8}" type="pres">
      <dgm:prSet presAssocID="{2517E25C-F9AD-4BCB-86DA-675F099623CE}" presName="textNode" presStyleLbl="bgShp" presStyleIdx="0" presStyleCnt="2"/>
      <dgm:spPr/>
    </dgm:pt>
    <dgm:pt modelId="{497A07A6-8022-4C6E-9455-565FFB4B1932}" type="pres">
      <dgm:prSet presAssocID="{2517E25C-F9AD-4BCB-86DA-675F099623CE}" presName="compChildNode" presStyleCnt="0"/>
      <dgm:spPr/>
    </dgm:pt>
    <dgm:pt modelId="{023E0D60-987F-4FCC-BBA9-941E37231C0F}" type="pres">
      <dgm:prSet presAssocID="{2517E25C-F9AD-4BCB-86DA-675F099623CE}" presName="theInnerList" presStyleCnt="0"/>
      <dgm:spPr/>
    </dgm:pt>
    <dgm:pt modelId="{06C5C2F9-5195-450E-B230-B550991846AD}" type="pres">
      <dgm:prSet presAssocID="{2E3C5664-4585-483E-B561-0745D98B75D6}" presName="childNode" presStyleLbl="node1" presStyleIdx="0" presStyleCnt="6">
        <dgm:presLayoutVars>
          <dgm:bulletEnabled val="1"/>
        </dgm:presLayoutVars>
      </dgm:prSet>
      <dgm:spPr/>
    </dgm:pt>
    <dgm:pt modelId="{A390F228-EB50-4D88-BA3B-05E9E69DAA64}" type="pres">
      <dgm:prSet presAssocID="{2E3C5664-4585-483E-B561-0745D98B75D6}" presName="aSpace2" presStyleCnt="0"/>
      <dgm:spPr/>
    </dgm:pt>
    <dgm:pt modelId="{7E9C1FC5-886D-419E-9C7F-C2D89516336C}" type="pres">
      <dgm:prSet presAssocID="{1C90869C-456D-4446-AA62-6CA130FC1A05}" presName="childNode" presStyleLbl="node1" presStyleIdx="1" presStyleCnt="6">
        <dgm:presLayoutVars>
          <dgm:bulletEnabled val="1"/>
        </dgm:presLayoutVars>
      </dgm:prSet>
      <dgm:spPr/>
    </dgm:pt>
    <dgm:pt modelId="{392C8289-70D8-4D4C-8BF3-2AAE924271B2}" type="pres">
      <dgm:prSet presAssocID="{1C90869C-456D-4446-AA62-6CA130FC1A05}" presName="aSpace2" presStyleCnt="0"/>
      <dgm:spPr/>
    </dgm:pt>
    <dgm:pt modelId="{D625A28B-C735-4A3B-9347-1AC6C0591125}" type="pres">
      <dgm:prSet presAssocID="{0F4B4A05-2C8F-44E8-859F-7511FB710285}" presName="childNode" presStyleLbl="node1" presStyleIdx="2" presStyleCnt="6">
        <dgm:presLayoutVars>
          <dgm:bulletEnabled val="1"/>
        </dgm:presLayoutVars>
      </dgm:prSet>
      <dgm:spPr/>
    </dgm:pt>
    <dgm:pt modelId="{AED43218-FDA7-4760-8D88-B8CF4D59D3FA}" type="pres">
      <dgm:prSet presAssocID="{2517E25C-F9AD-4BCB-86DA-675F099623CE}" presName="aSpace" presStyleCnt="0"/>
      <dgm:spPr/>
    </dgm:pt>
    <dgm:pt modelId="{4AA96FDF-F603-4D16-862F-8D67AB9DC776}" type="pres">
      <dgm:prSet presAssocID="{A4BECBBC-C709-4DB9-920A-40A8D5E20384}" presName="compNode" presStyleCnt="0"/>
      <dgm:spPr/>
    </dgm:pt>
    <dgm:pt modelId="{888476DB-B0EA-42DD-8119-01419BA4FD07}" type="pres">
      <dgm:prSet presAssocID="{A4BECBBC-C709-4DB9-920A-40A8D5E20384}" presName="aNode" presStyleLbl="bgShp" presStyleIdx="1" presStyleCnt="2"/>
      <dgm:spPr/>
    </dgm:pt>
    <dgm:pt modelId="{D7E390A8-58B8-405D-8E48-C4E69221EB1F}" type="pres">
      <dgm:prSet presAssocID="{A4BECBBC-C709-4DB9-920A-40A8D5E20384}" presName="textNode" presStyleLbl="bgShp" presStyleIdx="1" presStyleCnt="2"/>
      <dgm:spPr/>
    </dgm:pt>
    <dgm:pt modelId="{6F099B1F-0E86-4835-BE6F-D6C9C1486F70}" type="pres">
      <dgm:prSet presAssocID="{A4BECBBC-C709-4DB9-920A-40A8D5E20384}" presName="compChildNode" presStyleCnt="0"/>
      <dgm:spPr/>
    </dgm:pt>
    <dgm:pt modelId="{1336695B-63F9-45AC-849E-1D0C9A5E7546}" type="pres">
      <dgm:prSet presAssocID="{A4BECBBC-C709-4DB9-920A-40A8D5E20384}" presName="theInnerList" presStyleCnt="0"/>
      <dgm:spPr/>
    </dgm:pt>
    <dgm:pt modelId="{CC2BA796-113F-4B15-BD7B-40FCDD6068C0}" type="pres">
      <dgm:prSet presAssocID="{4DB61CE9-1C7E-4384-A9D4-54AB9FD4B7E5}" presName="childNode" presStyleLbl="node1" presStyleIdx="3" presStyleCnt="6">
        <dgm:presLayoutVars>
          <dgm:bulletEnabled val="1"/>
        </dgm:presLayoutVars>
      </dgm:prSet>
      <dgm:spPr/>
    </dgm:pt>
    <dgm:pt modelId="{412812D3-A5E8-403B-9903-1CFD1D526110}" type="pres">
      <dgm:prSet presAssocID="{4DB61CE9-1C7E-4384-A9D4-54AB9FD4B7E5}" presName="aSpace2" presStyleCnt="0"/>
      <dgm:spPr/>
    </dgm:pt>
    <dgm:pt modelId="{E386BC8B-B08E-45D0-9D31-0E2385A1AECC}" type="pres">
      <dgm:prSet presAssocID="{3EF129DD-0EE2-488E-BE64-44C6117D2839}" presName="childNode" presStyleLbl="node1" presStyleIdx="4" presStyleCnt="6">
        <dgm:presLayoutVars>
          <dgm:bulletEnabled val="1"/>
        </dgm:presLayoutVars>
      </dgm:prSet>
      <dgm:spPr/>
    </dgm:pt>
    <dgm:pt modelId="{3AF7D2D2-F9F7-4A1C-A59D-E4A1EF95C016}" type="pres">
      <dgm:prSet presAssocID="{3EF129DD-0EE2-488E-BE64-44C6117D2839}" presName="aSpace2" presStyleCnt="0"/>
      <dgm:spPr/>
    </dgm:pt>
    <dgm:pt modelId="{BD4EDEE3-B37D-41D1-B3B3-93580C2A5E52}" type="pres">
      <dgm:prSet presAssocID="{66E8BADE-F9E5-4B44-8AC9-639AAFDD7E01}" presName="childNode" presStyleLbl="node1" presStyleIdx="5" presStyleCnt="6">
        <dgm:presLayoutVars>
          <dgm:bulletEnabled val="1"/>
        </dgm:presLayoutVars>
      </dgm:prSet>
      <dgm:spPr/>
    </dgm:pt>
  </dgm:ptLst>
  <dgm:cxnLst>
    <dgm:cxn modelId="{0011D604-FB53-4EF4-8414-29BB305DFEA6}" type="presOf" srcId="{48424BA8-1EBC-4FEB-83DE-CD5633C866CE}" destId="{A30A89C2-85BF-4AFD-93D2-A46B66DB08C8}" srcOrd="0" destOrd="0" presId="urn:microsoft.com/office/officeart/2005/8/layout/lProcess2"/>
    <dgm:cxn modelId="{8EA65B07-E59E-479B-B5A3-7B6D9AE0078F}" type="presOf" srcId="{2517E25C-F9AD-4BCB-86DA-675F099623CE}" destId="{85A207BF-FC88-4763-B4F7-51101AB90704}" srcOrd="0" destOrd="0" presId="urn:microsoft.com/office/officeart/2005/8/layout/lProcess2"/>
    <dgm:cxn modelId="{1A858C10-9862-4834-BE9C-CD6D1D08545F}" type="presOf" srcId="{0F4B4A05-2C8F-44E8-859F-7511FB710285}" destId="{D625A28B-C735-4A3B-9347-1AC6C0591125}" srcOrd="0" destOrd="0" presId="urn:microsoft.com/office/officeart/2005/8/layout/lProcess2"/>
    <dgm:cxn modelId="{B306C22E-AFEF-4539-A268-9D4C6C2AD255}" srcId="{2517E25C-F9AD-4BCB-86DA-675F099623CE}" destId="{2E3C5664-4585-483E-B561-0745D98B75D6}" srcOrd="0" destOrd="0" parTransId="{7AA16053-8F91-49A1-8AE1-7DE1E1E1F85F}" sibTransId="{24E15A8A-6F91-4453-88F8-2FA87FDF7FD1}"/>
    <dgm:cxn modelId="{09E08730-4F23-4EA7-B932-7E2EF12FDC9E}" srcId="{A4BECBBC-C709-4DB9-920A-40A8D5E20384}" destId="{66E8BADE-F9E5-4B44-8AC9-639AAFDD7E01}" srcOrd="2" destOrd="0" parTransId="{ED8BFE34-D54F-4F65-AD43-CAF5900BF649}" sibTransId="{ED86442B-A9F5-4DE3-97A6-33C2C6C5A305}"/>
    <dgm:cxn modelId="{DEAC7166-8E7F-4556-B28F-8C92E7FECADD}" srcId="{A4BECBBC-C709-4DB9-920A-40A8D5E20384}" destId="{3EF129DD-0EE2-488E-BE64-44C6117D2839}" srcOrd="1" destOrd="0" parTransId="{ABF7966E-9353-4D54-ABF6-D89D67648D83}" sibTransId="{2ACF10D6-01C7-4A5C-9AA8-0649B1F4D8E9}"/>
    <dgm:cxn modelId="{D372AE70-19B0-4C0E-8500-1467ED364BB9}" type="presOf" srcId="{4DB61CE9-1C7E-4384-A9D4-54AB9FD4B7E5}" destId="{CC2BA796-113F-4B15-BD7B-40FCDD6068C0}" srcOrd="0" destOrd="0" presId="urn:microsoft.com/office/officeart/2005/8/layout/lProcess2"/>
    <dgm:cxn modelId="{4D771E71-2F4B-46D3-8B4D-EFC685C2A4A6}" srcId="{48424BA8-1EBC-4FEB-83DE-CD5633C866CE}" destId="{2517E25C-F9AD-4BCB-86DA-675F099623CE}" srcOrd="0" destOrd="0" parTransId="{ED9C3CF2-3D76-4849-B8C3-BAA677570349}" sibTransId="{407070CE-6518-46CF-A535-2E15CC0A92EF}"/>
    <dgm:cxn modelId="{6E0E1158-6E46-4697-8418-747B6C91213F}" type="presOf" srcId="{1C90869C-456D-4446-AA62-6CA130FC1A05}" destId="{7E9C1FC5-886D-419E-9C7F-C2D89516336C}" srcOrd="0" destOrd="0" presId="urn:microsoft.com/office/officeart/2005/8/layout/lProcess2"/>
    <dgm:cxn modelId="{E37A1178-0AD9-4A5A-BA58-7380213B924D}" srcId="{2517E25C-F9AD-4BCB-86DA-675F099623CE}" destId="{1C90869C-456D-4446-AA62-6CA130FC1A05}" srcOrd="1" destOrd="0" parTransId="{FEC184C3-B0C2-4682-BC56-89B08865855F}" sibTransId="{30EEEB50-A5A1-4093-AB66-717D893CE011}"/>
    <dgm:cxn modelId="{A188DF7B-EAED-4B1E-8F0B-54133A0EB4D6}" type="presOf" srcId="{A4BECBBC-C709-4DB9-920A-40A8D5E20384}" destId="{888476DB-B0EA-42DD-8119-01419BA4FD07}" srcOrd="0" destOrd="0" presId="urn:microsoft.com/office/officeart/2005/8/layout/lProcess2"/>
    <dgm:cxn modelId="{5CD0C87F-1457-4585-92F6-809139A475D9}" type="presOf" srcId="{A4BECBBC-C709-4DB9-920A-40A8D5E20384}" destId="{D7E390A8-58B8-405D-8E48-C4E69221EB1F}" srcOrd="1" destOrd="0" presId="urn:microsoft.com/office/officeart/2005/8/layout/lProcess2"/>
    <dgm:cxn modelId="{913610AF-90E1-4460-86F7-FCD1A52C1518}" type="presOf" srcId="{66E8BADE-F9E5-4B44-8AC9-639AAFDD7E01}" destId="{BD4EDEE3-B37D-41D1-B3B3-93580C2A5E52}" srcOrd="0" destOrd="0" presId="urn:microsoft.com/office/officeart/2005/8/layout/lProcess2"/>
    <dgm:cxn modelId="{8803F9B9-7445-4855-8429-930CA3AFBA7D}" srcId="{2517E25C-F9AD-4BCB-86DA-675F099623CE}" destId="{0F4B4A05-2C8F-44E8-859F-7511FB710285}" srcOrd="2" destOrd="0" parTransId="{5B5B79CB-3DEA-47A0-BD8F-E85D9A2A3E0B}" sibTransId="{A5C66411-2149-46C4-93E3-54D2A38C7872}"/>
    <dgm:cxn modelId="{7E7495BB-14EC-47B7-B637-7A3E73BE5527}" type="presOf" srcId="{2517E25C-F9AD-4BCB-86DA-675F099623CE}" destId="{C559CB1C-6286-4712-8F9B-6AD4E5FF5ED8}" srcOrd="1" destOrd="0" presId="urn:microsoft.com/office/officeart/2005/8/layout/lProcess2"/>
    <dgm:cxn modelId="{6B0684CC-EA0C-4FF7-9FA3-A41A4D084B92}" type="presOf" srcId="{2E3C5664-4585-483E-B561-0745D98B75D6}" destId="{06C5C2F9-5195-450E-B230-B550991846AD}" srcOrd="0" destOrd="0" presId="urn:microsoft.com/office/officeart/2005/8/layout/lProcess2"/>
    <dgm:cxn modelId="{CF7A79CF-BBFE-4B49-B8DE-9DA7EA9EDB8A}" srcId="{48424BA8-1EBC-4FEB-83DE-CD5633C866CE}" destId="{A4BECBBC-C709-4DB9-920A-40A8D5E20384}" srcOrd="1" destOrd="0" parTransId="{79A1B9D3-5ABE-4A30-812F-975804FF156A}" sibTransId="{F10C2131-FBE7-4485-8264-538C275C6D4C}"/>
    <dgm:cxn modelId="{C75108D6-B3B0-4DCF-9746-B34541829554}" srcId="{A4BECBBC-C709-4DB9-920A-40A8D5E20384}" destId="{4DB61CE9-1C7E-4384-A9D4-54AB9FD4B7E5}" srcOrd="0" destOrd="0" parTransId="{92DEF6CB-9114-4ED1-86C6-6588721396E2}" sibTransId="{426811CA-9AAD-41B3-BC16-9AF96A7E0F42}"/>
    <dgm:cxn modelId="{F46B39FE-BFFA-4833-86D4-8259362E52DE}" type="presOf" srcId="{3EF129DD-0EE2-488E-BE64-44C6117D2839}" destId="{E386BC8B-B08E-45D0-9D31-0E2385A1AECC}" srcOrd="0" destOrd="0" presId="urn:microsoft.com/office/officeart/2005/8/layout/lProcess2"/>
    <dgm:cxn modelId="{AEA7F1AF-7698-4674-8E11-C8BFC00B3A1A}" type="presParOf" srcId="{A30A89C2-85BF-4AFD-93D2-A46B66DB08C8}" destId="{03538854-BDB0-421F-A54D-D7E9A99E1A38}" srcOrd="0" destOrd="0" presId="urn:microsoft.com/office/officeart/2005/8/layout/lProcess2"/>
    <dgm:cxn modelId="{46A6BA97-E818-4BE4-99D7-47521AD84CAD}" type="presParOf" srcId="{03538854-BDB0-421F-A54D-D7E9A99E1A38}" destId="{85A207BF-FC88-4763-B4F7-51101AB90704}" srcOrd="0" destOrd="0" presId="urn:microsoft.com/office/officeart/2005/8/layout/lProcess2"/>
    <dgm:cxn modelId="{52D73C60-C7B3-4D17-A716-4CDAF1EF87CD}" type="presParOf" srcId="{03538854-BDB0-421F-A54D-D7E9A99E1A38}" destId="{C559CB1C-6286-4712-8F9B-6AD4E5FF5ED8}" srcOrd="1" destOrd="0" presId="urn:microsoft.com/office/officeart/2005/8/layout/lProcess2"/>
    <dgm:cxn modelId="{FFEA8DF4-2B93-4998-9F62-C000503468C2}" type="presParOf" srcId="{03538854-BDB0-421F-A54D-D7E9A99E1A38}" destId="{497A07A6-8022-4C6E-9455-565FFB4B1932}" srcOrd="2" destOrd="0" presId="urn:microsoft.com/office/officeart/2005/8/layout/lProcess2"/>
    <dgm:cxn modelId="{3D1B7B89-D48F-487C-90FD-2C0851C1BD9F}" type="presParOf" srcId="{497A07A6-8022-4C6E-9455-565FFB4B1932}" destId="{023E0D60-987F-4FCC-BBA9-941E37231C0F}" srcOrd="0" destOrd="0" presId="urn:microsoft.com/office/officeart/2005/8/layout/lProcess2"/>
    <dgm:cxn modelId="{05445277-4915-4318-9E9A-8EE43C97DFFF}" type="presParOf" srcId="{023E0D60-987F-4FCC-BBA9-941E37231C0F}" destId="{06C5C2F9-5195-450E-B230-B550991846AD}" srcOrd="0" destOrd="0" presId="urn:microsoft.com/office/officeart/2005/8/layout/lProcess2"/>
    <dgm:cxn modelId="{FAE664D7-1FF1-45C3-A647-9948C02470E5}" type="presParOf" srcId="{023E0D60-987F-4FCC-BBA9-941E37231C0F}" destId="{A390F228-EB50-4D88-BA3B-05E9E69DAA64}" srcOrd="1" destOrd="0" presId="urn:microsoft.com/office/officeart/2005/8/layout/lProcess2"/>
    <dgm:cxn modelId="{FB449066-DCAB-43FC-AD3C-E4D77AE56A06}" type="presParOf" srcId="{023E0D60-987F-4FCC-BBA9-941E37231C0F}" destId="{7E9C1FC5-886D-419E-9C7F-C2D89516336C}" srcOrd="2" destOrd="0" presId="urn:microsoft.com/office/officeart/2005/8/layout/lProcess2"/>
    <dgm:cxn modelId="{880FE2D2-915D-4A7C-ADBE-3E8818C8EBFF}" type="presParOf" srcId="{023E0D60-987F-4FCC-BBA9-941E37231C0F}" destId="{392C8289-70D8-4D4C-8BF3-2AAE924271B2}" srcOrd="3" destOrd="0" presId="urn:microsoft.com/office/officeart/2005/8/layout/lProcess2"/>
    <dgm:cxn modelId="{E4BEE8F9-7850-4697-8D32-79DC4AFAA0EF}" type="presParOf" srcId="{023E0D60-987F-4FCC-BBA9-941E37231C0F}" destId="{D625A28B-C735-4A3B-9347-1AC6C0591125}" srcOrd="4" destOrd="0" presId="urn:microsoft.com/office/officeart/2005/8/layout/lProcess2"/>
    <dgm:cxn modelId="{0E2E6D12-CACC-484B-995F-C2C08142C811}" type="presParOf" srcId="{A30A89C2-85BF-4AFD-93D2-A46B66DB08C8}" destId="{AED43218-FDA7-4760-8D88-B8CF4D59D3FA}" srcOrd="1" destOrd="0" presId="urn:microsoft.com/office/officeart/2005/8/layout/lProcess2"/>
    <dgm:cxn modelId="{745292D2-8B4F-4D5C-BB36-4340D390E692}" type="presParOf" srcId="{A30A89C2-85BF-4AFD-93D2-A46B66DB08C8}" destId="{4AA96FDF-F603-4D16-862F-8D67AB9DC776}" srcOrd="2" destOrd="0" presId="urn:microsoft.com/office/officeart/2005/8/layout/lProcess2"/>
    <dgm:cxn modelId="{E6B81B8E-5AD8-410E-8574-35BB6CB42587}" type="presParOf" srcId="{4AA96FDF-F603-4D16-862F-8D67AB9DC776}" destId="{888476DB-B0EA-42DD-8119-01419BA4FD07}" srcOrd="0" destOrd="0" presId="urn:microsoft.com/office/officeart/2005/8/layout/lProcess2"/>
    <dgm:cxn modelId="{16F637C2-C38C-4D39-A1AA-2F225A6FC182}" type="presParOf" srcId="{4AA96FDF-F603-4D16-862F-8D67AB9DC776}" destId="{D7E390A8-58B8-405D-8E48-C4E69221EB1F}" srcOrd="1" destOrd="0" presId="urn:microsoft.com/office/officeart/2005/8/layout/lProcess2"/>
    <dgm:cxn modelId="{7B7DCFD8-F931-4FE1-A05F-41710CD01A83}" type="presParOf" srcId="{4AA96FDF-F603-4D16-862F-8D67AB9DC776}" destId="{6F099B1F-0E86-4835-BE6F-D6C9C1486F70}" srcOrd="2" destOrd="0" presId="urn:microsoft.com/office/officeart/2005/8/layout/lProcess2"/>
    <dgm:cxn modelId="{AAD1F223-CE1A-4908-AA93-D0E1C6CB2175}" type="presParOf" srcId="{6F099B1F-0E86-4835-BE6F-D6C9C1486F70}" destId="{1336695B-63F9-45AC-849E-1D0C9A5E7546}" srcOrd="0" destOrd="0" presId="urn:microsoft.com/office/officeart/2005/8/layout/lProcess2"/>
    <dgm:cxn modelId="{94AED2A0-1EEE-45EF-8E26-CCD49AD9534B}" type="presParOf" srcId="{1336695B-63F9-45AC-849E-1D0C9A5E7546}" destId="{CC2BA796-113F-4B15-BD7B-40FCDD6068C0}" srcOrd="0" destOrd="0" presId="urn:microsoft.com/office/officeart/2005/8/layout/lProcess2"/>
    <dgm:cxn modelId="{54F56C35-B4A6-46CB-A78D-9F7C403C957F}" type="presParOf" srcId="{1336695B-63F9-45AC-849E-1D0C9A5E7546}" destId="{412812D3-A5E8-403B-9903-1CFD1D526110}" srcOrd="1" destOrd="0" presId="urn:microsoft.com/office/officeart/2005/8/layout/lProcess2"/>
    <dgm:cxn modelId="{DBA4F258-437E-4FE4-BC67-68613BD06DD6}" type="presParOf" srcId="{1336695B-63F9-45AC-849E-1D0C9A5E7546}" destId="{E386BC8B-B08E-45D0-9D31-0E2385A1AECC}" srcOrd="2" destOrd="0" presId="urn:microsoft.com/office/officeart/2005/8/layout/lProcess2"/>
    <dgm:cxn modelId="{0580EA03-3E3B-427D-B6AF-0A29AF42AA77}" type="presParOf" srcId="{1336695B-63F9-45AC-849E-1D0C9A5E7546}" destId="{3AF7D2D2-F9F7-4A1C-A59D-E4A1EF95C016}" srcOrd="3" destOrd="0" presId="urn:microsoft.com/office/officeart/2005/8/layout/lProcess2"/>
    <dgm:cxn modelId="{62319A7A-AF4F-4931-8712-2098BD4256BE}" type="presParOf" srcId="{1336695B-63F9-45AC-849E-1D0C9A5E7546}" destId="{BD4EDEE3-B37D-41D1-B3B3-93580C2A5E52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A207BF-FC88-4763-B4F7-51101AB90704}">
      <dsp:nvSpPr>
        <dsp:cNvPr id="0" name=""/>
        <dsp:cNvSpPr/>
      </dsp:nvSpPr>
      <dsp:spPr>
        <a:xfrm>
          <a:off x="172849" y="0"/>
          <a:ext cx="5349795" cy="4594294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b="1" kern="1200" dirty="0">
              <a:solidFill>
                <a:schemeClr val="accent1">
                  <a:lumMod val="75000"/>
                </a:schemeClr>
              </a:solidFill>
            </a:rPr>
            <a:t>ПОЛ</a:t>
          </a:r>
        </a:p>
      </dsp:txBody>
      <dsp:txXfrm>
        <a:off x="172849" y="0"/>
        <a:ext cx="5349795" cy="1378288"/>
      </dsp:txXfrm>
    </dsp:sp>
    <dsp:sp modelId="{06C5C2F9-5195-450E-B230-B550991846AD}">
      <dsp:nvSpPr>
        <dsp:cNvPr id="0" name=""/>
        <dsp:cNvSpPr/>
      </dsp:nvSpPr>
      <dsp:spPr>
        <a:xfrm>
          <a:off x="540540" y="1378680"/>
          <a:ext cx="4279836" cy="902594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0" kern="1200" dirty="0"/>
            <a:t>Биологически предопределен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0" kern="1200" dirty="0"/>
            <a:t>Относится к физическим,  хромосомным и  физиологическим признакам</a:t>
          </a:r>
          <a:endParaRPr lang="ru-RU" sz="1300" kern="1200"/>
        </a:p>
      </dsp:txBody>
      <dsp:txXfrm>
        <a:off x="566976" y="1405116"/>
        <a:ext cx="4226964" cy="849722"/>
      </dsp:txXfrm>
    </dsp:sp>
    <dsp:sp modelId="{7E9C1FC5-886D-419E-9C7F-C2D89516336C}">
      <dsp:nvSpPr>
        <dsp:cNvPr id="0" name=""/>
        <dsp:cNvSpPr/>
      </dsp:nvSpPr>
      <dsp:spPr>
        <a:xfrm>
          <a:off x="540540" y="2420136"/>
          <a:ext cx="4279836" cy="902594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0" kern="1200" dirty="0"/>
            <a:t>В большинстве случаев, человек рождается мужчиной либо женщиной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0" kern="1200" dirty="0"/>
            <a:t>Невозможно изменить (без внешнего вмешательства) </a:t>
          </a:r>
          <a:endParaRPr lang="ru-RU" sz="1300" kern="1200"/>
        </a:p>
      </dsp:txBody>
      <dsp:txXfrm>
        <a:off x="566976" y="2446572"/>
        <a:ext cx="4226964" cy="849722"/>
      </dsp:txXfrm>
    </dsp:sp>
    <dsp:sp modelId="{D625A28B-C735-4A3B-9347-1AC6C0591125}">
      <dsp:nvSpPr>
        <dsp:cNvPr id="0" name=""/>
        <dsp:cNvSpPr/>
      </dsp:nvSpPr>
      <dsp:spPr>
        <a:xfrm>
          <a:off x="540540" y="3461591"/>
          <a:ext cx="4279836" cy="902594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0" kern="1200" dirty="0"/>
            <a:t>Одинаков во всех культурах, не зависит от социальных факторов </a:t>
          </a:r>
          <a:endParaRPr lang="ru-RU" sz="1300" kern="1200"/>
        </a:p>
      </dsp:txBody>
      <dsp:txXfrm>
        <a:off x="566976" y="3488027"/>
        <a:ext cx="4226964" cy="849722"/>
      </dsp:txXfrm>
    </dsp:sp>
    <dsp:sp modelId="{888476DB-B0EA-42DD-8119-01419BA4FD07}">
      <dsp:nvSpPr>
        <dsp:cNvPr id="0" name=""/>
        <dsp:cNvSpPr/>
      </dsp:nvSpPr>
      <dsp:spPr>
        <a:xfrm>
          <a:off x="5756591" y="0"/>
          <a:ext cx="5349795" cy="4594294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solidFill>
                <a:schemeClr val="accent1">
                  <a:lumMod val="75000"/>
                </a:schemeClr>
              </a:solidFill>
            </a:rPr>
            <a:t>ГЕНДЕР</a:t>
          </a:r>
        </a:p>
      </dsp:txBody>
      <dsp:txXfrm>
        <a:off x="5756591" y="0"/>
        <a:ext cx="5349795" cy="1378288"/>
      </dsp:txXfrm>
    </dsp:sp>
    <dsp:sp modelId="{CC2BA796-113F-4B15-BD7B-40FCDD6068C0}">
      <dsp:nvSpPr>
        <dsp:cNvPr id="0" name=""/>
        <dsp:cNvSpPr/>
      </dsp:nvSpPr>
      <dsp:spPr>
        <a:xfrm>
          <a:off x="6291570" y="1378680"/>
          <a:ext cx="4279836" cy="902594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>
          <a:solidFill>
            <a:schemeClr val="accent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Приобретенный, не «врожденный»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Правила и  модели поведения устанавливаются обществом </a:t>
          </a:r>
          <a:endParaRPr lang="ru-RU" sz="1300" kern="1200"/>
        </a:p>
      </dsp:txBody>
      <dsp:txXfrm>
        <a:off x="6318006" y="1405116"/>
        <a:ext cx="4226964" cy="849722"/>
      </dsp:txXfrm>
    </dsp:sp>
    <dsp:sp modelId="{E386BC8B-B08E-45D0-9D31-0E2385A1AECC}">
      <dsp:nvSpPr>
        <dsp:cNvPr id="0" name=""/>
        <dsp:cNvSpPr/>
      </dsp:nvSpPr>
      <dsp:spPr>
        <a:xfrm>
          <a:off x="6291570" y="2420136"/>
          <a:ext cx="4279836" cy="902594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Роли для мужчин и женщин могут меняться в зависимости от  времени и культуры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Формирует властные отношения и неравенство между мужчинами и женщинами </a:t>
          </a:r>
          <a:endParaRPr lang="ru-RU" sz="1300" kern="1200"/>
        </a:p>
      </dsp:txBody>
      <dsp:txXfrm>
        <a:off x="6318006" y="2446572"/>
        <a:ext cx="4226964" cy="849722"/>
      </dsp:txXfrm>
    </dsp:sp>
    <dsp:sp modelId="{BD4EDEE3-B37D-41D1-B3B3-93580C2A5E52}">
      <dsp:nvSpPr>
        <dsp:cNvPr id="0" name=""/>
        <dsp:cNvSpPr/>
      </dsp:nvSpPr>
      <dsp:spPr>
        <a:xfrm>
          <a:off x="6291570" y="3461591"/>
          <a:ext cx="4279836" cy="902594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Пересекается с другими видами социальной принадлежности, порождающей неравенство: социальный класс, этническая принадлежность , наличие инвалидности и др.</a:t>
          </a:r>
          <a:endParaRPr lang="ru-RU" sz="1300" kern="1200"/>
        </a:p>
      </dsp:txBody>
      <dsp:txXfrm>
        <a:off x="6318006" y="3488027"/>
        <a:ext cx="4226964" cy="8497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31D1E60C-C36A-4546-B7ED-F725248A0B8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C1324FE-FD63-4FA4-9F67-806DE70C9A1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73FA5-F47E-4C59-9CD3-15CA3045F1D9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E7CFAEFF-FD4F-4A6B-B106-87D95BB0D15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83E1C805-82FE-435B-9628-16EAD87310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6242070-3B32-40E8-A932-6E10C4D50CC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1C25782-FB72-46FB-A7D8-3FD4EB070A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300601-FA2F-4888-9083-D0FAFB746F3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30852-4AEB-4B23-8437-B2F880F8042A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20617-D90A-4C6F-8CFF-119B63A91B1E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719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30852-4AEB-4B23-8437-B2F880F8042A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20617-D90A-4C6F-8CFF-119B63A91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72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30852-4AEB-4B23-8437-B2F880F8042A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20617-D90A-4C6F-8CFF-119B63A91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003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30852-4AEB-4B23-8437-B2F880F8042A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20617-D90A-4C6F-8CFF-119B63A91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675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30852-4AEB-4B23-8437-B2F880F8042A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20617-D90A-4C6F-8CFF-119B63A91B1E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1104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30852-4AEB-4B23-8437-B2F880F8042A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20617-D90A-4C6F-8CFF-119B63A91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72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30852-4AEB-4B23-8437-B2F880F8042A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20617-D90A-4C6F-8CFF-119B63A91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686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30852-4AEB-4B23-8437-B2F880F8042A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20617-D90A-4C6F-8CFF-119B63A91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188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30852-4AEB-4B23-8437-B2F880F8042A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20617-D90A-4C6F-8CFF-119B63A91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568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5830852-4AEB-4B23-8437-B2F880F8042A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B20617-D90A-4C6F-8CFF-119B63A91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80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30852-4AEB-4B23-8437-B2F880F8042A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20617-D90A-4C6F-8CFF-119B63A91B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63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5830852-4AEB-4B23-8437-B2F880F8042A}" type="datetimeFigureOut">
              <a:rPr lang="ru-RU" smtClean="0"/>
              <a:t>04.02.2022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9B20617-D90A-4C6F-8CFF-119B63A91B1E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7199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FB1032-1887-4FFE-AD71-86E144FD87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4705" y="2570177"/>
            <a:ext cx="11184673" cy="2299544"/>
          </a:xfrm>
        </p:spPr>
        <p:txBody>
          <a:bodyPr>
            <a:normAutofit/>
          </a:bodyPr>
          <a:lstStyle/>
          <a:p>
            <a:pPr algn="ctr"/>
            <a:r>
              <a:rPr lang="ru-RU" sz="4000" dirty="0"/>
              <a:t> </a:t>
            </a:r>
            <a:r>
              <a:rPr lang="ru-RU" sz="4000" b="1" dirty="0">
                <a:solidFill>
                  <a:schemeClr val="accent1"/>
                </a:solidFill>
              </a:rPr>
              <a:t>МОДУЛЬ 2. ГЕНДЕРНОЕ РАВЕНСТВО В ТАДЖИКИСТАНЕ: ДОСТИЖЕНИЯ И ПРОБЛЕМЫ</a:t>
            </a:r>
            <a:br>
              <a:rPr lang="ru-RU" sz="4000" b="1" dirty="0">
                <a:solidFill>
                  <a:schemeClr val="accent1"/>
                </a:solidFill>
              </a:rPr>
            </a:br>
            <a:r>
              <a:rPr lang="ru-RU" sz="4000" b="1" dirty="0">
                <a:solidFill>
                  <a:schemeClr val="tx1"/>
                </a:solidFill>
              </a:rPr>
              <a:t>ПРЕЗЕНТАЦИЯ №2</a:t>
            </a:r>
            <a:r>
              <a:rPr lang="ru-RU" sz="4000" dirty="0"/>
              <a:t>          </a:t>
            </a:r>
            <a:br>
              <a:rPr lang="ru-RU" dirty="0"/>
            </a:br>
            <a:endParaRPr lang="ru-RU" sz="3100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8898FB8-BFB1-4039-8873-F36C1ACA82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6942" y="4474033"/>
            <a:ext cx="8637072" cy="1867132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ТРЕНИНГ</a:t>
            </a:r>
            <a:br>
              <a:rPr lang="ru-RU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«УСИЛЕНИЕ ДЕЯТЕЛЬНОСТИ ПО ПРОДВИЖЕНИЮ ГЕНДЕРНОГО РАВЕНСТВА И ПРЕДОТВРАЩЕНИЮ НАСИЛИЯ В ОТНОШЕНИИ ЖЕНЩИН И ДЕВОЧЕК В МЕСТНЫХ СООБЩЕСТВАХ»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u="sng" dirty="0">
                <a:solidFill>
                  <a:schemeClr val="accent1"/>
                </a:solidFill>
              </a:rPr>
              <a:t>Февраль 2022 г</a:t>
            </a:r>
            <a:r>
              <a:rPr lang="ru-RU" sz="2400" b="1" dirty="0">
                <a:solidFill>
                  <a:schemeClr val="accent1"/>
                </a:solidFill>
              </a:rPr>
              <a:t>.</a:t>
            </a:r>
            <a:endParaRPr lang="ru-RU" sz="2400" dirty="0">
              <a:solidFill>
                <a:schemeClr val="accent1"/>
              </a:solidFill>
            </a:endParaRPr>
          </a:p>
        </p:txBody>
      </p:sp>
      <p:pic>
        <p:nvPicPr>
          <p:cNvPr id="8" name="Picture 1" descr="Graphical user interface, application, Word&#10;&#10;Description automatically generated">
            <a:extLst>
              <a:ext uri="{FF2B5EF4-FFF2-40B4-BE49-F238E27FC236}">
                <a16:creationId xmlns:a16="http://schemas.microsoft.com/office/drawing/2014/main" id="{C1FD2465-846B-4F7F-B0E3-17E16B33B2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917" t="30983" r="41378" b="39596"/>
          <a:stretch/>
        </p:blipFill>
        <p:spPr bwMode="auto">
          <a:xfrm>
            <a:off x="3667541" y="725900"/>
            <a:ext cx="4225220" cy="12623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08615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3E6526-CEF5-4BBF-A137-FC45DDD53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7297" y="263527"/>
            <a:ext cx="10058400" cy="1450757"/>
          </a:xfrm>
        </p:spPr>
        <p:txBody>
          <a:bodyPr/>
          <a:lstStyle/>
          <a:p>
            <a:r>
              <a:rPr lang="ru-RU" sz="4800" b="1" dirty="0">
                <a:solidFill>
                  <a:schemeClr val="tx1"/>
                </a:solidFill>
              </a:rPr>
              <a:t>ДИСКУССИЯ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718F68-1D0D-435F-96DD-606F2EB69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ЧТО ТАКОЕ ГЕНДЕРНОЕ РАВЕНСТВО?</a:t>
            </a:r>
          </a:p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ДОСТИГНУТО ЛИ В ТАДЖИКИСТАНЕ ГЕНДЕРНОЕ РАВЕНСТВО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48527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EC7D840-92FF-46DD-BFB7-F32FAD877C96}"/>
              </a:ext>
            </a:extLst>
          </p:cNvPr>
          <p:cNvSpPr txBox="1"/>
          <p:nvPr/>
        </p:nvSpPr>
        <p:spPr>
          <a:xfrm>
            <a:off x="238539" y="596093"/>
            <a:ext cx="11847444" cy="58002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 fontAlgn="base">
              <a:lnSpc>
                <a:spcPct val="11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Вы понимаете, что такое «гендерное равенство»? </a:t>
            </a:r>
            <a:endParaRPr lang="ru-RU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Равноправны ли мужчины и женщины в Таджикистане?</a:t>
            </a:r>
            <a:endParaRPr lang="ru-RU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Социальный статус и положение женщины и мужчины в обществе зависит от пола человека?</a:t>
            </a:r>
            <a:endParaRPr lang="ru-RU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Есть ли различия в положении женщин и мужчин, взаимоотношениях между ними в семье и обществе в Таджикистане и в других странах?» (Россия, США, Западная Европа и др.)? </a:t>
            </a:r>
            <a:endParaRPr lang="ru-RU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«да», то в чем эти различия проявляются? Приведите примеры.</a:t>
            </a:r>
            <a:endParaRPr lang="ru-RU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Какие факторы влияют на эти различия? Чем обусловлен различный статус женщин в семье и обществе в Таджикистане и, к примеру, в России или США?</a:t>
            </a:r>
            <a:endParaRPr lang="ru-RU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Есть ли различия в положении женщин и мужчин, взаимоотношениях между ними в семье и обществе в городе и сельской местности в Таджикистане? </a:t>
            </a:r>
            <a:endParaRPr lang="ru-RU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«да», то в чем эти различия проявляются? Приведите примеры.</a:t>
            </a:r>
            <a:endParaRPr lang="ru-RU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1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Какие факторы влияют на эти различия? Чем обусловлен различный статус женщин в семье и обществе в городе и сельской местности? </a:t>
            </a:r>
          </a:p>
          <a:p>
            <a:pPr marL="342900" lvl="0" indent="-342900" algn="just" fontAlgn="base">
              <a:lnSpc>
                <a:spcPct val="11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Возможно ли совместить «восточный менталитет» и гендерное равенство? Нужно ли вообще, чтобы мужчины и женщины были равноправны? Что дает гендерное равноправие?</a:t>
            </a:r>
            <a:endParaRPr lang="ru-RU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260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A42D44-3CA6-4BD5-9A4D-D338F251D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chemeClr val="accent2"/>
                </a:solidFill>
              </a:rPr>
              <a:t>ПОДВОДИМ ИТОГИ ДИСКУССИИ</a:t>
            </a:r>
            <a:br>
              <a:rPr lang="ru-RU" sz="4000" b="1" dirty="0">
                <a:solidFill>
                  <a:schemeClr val="accent2"/>
                </a:solidFill>
              </a:rPr>
            </a:br>
            <a:endParaRPr lang="ru-RU" sz="4000" b="1" dirty="0">
              <a:solidFill>
                <a:schemeClr val="accent2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6A3582-5A22-46A9-A462-ED2A682EC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697323" cy="4427744"/>
          </a:xfrm>
        </p:spPr>
        <p:txBody>
          <a:bodyPr/>
          <a:lstStyle/>
          <a:p>
            <a:pPr algn="just"/>
            <a:r>
              <a:rPr lang="ru-RU" sz="3200" b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Гендерное равенство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— это условия, при которых мужчины и женщины имеют </a:t>
            </a:r>
            <a:r>
              <a:rPr lang="ru-RU" sz="3200" b="1" i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 только равные права, </a:t>
            </a:r>
          </a:p>
          <a:p>
            <a:pPr algn="just"/>
            <a:r>
              <a:rPr lang="ru-RU" sz="32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     </a:t>
            </a:r>
            <a:r>
              <a:rPr lang="ru-RU" sz="3200" b="1" i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но и равные возможности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для реализации своих прав и потенциала в полной мере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</a:p>
          <a:p>
            <a:pPr algn="just"/>
            <a:r>
              <a:rPr lang="ru-RU" sz="3200" b="1" i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и </a:t>
            </a:r>
            <a:r>
              <a:rPr lang="ru-RU" sz="3200" b="1" i="1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право выбора!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14F5149-D528-41F9-B46B-7B99B7A23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8B3DF-436C-40E0-AC0F-75A9E76D254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884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E782EB-452F-410D-8F69-E8089F129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3"/>
            <a:ext cx="11094721" cy="1450757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Термин «гендерное равенство»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не означает, что мужчины и женщины должны стать одинаковыми.</a:t>
            </a:r>
            <a:b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3F80DE-F55D-446F-B555-6DEEFB59C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81446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 свете не может быть двух одинаковых людей даже одного пола и возраста. Речь идет о том, что наши представления о «мужском» и «женском», например о «настоящем мужчине» и «настоящей женщине», — не более чем наши представления. 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 раз это наши представления, значит их можно изменить в соответствии с новыми задачами, новыми возможностями, новыми приоритетами, которые ставит перед нами жизнь в XXI веке. 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Главное, чтобы у каждой женщины было </a:t>
            </a:r>
            <a:r>
              <a:rPr lang="ru-RU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право выбора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работать или не работать; быть депутатом парламента  или заниматься воспитанием детей. </a:t>
            </a:r>
            <a:endParaRPr lang="ru-RU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192B944-9906-4B26-87C6-83E38D256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8B3DF-436C-40E0-AC0F-75A9E76D254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810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01D36B-B05C-46D6-BB72-8A992A6E0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287" y="286603"/>
            <a:ext cx="11022496" cy="1450757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Гендерные взаимоотношения не устанавливаются на биологическом уровне, а формируются самим обществом и на разных уровнях. </a:t>
            </a:r>
            <a:br>
              <a:rPr lang="ru-RU" sz="32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ОТЛИЧИЕ ПОЛА ОТ  ГЕНДЕРА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37F3B30F-2316-4E5F-8FF0-92FA3C2728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139009"/>
              </p:ext>
            </p:extLst>
          </p:nvPr>
        </p:nvGraphicFramePr>
        <p:xfrm>
          <a:off x="516835" y="1846263"/>
          <a:ext cx="11111948" cy="45942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3832376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Ретро</Template>
  <TotalTime>603</TotalTime>
  <Words>528</Words>
  <Application>Microsoft Office PowerPoint</Application>
  <PresentationFormat>Широкоэкранный</PresentationFormat>
  <Paragraphs>40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Times New Roman</vt:lpstr>
      <vt:lpstr>Ретро</vt:lpstr>
      <vt:lpstr> МОДУЛЬ 2. ГЕНДЕРНОЕ РАВЕНСТВО В ТАДЖИКИСТАНЕ: ДОСТИЖЕНИЯ И ПРОБЛЕМЫ ПРЕЗЕНТАЦИЯ №2           </vt:lpstr>
      <vt:lpstr>ДИСКУССИЯ</vt:lpstr>
      <vt:lpstr>Презентация PowerPoint</vt:lpstr>
      <vt:lpstr>ПОДВОДИМ ИТОГИ ДИСКУССИИ </vt:lpstr>
      <vt:lpstr>Термин «гендерное равенство» не означает, что мужчины и женщины должны стать одинаковыми. . </vt:lpstr>
      <vt:lpstr>Гендерные взаимоотношения не устанавливаются на биологическом уровне, а формируются самим обществом и на разных уровнях.                              ОТЛИЧИЕ ПОЛА ОТ  ГЕНДЕРА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Ник</dc:creator>
  <cp:lastModifiedBy>Татьяна Ник</cp:lastModifiedBy>
  <cp:revision>45</cp:revision>
  <dcterms:created xsi:type="dcterms:W3CDTF">2017-11-15T10:55:27Z</dcterms:created>
  <dcterms:modified xsi:type="dcterms:W3CDTF">2022-02-04T02:19:18Z</dcterms:modified>
</cp:coreProperties>
</file>