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Ник" initials="ТН" lastIdx="1" clrIdx="0">
    <p:extLst>
      <p:ext uri="{19B8F6BF-5375-455C-9EA6-DF929625EA0E}">
        <p15:presenceInfo xmlns:p15="http://schemas.microsoft.com/office/powerpoint/2012/main" userId="b5fc3c970e0b68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baseline="0" dirty="0">
                <a:solidFill>
                  <a:sysClr val="windowText" lastClr="000000"/>
                </a:solidFill>
              </a:rPr>
              <a:t>Соотношение девушек и юношей в вузах страны </a:t>
            </a:r>
          </a:p>
          <a:p>
            <a:pPr>
              <a:defRPr/>
            </a:pPr>
            <a:r>
              <a:rPr lang="ru-RU" sz="1800" b="1" baseline="0" dirty="0">
                <a:solidFill>
                  <a:sysClr val="windowText" lastClr="000000"/>
                </a:solidFill>
              </a:rPr>
              <a:t> (в %) </a:t>
            </a:r>
            <a:endParaRPr lang="ru-RU" sz="1800" b="1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3209311620138392"/>
          <c:y val="1.765355114386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Лист1!$D$3</c:f>
              <c:strCache>
                <c:ptCount val="1"/>
                <c:pt idx="0">
                  <c:v>Девушки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6E-2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6C-4953-8D74-FCB9544780BA}"/>
                </c:ext>
              </c:extLst>
            </c:dLbl>
            <c:dLbl>
              <c:idx val="1"/>
              <c:layout>
                <c:manualLayout>
                  <c:x val="2.7777777777777779E-3"/>
                  <c:y val="3.703703703703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6C-4953-8D74-FCB9544780BA}"/>
                </c:ext>
              </c:extLst>
            </c:dLbl>
            <c:dLbl>
              <c:idx val="2"/>
              <c:layout>
                <c:manualLayout>
                  <c:x val="1.1111111111111112E-2"/>
                  <c:y val="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6C-4953-8D74-FCB9544780BA}"/>
                </c:ext>
              </c:extLst>
            </c:dLbl>
            <c:dLbl>
              <c:idx val="3"/>
              <c:layout>
                <c:manualLayout>
                  <c:x val="8.3333333333333332E-3"/>
                  <c:y val="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6C-4953-8D74-FCB9544780BA}"/>
                </c:ext>
              </c:extLst>
            </c:dLbl>
            <c:dLbl>
              <c:idx val="4"/>
              <c:layout>
                <c:manualLayout>
                  <c:x val="2.7777777777777779E-3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6C-4953-8D74-FCB9544780BA}"/>
                </c:ext>
              </c:extLst>
            </c:dLbl>
            <c:dLbl>
              <c:idx val="5"/>
              <c:layout>
                <c:manualLayout>
                  <c:x val="0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6C-4953-8D74-FCB9544780BA}"/>
                </c:ext>
              </c:extLst>
            </c:dLbl>
            <c:dLbl>
              <c:idx val="6"/>
              <c:layout>
                <c:manualLayout>
                  <c:x val="-5.5555555555555558E-3"/>
                  <c:y val="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6C-4953-8D74-FCB954478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Лист1!$C$4:$C$10</c:f>
              <c:strCache>
                <c:ptCount val="7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 </c:v>
                </c:pt>
                <c:pt idx="6">
                  <c:v>2019/2020</c:v>
                </c:pt>
              </c:strCache>
            </c:strRef>
          </c:cat>
          <c:val>
            <c:numRef>
              <c:f>Лист1!$D$4:$D$10</c:f>
              <c:numCache>
                <c:formatCode>0.0%</c:formatCode>
                <c:ptCount val="7"/>
                <c:pt idx="0">
                  <c:v>0.29099999999999998</c:v>
                </c:pt>
                <c:pt idx="1">
                  <c:v>0.316</c:v>
                </c:pt>
                <c:pt idx="2">
                  <c:v>0.33400000000000002</c:v>
                </c:pt>
                <c:pt idx="3">
                  <c:v>0.35299999999999998</c:v>
                </c:pt>
                <c:pt idx="4">
                  <c:v>0.36</c:v>
                </c:pt>
                <c:pt idx="5">
                  <c:v>0.36399999999999999</c:v>
                </c:pt>
                <c:pt idx="6">
                  <c:v>0.377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E6C-4953-8D74-FCB9544780BA}"/>
            </c:ext>
          </c:extLst>
        </c:ser>
        <c:ser>
          <c:idx val="1"/>
          <c:order val="1"/>
          <c:tx>
            <c:strRef>
              <c:f>Лист1!$E$3</c:f>
              <c:strCache>
                <c:ptCount val="1"/>
                <c:pt idx="0">
                  <c:v>Юноши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8888888888888886"/>
                  <c:y val="-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6C-4953-8D74-FCB9544780BA}"/>
                </c:ext>
              </c:extLst>
            </c:dLbl>
            <c:dLbl>
              <c:idx val="1"/>
              <c:layout>
                <c:manualLayout>
                  <c:x val="0.27777777777777779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6C-4953-8D74-FCB9544780BA}"/>
                </c:ext>
              </c:extLst>
            </c:dLbl>
            <c:dLbl>
              <c:idx val="2"/>
              <c:layout>
                <c:manualLayout>
                  <c:x val="0.26666666666666666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6C-4953-8D74-FCB9544780BA}"/>
                </c:ext>
              </c:extLst>
            </c:dLbl>
            <c:dLbl>
              <c:idx val="3"/>
              <c:layout>
                <c:manualLayout>
                  <c:x val="0.26666666666666655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6C-4953-8D74-FCB9544780BA}"/>
                </c:ext>
              </c:extLst>
            </c:dLbl>
            <c:dLbl>
              <c:idx val="4"/>
              <c:layout>
                <c:manualLayout>
                  <c:x val="0.25833333333333325"/>
                  <c:y val="-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E6C-4953-8D74-FCB9544780BA}"/>
                </c:ext>
              </c:extLst>
            </c:dLbl>
            <c:dLbl>
              <c:idx val="5"/>
              <c:layout>
                <c:manualLayout>
                  <c:x val="0.26388888888888878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E6C-4953-8D74-FCB9544780BA}"/>
                </c:ext>
              </c:extLst>
            </c:dLbl>
            <c:dLbl>
              <c:idx val="6"/>
              <c:layout>
                <c:manualLayout>
                  <c:x val="0.26805555555555549"/>
                  <c:y val="-4.629629629629632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222222222222225E-2"/>
                      <c:h val="4.62270341207349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5E6C-4953-8D74-FCB9544780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Лист1!$C$4:$C$10</c:f>
              <c:strCache>
                <c:ptCount val="7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 </c:v>
                </c:pt>
                <c:pt idx="6">
                  <c:v>2019/2020</c:v>
                </c:pt>
              </c:strCache>
            </c:strRef>
          </c:cat>
          <c:val>
            <c:numRef>
              <c:f>Лист1!$E$4:$E$10</c:f>
              <c:numCache>
                <c:formatCode>0.0%</c:formatCode>
                <c:ptCount val="7"/>
                <c:pt idx="0">
                  <c:v>0.70899999999999996</c:v>
                </c:pt>
                <c:pt idx="1">
                  <c:v>0.68400000000000005</c:v>
                </c:pt>
                <c:pt idx="2">
                  <c:v>0.66600000000000004</c:v>
                </c:pt>
                <c:pt idx="3">
                  <c:v>0.64700000000000002</c:v>
                </c:pt>
                <c:pt idx="4">
                  <c:v>0.64</c:v>
                </c:pt>
                <c:pt idx="5">
                  <c:v>0.63600000000000001</c:v>
                </c:pt>
                <c:pt idx="6">
                  <c:v>0.623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E6C-4953-8D74-FCB954478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2076895"/>
        <c:axId val="1082075647"/>
      </c:barChart>
      <c:catAx>
        <c:axId val="108207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82075647"/>
        <c:crosses val="autoZero"/>
        <c:auto val="1"/>
        <c:lblAlgn val="ctr"/>
        <c:lblOffset val="100"/>
        <c:noMultiLvlLbl val="0"/>
      </c:catAx>
      <c:valAx>
        <c:axId val="108207564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0820768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1D1E60C-C36A-4546-B7ED-F725248A0B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1324FE-FD63-4FA4-9F67-806DE70C9A1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73FA5-F47E-4C59-9CD3-15CA3045F1D9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7CFAEFF-FD4F-4A6B-B106-87D95BB0D1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83E1C805-82FE-435B-9628-16EAD8731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242070-3B32-40E8-A932-6E10C4D50C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C25782-FB72-46FB-A7D8-3FD4EB070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00601-FA2F-4888-9083-D0FAFB746F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1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26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0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7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10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723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8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8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8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3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5830852-4AEB-4B23-8437-B2F880F8042A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B20617-D90A-4C6F-8CFF-119B63A91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19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B1032-1887-4FFE-AD71-86E144FD8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705" y="2570177"/>
            <a:ext cx="11184673" cy="2299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СЕССИЯ 3. ПРОДВИЖЕНИЕ ГЕНДЕРНОГО РАВЕНСТВА И РАСШИРЕНИЕ ВОЗМОЖНОСТЕЙ ЖЕНЩИН: ДОСТИЖЕНИЯ И ПРОБЛЕМЫ</a:t>
            </a:r>
            <a:br>
              <a:rPr lang="ru-RU" sz="4000" b="1" dirty="0">
                <a:solidFill>
                  <a:schemeClr val="accent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ПРЕЗЕНТАЦИЯ №4</a:t>
            </a:r>
            <a:r>
              <a:rPr lang="ru-RU" sz="4000" dirty="0"/>
              <a:t>          </a:t>
            </a:r>
            <a:br>
              <a:rPr lang="ru-RU" dirty="0"/>
            </a:br>
            <a:endParaRPr lang="ru-RU" sz="31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898FB8-BFB1-4039-8873-F36C1ACA8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8505" y="4652937"/>
            <a:ext cx="8637072" cy="18671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МОДУЛЬ 2. ГЕНДЕРНОЕ РАВЕНСТВО В ТАДЖИКИСТАНЕ: ДОСТИЖЕНИЯ И ПРОБЛЕМЫ</a:t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u="sng" dirty="0">
                <a:solidFill>
                  <a:schemeClr val="tx1"/>
                </a:solidFill>
              </a:rPr>
              <a:t>Февраль 2022 г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Picture 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1FD2465-846B-4F7F-B0E3-17E16B33B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7" t="30983" r="41378" b="39596"/>
          <a:stretch/>
        </p:blipFill>
        <p:spPr bwMode="auto">
          <a:xfrm>
            <a:off x="3667541" y="725900"/>
            <a:ext cx="4225220" cy="1262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8615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F47A94-CCD9-4906-9AE0-FD681BC8C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Фиксируются существенные различия в доступе женщин к образованию по регионам республики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84212A6-E0E1-4A32-9FC5-6F2807FB6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99" y="1737360"/>
            <a:ext cx="6491384" cy="512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7366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6DB30-DEBD-4E6A-AE4D-9E008113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kern="5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МОЛОДЕЖЬ</a:t>
            </a:r>
            <a:br>
              <a:rPr lang="ru-RU" sz="4800" kern="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9994E-B8CE-49EA-91D0-797DBFF5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59835"/>
            <a:ext cx="10789920" cy="4209259"/>
          </a:xfrm>
        </p:spPr>
        <p:txBody>
          <a:bodyPr>
            <a:noAutofit/>
          </a:bodyPr>
          <a:lstStyle/>
          <a:p>
            <a:pPr algn="just"/>
            <a:r>
              <a:rPr lang="ru-RU" sz="2400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Особо беспокойство вызывает группа молодежи (в возрасте от 15 до 24 лет), которая не работает, не учится и не приобретает профессиональных навыков (NEET). Из общей численности молодежи, относящейся к категории NEET, </a:t>
            </a:r>
            <a:r>
              <a:rPr lang="ru-RU" sz="2400" b="1" kern="5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11,6% составляли мужчины и 88,4% женщины. </a:t>
            </a:r>
            <a:endParaRPr lang="ru-RU" sz="2400" b="1" kern="5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ОРС-2016 также показали, что по регионам самый высокий показатель NEET был в городе Душанбе - 40,4 %, из ко­торых 30,2 %а составили мужчины и 52,2 % женщины, в РРП уровень NEET составил 36,1 % (8,9 % - мужчины и 60,5 %а - женщины), в ГБАО - 30,4 % (мужчины - 24 % и женщины - 36,3 %), в Хатлоне - 25,4 % (мужчины - 1,1 % и женщины -46,9 %). Самый низкий показатель NEET наблю­дался в Согдийском области - 23,8 %, при этом на женщин приходилось 43,6 %, а мужчин в этой категории не оказалось вообще. Самый высо­кий показатель NEET среди женщин наблюдался в РРП - 60,5 %, а самый низкий, равный 36,3 %, был в ГБАО.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292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71F48-5C0B-4913-93D1-F0B331C2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450559"/>
            <a:ext cx="11715750" cy="1059305"/>
          </a:xfrm>
        </p:spPr>
        <p:txBody>
          <a:bodyPr>
            <a:no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GaramondPremrPro"/>
              </a:rPr>
              <a:t>на долю женщин приходится 52% глобального труда, на долю мужчин – 48%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68739B-2C92-47DF-9BE2-F617CCE4B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2061" y="2017343"/>
            <a:ext cx="7508018" cy="4035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ea typeface="GaramondPremrPro"/>
              </a:rPr>
              <a:t>М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GaramondPremrPro"/>
              </a:rPr>
              <a:t>ужчины доминируют в сфере </a:t>
            </a:r>
          </a:p>
          <a:p>
            <a:pPr marL="0" indent="0">
              <a:buNone/>
            </a:pPr>
            <a:r>
              <a:rPr lang="ru-RU" sz="3200" b="1" dirty="0">
                <a:effectLst/>
                <a:latin typeface="Times New Roman" panose="02020603050405020304" pitchFamily="18" charset="0"/>
                <a:ea typeface="GaramondPremrPro"/>
              </a:rPr>
              <a:t>                    оплачиваемого труда, 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ea typeface="GaramondPremrPro"/>
              </a:rPr>
              <a:t>     Ж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GaramondPremrPro"/>
              </a:rPr>
              <a:t>енщины – в сфере неоплачиваемого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ea typeface="GaramondPremrPro"/>
              </a:rPr>
              <a:t>                 труда</a:t>
            </a:r>
            <a:endParaRPr lang="ru-RU" sz="3200" b="1" dirty="0">
              <a:effectLst/>
              <a:latin typeface="Times New Roman" panose="02020603050405020304" pitchFamily="18" charset="0"/>
              <a:ea typeface="GaramondPremrPro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</a:rPr>
              <a:t>        </a:t>
            </a:r>
            <a:endParaRPr lang="ru-RU" sz="3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AE0F3D-15B1-43C4-92FB-6E88D7073C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8124" y="2160947"/>
            <a:ext cx="4041748" cy="40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7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DB2BE-333A-427D-8640-F58A950AC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Для расширения экономических возможностей женщин необходимо: 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DEAA9-7A86-4DFD-8912-42EF7B400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730285" cy="4565005"/>
          </a:xfrm>
        </p:spPr>
        <p:txBody>
          <a:bodyPr>
            <a:normAutofit fontScale="92500" lnSpcReduction="10000"/>
          </a:bodyPr>
          <a:lstStyle/>
          <a:p>
            <a:pPr algn="l"/>
            <a:endParaRPr lang="ru-RU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l"/>
            <a:r>
              <a:rPr lang="ru-RU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Повышение конкурентоспособности женщин на основе использования обучающих программ по новым технологиям, включая информационные коммуникационные технологии, предложения комплексных услуг, начиная от создания бизнеса до его активного продвижения. </a:t>
            </a:r>
          </a:p>
          <a:p>
            <a:r>
              <a:rPr lang="ru-RU" b="0" i="0" u="none" strike="noStrike" baseline="0" dirty="0">
                <a:solidFill>
                  <a:srgbClr val="000000"/>
                </a:solidFill>
              </a:rPr>
              <a:t>✓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Усилить информационную деятельность Правительства, НПО, СМИ по преодолению гендерных стереотипов в обществе и повышению статуса женщин </a:t>
            </a:r>
          </a:p>
          <a:p>
            <a:r>
              <a:rPr lang="ru-RU" b="0" i="0" u="none" strike="noStrike" baseline="0" dirty="0">
                <a:solidFill>
                  <a:srgbClr val="000000"/>
                </a:solidFill>
              </a:rPr>
              <a:t>✓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Реализовать специальные меры по вовлечению женщин в процессы принятия решений по развитию экономики </a:t>
            </a:r>
          </a:p>
          <a:p>
            <a:r>
              <a:rPr lang="ru-RU" b="0" i="0" u="none" strike="noStrike" baseline="0" dirty="0">
                <a:solidFill>
                  <a:srgbClr val="000000"/>
                </a:solidFill>
              </a:rPr>
              <a:t>✓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Разработать меры по содействию развитию семейного предпринимательства и повышению роли женщины в создании субъектов семейного бизнеса. </a:t>
            </a:r>
          </a:p>
          <a:p>
            <a:r>
              <a:rPr lang="ru-RU" b="0" i="0" u="none" strike="noStrike" baseline="0" dirty="0">
                <a:solidFill>
                  <a:srgbClr val="000000"/>
                </a:solidFill>
              </a:rPr>
              <a:t>✓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Осуществлять подготовку и переподготовку незанятого населения по востребованным рынком специальностям с учетом интересов и финансовых возможностей женщин. </a:t>
            </a:r>
          </a:p>
          <a:p>
            <a:r>
              <a:rPr lang="ru-RU" b="0" i="0" u="none" strike="noStrike" baseline="0" dirty="0">
                <a:solidFill>
                  <a:srgbClr val="000000"/>
                </a:solidFill>
              </a:rPr>
              <a:t>✓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Cambria" panose="02040503050406030204" pitchFamily="18" charset="0"/>
              </a:rPr>
              <a:t>Продвигать расширение практик по льготным кредитам банков и МФО для женщин-предпринимателей. </a:t>
            </a:r>
          </a:p>
          <a:p>
            <a:endParaRPr lang="ru-RU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86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CC62A-FFFC-4A00-8422-98550E149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kern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 страны Эмомали </a:t>
            </a:r>
            <a:r>
              <a:rPr lang="ru-RU" sz="3200" b="1" kern="18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Рахмон</a:t>
            </a:r>
            <a:r>
              <a:rPr lang="ru-RU" sz="3200" b="1" kern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ежегодном послании парламенту отметил:</a:t>
            </a:r>
            <a:br>
              <a:rPr lang="ru-RU" sz="3200" b="1" kern="1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FBBFA-97A0-4E06-B576-3D249E9D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600200"/>
            <a:ext cx="10720346" cy="4621696"/>
          </a:xfrm>
        </p:spPr>
        <p:txBody>
          <a:bodyPr>
            <a:noAutofit/>
          </a:bodyPr>
          <a:lstStyle/>
          <a:p>
            <a:r>
              <a:rPr lang="ru-RU" sz="2400" i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«Повышение социального статуса женщин, в том числе и в руководящих органах всегда будет находиться под пристальным вниманием Правительства страны. С учетом этого и во имя осуществления целей Национальной стратегии развития РТ на период до 2030 года для доведения до 30 процентов государственных служащих и до 25 процентов руководящих кадров за счет одаренных женщин необходимо в течение трех месяцев разработать и представить Правительству страны «Государственную программу воспитания, подбора и расстановки руководящих кадров за счет одаренных женщин на 2023-2030 годы».</a:t>
            </a: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i="1" kern="1800" dirty="0">
                <a:solidFill>
                  <a:srgbClr val="1E1E1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период независимости 11 500 девушек из отдаленных горных районов по президентской квоте окончили высшие учебные заведения. В этот период высшие профессиональные учебные заведения окончили 222 тыс. девушек, и в настоящее время в этих учреждениях учебой охвачено еще 100 тыс. девушек.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5308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9CBD3-F48D-4619-8C12-1DEC81EB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официальной статистике доля девушек в вузах страны  с 2013/2014 до 2019/2020 учебного года увеличилась с 29,1% до 37,7%.</a:t>
            </a:r>
            <a:r>
              <a:rPr lang="ru-RU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A2F3D9A-FFF5-4F90-B54D-4D08267B6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597435"/>
              </p:ext>
            </p:extLst>
          </p:nvPr>
        </p:nvGraphicFramePr>
        <p:xfrm>
          <a:off x="1096963" y="1846263"/>
          <a:ext cx="10058400" cy="431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78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2CEE4-04E6-4446-B9CD-52378678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779981" cy="145075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последние годы увеличилось вдвое количество ежегодных Президентских грантов по поддержке женщин предпринимателей на 2016 -2020 годы и достигло 80. Общая сумма составила 2 млн. сомони ($340000). 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9AB2C5-9D69-4318-85B6-11BC25DF9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НСР-2030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подчеркивается, что «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Проблемы неравного доступа женщин и мужчин к материальным (земля, финансы и др.) и не материальным (образование, здравоохранение и др.) видам ресурсов являются сдерживающими факторами не только для развития женщин, но и развития общества и экономики в целом.»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/>
              <a:latin typeface="Roboto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74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5F7F5-63BF-4119-9924-90C8C47B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Прямая и косвенная дискриминация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CECCEB-07BF-44A5-A24F-4A027C238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2" y="1845733"/>
            <a:ext cx="11221278" cy="4386101"/>
          </a:xfrm>
        </p:spPr>
        <p:txBody>
          <a:bodyPr>
            <a:normAutofit fontScale="92500"/>
          </a:bodyPr>
          <a:lstStyle/>
          <a:p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Женщины и мужчины имеют равные права. Однако права равные, а возможности у женщин ограниченные. </a:t>
            </a:r>
          </a:p>
          <a:p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600" kern="1200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еобходимо 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равенство мужчин и женщин не только на уровне законов (</a:t>
            </a:r>
            <a:r>
              <a:rPr lang="ru-RU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де-юре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но и в реальной жизни </a:t>
            </a:r>
            <a:r>
              <a:rPr lang="ru-RU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(де-факто). </a:t>
            </a:r>
          </a:p>
          <a:p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 этом важно учитывать, что дискриминация в отношении женщин может быть двух видов: как </a:t>
            </a:r>
            <a:r>
              <a:rPr lang="ru-RU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преднамеренная/прямая 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(«как цель» при принятии решения), так и </a:t>
            </a:r>
            <a:r>
              <a:rPr lang="ru-RU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преднамеренная/косвенная 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(«как следствие» принятого решения). </a:t>
            </a:r>
            <a:endParaRPr lang="ru-RU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прямой дискриминации</a:t>
            </a:r>
            <a:r>
              <a:rPr lang="en-CA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индивида или группу ставят из-за принадлежности к</a:t>
            </a:r>
            <a:r>
              <a:rPr lang="en-CA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 в</a:t>
            </a:r>
            <a:r>
              <a:rPr lang="en-CA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худшее положение, чем в</a:t>
            </a:r>
            <a:r>
              <a:rPr lang="en-CA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</a:t>
            </a:r>
            <a:r>
              <a:rPr lang="en-CA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 ситуации представителя/ей противоположного пола. Например, в объявлении о замещении вакансий выдвинуто требование о том, что приглашаются на работу только мужчины. </a:t>
            </a:r>
            <a:endParaRPr lang="ru-RU" sz="2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43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97F01-434A-4683-AEEC-ED8C307C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730285" cy="145075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Косвенная дискриминация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косвенной дискриминации</a:t>
            </a:r>
            <a:r>
              <a:rPr lang="en-CA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внешне гендерно нейтральные закон, постановление, критерий, обычай или то или иное решение фактически приводят к</a:t>
            </a:r>
            <a:r>
              <a:rPr lang="en-CA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тому, что представители одного пола оказываются в</a:t>
            </a:r>
            <a:r>
              <a:rPr lang="en-CA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невыгодном положении.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B80791-6174-4BBA-BCF3-6454A4C9D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845733"/>
            <a:ext cx="10942983" cy="4725663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 есть косвенная дискриминация в отношении, например, женщин проявляется не в том, что ограничиваются права конкретно женщин, а в том, что к женщинам и мужчинам выдвигаются одинаковые требования и не учитываются разные возможности у женщин и мужчин. В результате чего пострадает больше женщин. Например: в условиях получения кредита в банке выдвинуто требование об ОБЯЗАТЕЛЬНОСТИ ЗАЛОГА. Формально эти правила являются нейтральными. Однако это условие ставит женщин в неравное положение с мужчинами, так как у большинства женщин нет ни собственности, ни сбережений, а золотых украшений явно для этого не хватит.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305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F36A6-AE93-47BC-A6E3-B430E9F4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5" y="286603"/>
            <a:ext cx="11012556" cy="1450757"/>
          </a:xfrm>
        </p:spPr>
        <p:txBody>
          <a:bodyPr>
            <a:normAutofit/>
          </a:bodyPr>
          <a:lstStyle/>
          <a:p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2015 по 2020 год число ДФХ, возглавляемых женщинами, увеличилось почти в 2,5 раза с 27700 до 38811 единиц.  Вместе с тем число руководителей фермерских хозяйств - женщин на 2020 год почти в 4 раза меньше, по сравнению с мужчинами. Доля ДФХ во главе с женщинами женщин составляет всего 21,7%. При этом удельный вес посевной площади в дехканских хозяйствах во главе с женщинами составляет всего 11%</a:t>
            </a:r>
            <a:endParaRPr lang="ru-RU" sz="2000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870BE22-DAFB-4124-9216-D62474075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78" y="1808922"/>
            <a:ext cx="9045482" cy="4532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091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41615-30BA-485F-918A-E99D38691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83024" cy="145075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ЗАНЯТОСТЬ ЖЕНЩИН И МУЖЧИН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724A2-7AB3-4A46-B651-49BB4A5C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56283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то время как доля мужчин среди занятого населения увеличилась с 53,4 % в 2004 году до 59,5 процента в 2016 году, доля женщин заметно снизилась с 46,6 процента в 2004 году 40,5 процента в 2016 году. Если среди мужчин в рабочей силе участвует каждый второй (около 53%), то среди женщин только – каждая третья (32,1%).</a:t>
            </a:r>
          </a:p>
          <a:p>
            <a:endParaRPr lang="ru-RU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данным Обследования рабочей силы-2016 доля занятых женщин, имеющих профессиональное образование почти в два раза меньше, по сравнению с мужчинами (мужчины – 36,6%, женщины – 19,8%).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65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EA45E-5271-4AA4-A501-8229293A4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конец 2020 года заработная плата женщин составила 64% от заработной платы мужчин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8102FA0-CC01-4AE4-BF4B-B511497F3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85" y="1351722"/>
            <a:ext cx="6686324" cy="4974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4002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662</TotalTime>
  <Words>1108</Words>
  <Application>Microsoft Office PowerPoint</Application>
  <PresentationFormat>Широкоэкранный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Cambria</vt:lpstr>
      <vt:lpstr>Roboto</vt:lpstr>
      <vt:lpstr>Times New Roman</vt:lpstr>
      <vt:lpstr>Ретро</vt:lpstr>
      <vt:lpstr> СЕССИЯ 3. ПРОДВИЖЕНИЕ ГЕНДЕРНОГО РАВЕНСТВА И РАСШИРЕНИЕ ВОЗМОЖНОСТЕЙ ЖЕНЩИН: ДОСТИЖЕНИЯ И ПРОБЛЕМЫ ПРЕЗЕНТАЦИЯ №4           </vt:lpstr>
      <vt:lpstr>Президент страны Эмомали Рахмон в ежегодном послании парламенту отметил: </vt:lpstr>
      <vt:lpstr>Согласно официальной статистике доля девушек в вузах страны  с 2013/2014 до 2019/2020 учебного года увеличилась с 29,1% до 37,7%. </vt:lpstr>
      <vt:lpstr>За последние годы увеличилось вдвое количество ежегодных Президентских грантов по поддержке женщин предпринимателей на 2016 -2020 годы и достигло 80. Общая сумма составила 2 млн. сомони ($340000). </vt:lpstr>
      <vt:lpstr>Прямая и косвенная дискриминация </vt:lpstr>
      <vt:lpstr>Косвенная дискриминация При косвенной дискриминации внешне гендерно нейтральные закон, постановление, критерий, обычай или то или иное решение фактически приводят к тому, что представители одного пола оказываются в невыгодном положении. </vt:lpstr>
      <vt:lpstr>С 2015 по 2020 год число ДФХ, возглавляемых женщинами, увеличилось почти в 2,5 раза с 27700 до 38811 единиц.  Вместе с тем число руководителей фермерских хозяйств - женщин на 2020 год почти в 4 раза меньше, по сравнению с мужчинами. Доля ДФХ во главе с женщинами женщин составляет всего 21,7%. При этом удельный вес посевной площади в дехканских хозяйствах во главе с женщинами составляет всего 11%</vt:lpstr>
      <vt:lpstr>ЗАНЯТОСТЬ ЖЕНЩИН И МУЖЧИН </vt:lpstr>
      <vt:lpstr>На конец 2020 года заработная плата женщин составила 64% от заработной платы мужчин </vt:lpstr>
      <vt:lpstr>Фиксируются существенные различия в доступе женщин к образованию по регионам республики</vt:lpstr>
      <vt:lpstr>МОЛОДЕЖЬ </vt:lpstr>
      <vt:lpstr>на долю женщин приходится 52% глобального труда, на долю мужчин – 48%</vt:lpstr>
      <vt:lpstr>Для расширения экономических возможностей женщин необходимо: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Ник</dc:creator>
  <cp:lastModifiedBy>Татьяна Ник</cp:lastModifiedBy>
  <cp:revision>47</cp:revision>
  <dcterms:created xsi:type="dcterms:W3CDTF">2017-11-15T10:55:27Z</dcterms:created>
  <dcterms:modified xsi:type="dcterms:W3CDTF">2022-02-04T03:23:38Z</dcterms:modified>
</cp:coreProperties>
</file>