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18"/>
  </p:notesMasterIdLst>
  <p:sldIdLst>
    <p:sldId id="256" r:id="rId2"/>
    <p:sldId id="257" r:id="rId3"/>
    <p:sldId id="258" r:id="rId4"/>
    <p:sldId id="380" r:id="rId5"/>
    <p:sldId id="260" r:id="rId6"/>
    <p:sldId id="261" r:id="rId7"/>
    <p:sldId id="262" r:id="rId8"/>
    <p:sldId id="382" r:id="rId9"/>
    <p:sldId id="264" r:id="rId10"/>
    <p:sldId id="265" r:id="rId11"/>
    <p:sldId id="266" r:id="rId12"/>
    <p:sldId id="385" r:id="rId13"/>
    <p:sldId id="384"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B6EFE61-2369-4A95-AC8D-BF640FDE011A}">
          <p14:sldIdLst>
            <p14:sldId id="256"/>
            <p14:sldId id="257"/>
            <p14:sldId id="258"/>
            <p14:sldId id="380"/>
            <p14:sldId id="260"/>
            <p14:sldId id="261"/>
            <p14:sldId id="262"/>
            <p14:sldId id="382"/>
            <p14:sldId id="264"/>
            <p14:sldId id="265"/>
            <p14:sldId id="266"/>
            <p14:sldId id="385"/>
            <p14:sldId id="384"/>
            <p14:sldId id="392"/>
            <p14:sldId id="393"/>
            <p14:sldId id="394"/>
          </p14:sldIdLst>
        </p14:section>
        <p14:section name="Раздел без заголовка" id="{20F927DE-76AB-4ACD-8B51-9C4A38477AE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5" autoAdjust="0"/>
    <p:restoredTop sz="80030" autoAdjust="0"/>
  </p:normalViewPr>
  <p:slideViewPr>
    <p:cSldViewPr snapToGrid="0">
      <p:cViewPr varScale="1">
        <p:scale>
          <a:sx n="50" d="100"/>
          <a:sy n="50" d="100"/>
        </p:scale>
        <p:origin x="11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DAF55-7378-4A99-9B15-AB4F6AEAA5FE}"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ru-RU"/>
        </a:p>
      </dgm:t>
    </dgm:pt>
    <dgm:pt modelId="{4A4B2147-F565-40C1-B86D-2809B0B21087}">
      <dgm:prSet phldrT="[Текст]" custT="1"/>
      <dgm:spPr/>
      <dgm:t>
        <a:bodyPr/>
        <a:lstStyle/>
        <a:p>
          <a:r>
            <a:rPr lang="ru-RU" sz="2400" dirty="0">
              <a:solidFill>
                <a:schemeClr val="tx1"/>
              </a:solidFill>
            </a:rPr>
            <a:t>Беседы воспитательного характера</a:t>
          </a:r>
        </a:p>
      </dgm:t>
    </dgm:pt>
    <dgm:pt modelId="{01BA5B90-7B46-4D87-91EB-0F0D25F7E7B6}" type="parTrans" cxnId="{DE2BC27A-8082-4BCF-A87E-EEDD0FB2A963}">
      <dgm:prSet/>
      <dgm:spPr/>
      <dgm:t>
        <a:bodyPr/>
        <a:lstStyle/>
        <a:p>
          <a:endParaRPr lang="ru-RU"/>
        </a:p>
      </dgm:t>
    </dgm:pt>
    <dgm:pt modelId="{75871BD9-02EA-48DF-BDB4-0739C5290623}" type="sibTrans" cxnId="{DE2BC27A-8082-4BCF-A87E-EEDD0FB2A963}">
      <dgm:prSet/>
      <dgm:spPr/>
      <dgm:t>
        <a:bodyPr/>
        <a:lstStyle/>
        <a:p>
          <a:endParaRPr lang="ru-RU"/>
        </a:p>
      </dgm:t>
    </dgm:pt>
    <dgm:pt modelId="{B40E9F7E-611E-4B25-944F-9DF37BDDFCD5}">
      <dgm:prSet phldrT="[Текст]" custT="1"/>
      <dgm:spPr/>
      <dgm:t>
        <a:bodyPr/>
        <a:lstStyle/>
        <a:p>
          <a:r>
            <a:rPr lang="ru-RU" sz="2000" dirty="0">
              <a:solidFill>
                <a:schemeClr val="tx1"/>
              </a:solidFill>
            </a:rPr>
            <a:t>Защитное предписание</a:t>
          </a:r>
        </a:p>
      </dgm:t>
    </dgm:pt>
    <dgm:pt modelId="{016B40F3-2E63-4658-A134-8BF2C321D26D}" type="parTrans" cxnId="{C6DB14EA-B102-4B40-A252-96519401824E}">
      <dgm:prSet/>
      <dgm:spPr/>
      <dgm:t>
        <a:bodyPr/>
        <a:lstStyle/>
        <a:p>
          <a:endParaRPr lang="ru-RU"/>
        </a:p>
      </dgm:t>
    </dgm:pt>
    <dgm:pt modelId="{F9372792-658B-4C1E-83CE-1B45FB1163D5}" type="sibTrans" cxnId="{C6DB14EA-B102-4B40-A252-96519401824E}">
      <dgm:prSet/>
      <dgm:spPr/>
      <dgm:t>
        <a:bodyPr/>
        <a:lstStyle/>
        <a:p>
          <a:endParaRPr lang="ru-RU"/>
        </a:p>
      </dgm:t>
    </dgm:pt>
    <dgm:pt modelId="{87B1F2FE-8663-4C3C-AF8C-781D78BA83B7}">
      <dgm:prSet phldrT="[Текст]" custT="1"/>
      <dgm:spPr/>
      <dgm:t>
        <a:bodyPr/>
        <a:lstStyle/>
        <a:p>
          <a:r>
            <a:rPr lang="ru-RU" sz="2000" dirty="0">
              <a:solidFill>
                <a:schemeClr val="tx1"/>
              </a:solidFill>
            </a:rPr>
            <a:t>Административное задержание</a:t>
          </a:r>
        </a:p>
      </dgm:t>
    </dgm:pt>
    <dgm:pt modelId="{A3C3AC1A-2500-4AC2-88F0-208DF470D913}" type="parTrans" cxnId="{4423139C-536F-4816-8FB4-11F6E86723BF}">
      <dgm:prSet/>
      <dgm:spPr/>
      <dgm:t>
        <a:bodyPr/>
        <a:lstStyle/>
        <a:p>
          <a:endParaRPr lang="ru-RU"/>
        </a:p>
      </dgm:t>
    </dgm:pt>
    <dgm:pt modelId="{EF7C2E7A-46AE-403D-842A-9D9D2DD6A524}" type="sibTrans" cxnId="{4423139C-536F-4816-8FB4-11F6E86723BF}">
      <dgm:prSet/>
      <dgm:spPr/>
      <dgm:t>
        <a:bodyPr/>
        <a:lstStyle/>
        <a:p>
          <a:endParaRPr lang="ru-RU"/>
        </a:p>
      </dgm:t>
    </dgm:pt>
    <dgm:pt modelId="{BB6750A0-F004-4215-A778-8D91ECFBDC36}">
      <dgm:prSet custT="1"/>
      <dgm:spPr/>
      <dgm:t>
        <a:bodyPr/>
        <a:lstStyle/>
        <a:p>
          <a:r>
            <a:rPr lang="ru-RU" sz="2000" dirty="0">
              <a:solidFill>
                <a:schemeClr val="tx1"/>
              </a:solidFill>
            </a:rPr>
            <a:t>Доставление в ОВД лица, совершившего насилие в семье</a:t>
          </a:r>
        </a:p>
      </dgm:t>
    </dgm:pt>
    <dgm:pt modelId="{51988ABC-A311-4AFD-85B7-7CCBACF33110}" type="parTrans" cxnId="{244D547E-D9DF-48A8-988B-88B487E684EE}">
      <dgm:prSet/>
      <dgm:spPr/>
      <dgm:t>
        <a:bodyPr/>
        <a:lstStyle/>
        <a:p>
          <a:endParaRPr lang="ru-RU"/>
        </a:p>
      </dgm:t>
    </dgm:pt>
    <dgm:pt modelId="{0A34F650-9AB6-4E25-8863-963E2BE0465C}" type="sibTrans" cxnId="{244D547E-D9DF-48A8-988B-88B487E684EE}">
      <dgm:prSet/>
      <dgm:spPr/>
      <dgm:t>
        <a:bodyPr/>
        <a:lstStyle/>
        <a:p>
          <a:endParaRPr lang="ru-RU"/>
        </a:p>
      </dgm:t>
    </dgm:pt>
    <dgm:pt modelId="{AF4C2C12-9434-41EE-8B86-1A0F4E5A6B0D}">
      <dgm:prSet custT="1"/>
      <dgm:spPr/>
      <dgm:t>
        <a:bodyPr/>
        <a:lstStyle/>
        <a:p>
          <a:r>
            <a:rPr lang="ru-RU" sz="2000" dirty="0">
              <a:solidFill>
                <a:schemeClr val="tx1"/>
              </a:solidFill>
            </a:rPr>
            <a:t>Осуществление мер, в том числе меры принуждения, имеющие медицинский характер</a:t>
          </a:r>
        </a:p>
      </dgm:t>
    </dgm:pt>
    <dgm:pt modelId="{99DD728F-DC1B-4C44-AEB9-7D0B99D91EC7}" type="parTrans" cxnId="{991E40EF-5A37-4785-8799-62D823363833}">
      <dgm:prSet/>
      <dgm:spPr/>
      <dgm:t>
        <a:bodyPr/>
        <a:lstStyle/>
        <a:p>
          <a:endParaRPr lang="ru-RU"/>
        </a:p>
      </dgm:t>
    </dgm:pt>
    <dgm:pt modelId="{A784FA46-7747-4838-9633-CEC2E7F5BC2F}" type="sibTrans" cxnId="{991E40EF-5A37-4785-8799-62D823363833}">
      <dgm:prSet/>
      <dgm:spPr/>
      <dgm:t>
        <a:bodyPr/>
        <a:lstStyle/>
        <a:p>
          <a:endParaRPr lang="ru-RU"/>
        </a:p>
      </dgm:t>
    </dgm:pt>
    <dgm:pt modelId="{FF606715-62A5-4588-96BA-1BC9FF6067DD}">
      <dgm:prSet custT="1"/>
      <dgm:spPr/>
      <dgm:t>
        <a:bodyPr/>
        <a:lstStyle/>
        <a:p>
          <a:r>
            <a:rPr lang="ru-RU" sz="2000" dirty="0">
              <a:solidFill>
                <a:schemeClr val="tx1"/>
              </a:solidFill>
            </a:rPr>
            <a:t>Лишение родительских прав, отмена усыновления, опеки и попечительства</a:t>
          </a:r>
        </a:p>
      </dgm:t>
    </dgm:pt>
    <dgm:pt modelId="{7B3828EC-B779-416E-9157-410B430A27B3}" type="parTrans" cxnId="{C433ACCD-606A-443C-8A7F-8C872B141AFF}">
      <dgm:prSet/>
      <dgm:spPr/>
      <dgm:t>
        <a:bodyPr/>
        <a:lstStyle/>
        <a:p>
          <a:endParaRPr lang="ru-RU"/>
        </a:p>
      </dgm:t>
    </dgm:pt>
    <dgm:pt modelId="{FC700FCD-75A4-4EEE-B676-30B0DD7FC964}" type="sibTrans" cxnId="{C433ACCD-606A-443C-8A7F-8C872B141AFF}">
      <dgm:prSet/>
      <dgm:spPr/>
      <dgm:t>
        <a:bodyPr/>
        <a:lstStyle/>
        <a:p>
          <a:endParaRPr lang="ru-RU"/>
        </a:p>
      </dgm:t>
    </dgm:pt>
    <dgm:pt modelId="{378B00A2-DE0F-43FD-92AE-C41AA2834FEE}">
      <dgm:prSet custT="1"/>
      <dgm:spPr/>
      <dgm:t>
        <a:bodyPr/>
        <a:lstStyle/>
        <a:p>
          <a:r>
            <a:rPr lang="ru-RU" sz="2000" dirty="0">
              <a:solidFill>
                <a:schemeClr val="tx1"/>
              </a:solidFill>
            </a:rPr>
            <a:t>Помещение потерпевшего в центры поддержки</a:t>
          </a:r>
        </a:p>
      </dgm:t>
    </dgm:pt>
    <dgm:pt modelId="{FF585264-797F-4800-A895-3706EFBEF7AF}" type="parTrans" cxnId="{60432FC9-373A-455E-B7AA-7D2AF742D6B9}">
      <dgm:prSet/>
      <dgm:spPr/>
      <dgm:t>
        <a:bodyPr/>
        <a:lstStyle/>
        <a:p>
          <a:endParaRPr lang="ru-RU"/>
        </a:p>
      </dgm:t>
    </dgm:pt>
    <dgm:pt modelId="{B2FE3A3A-61DD-4552-B63D-6C50A6AC2216}" type="sibTrans" cxnId="{60432FC9-373A-455E-B7AA-7D2AF742D6B9}">
      <dgm:prSet/>
      <dgm:spPr/>
      <dgm:t>
        <a:bodyPr/>
        <a:lstStyle/>
        <a:p>
          <a:endParaRPr lang="ru-RU"/>
        </a:p>
      </dgm:t>
    </dgm:pt>
    <dgm:pt modelId="{F0EA9EB1-D043-4D3B-9149-1B99C73DC7DE}" type="pres">
      <dgm:prSet presAssocID="{6E6DAF55-7378-4A99-9B15-AB4F6AEAA5FE}" presName="Name0" presStyleCnt="0">
        <dgm:presLayoutVars>
          <dgm:chMax val="7"/>
          <dgm:chPref val="7"/>
          <dgm:dir/>
        </dgm:presLayoutVars>
      </dgm:prSet>
      <dgm:spPr/>
    </dgm:pt>
    <dgm:pt modelId="{D9D5E308-5878-41D0-9D31-4F14DCE679E1}" type="pres">
      <dgm:prSet presAssocID="{6E6DAF55-7378-4A99-9B15-AB4F6AEAA5FE}" presName="Name1" presStyleCnt="0"/>
      <dgm:spPr/>
    </dgm:pt>
    <dgm:pt modelId="{C5B982A5-BD7D-40C1-85A9-F9F5801D2BA0}" type="pres">
      <dgm:prSet presAssocID="{6E6DAF55-7378-4A99-9B15-AB4F6AEAA5FE}" presName="cycle" presStyleCnt="0"/>
      <dgm:spPr/>
    </dgm:pt>
    <dgm:pt modelId="{81EAFE81-AB98-43AC-BCFF-B1B58BAF827B}" type="pres">
      <dgm:prSet presAssocID="{6E6DAF55-7378-4A99-9B15-AB4F6AEAA5FE}" presName="srcNode" presStyleLbl="node1" presStyleIdx="0" presStyleCnt="7"/>
      <dgm:spPr/>
    </dgm:pt>
    <dgm:pt modelId="{34CAAE7B-4A32-4174-B69C-29CB04FD51E2}" type="pres">
      <dgm:prSet presAssocID="{6E6DAF55-7378-4A99-9B15-AB4F6AEAA5FE}" presName="conn" presStyleLbl="parChTrans1D2" presStyleIdx="0" presStyleCnt="1"/>
      <dgm:spPr/>
    </dgm:pt>
    <dgm:pt modelId="{5F7E0711-84B0-40B2-A86D-1B36813CFA20}" type="pres">
      <dgm:prSet presAssocID="{6E6DAF55-7378-4A99-9B15-AB4F6AEAA5FE}" presName="extraNode" presStyleLbl="node1" presStyleIdx="0" presStyleCnt="7"/>
      <dgm:spPr/>
    </dgm:pt>
    <dgm:pt modelId="{E106A409-A467-448F-9FB4-20D9FBC6A86A}" type="pres">
      <dgm:prSet presAssocID="{6E6DAF55-7378-4A99-9B15-AB4F6AEAA5FE}" presName="dstNode" presStyleLbl="node1" presStyleIdx="0" presStyleCnt="7"/>
      <dgm:spPr/>
    </dgm:pt>
    <dgm:pt modelId="{642D5F07-4851-48C4-B974-568F3FFFBC3B}" type="pres">
      <dgm:prSet presAssocID="{4A4B2147-F565-40C1-B86D-2809B0B21087}" presName="text_1" presStyleLbl="node1" presStyleIdx="0" presStyleCnt="7">
        <dgm:presLayoutVars>
          <dgm:bulletEnabled val="1"/>
        </dgm:presLayoutVars>
      </dgm:prSet>
      <dgm:spPr/>
    </dgm:pt>
    <dgm:pt modelId="{B22BE0C1-CB47-4F96-92E9-76E02CFDBE3E}" type="pres">
      <dgm:prSet presAssocID="{4A4B2147-F565-40C1-B86D-2809B0B21087}" presName="accent_1" presStyleCnt="0"/>
      <dgm:spPr/>
    </dgm:pt>
    <dgm:pt modelId="{28E1DD19-A5C9-40FC-BAAE-4DA2404E7DB8}" type="pres">
      <dgm:prSet presAssocID="{4A4B2147-F565-40C1-B86D-2809B0B21087}" presName="accentRepeatNode" presStyleLbl="solidFgAcc1" presStyleIdx="0" presStyleCnt="7"/>
      <dgm:spPr/>
    </dgm:pt>
    <dgm:pt modelId="{2AF14AEA-BBBD-4E7C-BFF3-D5904A53062D}" type="pres">
      <dgm:prSet presAssocID="{BB6750A0-F004-4215-A778-8D91ECFBDC36}" presName="text_2" presStyleLbl="node1" presStyleIdx="1" presStyleCnt="7" custLinFactNeighborX="736" custLinFactNeighborY="-5524">
        <dgm:presLayoutVars>
          <dgm:bulletEnabled val="1"/>
        </dgm:presLayoutVars>
      </dgm:prSet>
      <dgm:spPr/>
    </dgm:pt>
    <dgm:pt modelId="{6F89936E-7CB7-4950-A4B8-78AB8068F909}" type="pres">
      <dgm:prSet presAssocID="{BB6750A0-F004-4215-A778-8D91ECFBDC36}" presName="accent_2" presStyleCnt="0"/>
      <dgm:spPr/>
    </dgm:pt>
    <dgm:pt modelId="{1E7D9484-3034-47AC-91F6-3F6559BD0879}" type="pres">
      <dgm:prSet presAssocID="{BB6750A0-F004-4215-A778-8D91ECFBDC36}" presName="accentRepeatNode" presStyleLbl="solidFgAcc1" presStyleIdx="1" presStyleCnt="7"/>
      <dgm:spPr/>
    </dgm:pt>
    <dgm:pt modelId="{339A7E50-4BE2-4791-A5C8-785EE55C7723}" type="pres">
      <dgm:prSet presAssocID="{B40E9F7E-611E-4B25-944F-9DF37BDDFCD5}" presName="text_3" presStyleLbl="node1" presStyleIdx="2" presStyleCnt="7" custLinFactNeighborX="864" custLinFactNeighborY="1681">
        <dgm:presLayoutVars>
          <dgm:bulletEnabled val="1"/>
        </dgm:presLayoutVars>
      </dgm:prSet>
      <dgm:spPr/>
    </dgm:pt>
    <dgm:pt modelId="{9B96AF79-3250-4841-BD32-AB7D9EF8868C}" type="pres">
      <dgm:prSet presAssocID="{B40E9F7E-611E-4B25-944F-9DF37BDDFCD5}" presName="accent_3" presStyleCnt="0"/>
      <dgm:spPr/>
    </dgm:pt>
    <dgm:pt modelId="{CC85850F-C707-4C97-9CBC-074E82997875}" type="pres">
      <dgm:prSet presAssocID="{B40E9F7E-611E-4B25-944F-9DF37BDDFCD5}" presName="accentRepeatNode" presStyleLbl="solidFgAcc1" presStyleIdx="2" presStyleCnt="7"/>
      <dgm:spPr/>
    </dgm:pt>
    <dgm:pt modelId="{47DB1D38-561C-4CB3-8016-F12E102147D9}" type="pres">
      <dgm:prSet presAssocID="{87B1F2FE-8663-4C3C-AF8C-781D78BA83B7}" presName="text_4" presStyleLbl="node1" presStyleIdx="3" presStyleCnt="7">
        <dgm:presLayoutVars>
          <dgm:bulletEnabled val="1"/>
        </dgm:presLayoutVars>
      </dgm:prSet>
      <dgm:spPr/>
    </dgm:pt>
    <dgm:pt modelId="{B37C14E9-ABD3-400B-AA21-BE5F1E70CAA2}" type="pres">
      <dgm:prSet presAssocID="{87B1F2FE-8663-4C3C-AF8C-781D78BA83B7}" presName="accent_4" presStyleCnt="0"/>
      <dgm:spPr/>
    </dgm:pt>
    <dgm:pt modelId="{9F9A23F5-FE48-46FA-ABBC-C8C9F1154071}" type="pres">
      <dgm:prSet presAssocID="{87B1F2FE-8663-4C3C-AF8C-781D78BA83B7}" presName="accentRepeatNode" presStyleLbl="solidFgAcc1" presStyleIdx="3" presStyleCnt="7"/>
      <dgm:spPr/>
    </dgm:pt>
    <dgm:pt modelId="{EE4AFB85-8E9E-4289-8565-CF0BF41FDFE5}" type="pres">
      <dgm:prSet presAssocID="{AF4C2C12-9434-41EE-8B86-1A0F4E5A6B0D}" presName="text_5" presStyleLbl="node1" presStyleIdx="4" presStyleCnt="7">
        <dgm:presLayoutVars>
          <dgm:bulletEnabled val="1"/>
        </dgm:presLayoutVars>
      </dgm:prSet>
      <dgm:spPr/>
    </dgm:pt>
    <dgm:pt modelId="{412554E0-619F-472E-947C-77D87180DA84}" type="pres">
      <dgm:prSet presAssocID="{AF4C2C12-9434-41EE-8B86-1A0F4E5A6B0D}" presName="accent_5" presStyleCnt="0"/>
      <dgm:spPr/>
    </dgm:pt>
    <dgm:pt modelId="{6D33D6EA-3655-42F8-B2C8-2BF4CF5F9922}" type="pres">
      <dgm:prSet presAssocID="{AF4C2C12-9434-41EE-8B86-1A0F4E5A6B0D}" presName="accentRepeatNode" presStyleLbl="solidFgAcc1" presStyleIdx="4" presStyleCnt="7"/>
      <dgm:spPr/>
    </dgm:pt>
    <dgm:pt modelId="{DAB1AD10-7CE4-4348-AF3E-CDBBE6E93D66}" type="pres">
      <dgm:prSet presAssocID="{FF606715-62A5-4588-96BA-1BC9FF6067DD}" presName="text_6" presStyleLbl="node1" presStyleIdx="5" presStyleCnt="7">
        <dgm:presLayoutVars>
          <dgm:bulletEnabled val="1"/>
        </dgm:presLayoutVars>
      </dgm:prSet>
      <dgm:spPr/>
    </dgm:pt>
    <dgm:pt modelId="{A03B8127-53F7-45B8-9A85-7D6EDC1DF3EA}" type="pres">
      <dgm:prSet presAssocID="{FF606715-62A5-4588-96BA-1BC9FF6067DD}" presName="accent_6" presStyleCnt="0"/>
      <dgm:spPr/>
    </dgm:pt>
    <dgm:pt modelId="{CCDE40D8-1DF9-448A-8C82-7071760552F0}" type="pres">
      <dgm:prSet presAssocID="{FF606715-62A5-4588-96BA-1BC9FF6067DD}" presName="accentRepeatNode" presStyleLbl="solidFgAcc1" presStyleIdx="5" presStyleCnt="7"/>
      <dgm:spPr/>
    </dgm:pt>
    <dgm:pt modelId="{7A53A9BD-A6B5-4DA8-9971-C5D88E675FD5}" type="pres">
      <dgm:prSet presAssocID="{378B00A2-DE0F-43FD-92AE-C41AA2834FEE}" presName="text_7" presStyleLbl="node1" presStyleIdx="6" presStyleCnt="7" custLinFactNeighborX="2546" custLinFactNeighborY="-16571">
        <dgm:presLayoutVars>
          <dgm:bulletEnabled val="1"/>
        </dgm:presLayoutVars>
      </dgm:prSet>
      <dgm:spPr/>
    </dgm:pt>
    <dgm:pt modelId="{C9AEA0F8-D127-4ADE-AECB-B064D472098A}" type="pres">
      <dgm:prSet presAssocID="{378B00A2-DE0F-43FD-92AE-C41AA2834FEE}" presName="accent_7" presStyleCnt="0"/>
      <dgm:spPr/>
    </dgm:pt>
    <dgm:pt modelId="{34F4FB25-F345-475B-AD7B-6E0B0BDB2106}" type="pres">
      <dgm:prSet presAssocID="{378B00A2-DE0F-43FD-92AE-C41AA2834FEE}" presName="accentRepeatNode" presStyleLbl="solidFgAcc1" presStyleIdx="6" presStyleCnt="7"/>
      <dgm:spPr/>
    </dgm:pt>
  </dgm:ptLst>
  <dgm:cxnLst>
    <dgm:cxn modelId="{4C5D0822-1C07-4507-90D8-484899FE9CC4}" type="presOf" srcId="{75871BD9-02EA-48DF-BDB4-0739C5290623}" destId="{34CAAE7B-4A32-4174-B69C-29CB04FD51E2}" srcOrd="0" destOrd="0" presId="urn:microsoft.com/office/officeart/2008/layout/VerticalCurvedList"/>
    <dgm:cxn modelId="{63F28D37-49B4-446B-A7CC-950DD11E28B7}" type="presOf" srcId="{378B00A2-DE0F-43FD-92AE-C41AA2834FEE}" destId="{7A53A9BD-A6B5-4DA8-9971-C5D88E675FD5}" srcOrd="0" destOrd="0" presId="urn:microsoft.com/office/officeart/2008/layout/VerticalCurvedList"/>
    <dgm:cxn modelId="{5F83E639-FCF4-4216-AEBF-41458BBD8383}" type="presOf" srcId="{87B1F2FE-8663-4C3C-AF8C-781D78BA83B7}" destId="{47DB1D38-561C-4CB3-8016-F12E102147D9}" srcOrd="0" destOrd="0" presId="urn:microsoft.com/office/officeart/2008/layout/VerticalCurvedList"/>
    <dgm:cxn modelId="{9FB4DE3E-0D1D-40E5-BCBD-A857FCF62207}" type="presOf" srcId="{BB6750A0-F004-4215-A778-8D91ECFBDC36}" destId="{2AF14AEA-BBBD-4E7C-BFF3-D5904A53062D}" srcOrd="0" destOrd="0" presId="urn:microsoft.com/office/officeart/2008/layout/VerticalCurvedList"/>
    <dgm:cxn modelId="{D3EA5942-3020-47E5-B2A0-1F61F0974047}" type="presOf" srcId="{FF606715-62A5-4588-96BA-1BC9FF6067DD}" destId="{DAB1AD10-7CE4-4348-AF3E-CDBBE6E93D66}" srcOrd="0" destOrd="0" presId="urn:microsoft.com/office/officeart/2008/layout/VerticalCurvedList"/>
    <dgm:cxn modelId="{5E172456-698F-4428-A0ED-3C3837386655}" type="presOf" srcId="{6E6DAF55-7378-4A99-9B15-AB4F6AEAA5FE}" destId="{F0EA9EB1-D043-4D3B-9149-1B99C73DC7DE}" srcOrd="0" destOrd="0" presId="urn:microsoft.com/office/officeart/2008/layout/VerticalCurvedList"/>
    <dgm:cxn modelId="{DE2BC27A-8082-4BCF-A87E-EEDD0FB2A963}" srcId="{6E6DAF55-7378-4A99-9B15-AB4F6AEAA5FE}" destId="{4A4B2147-F565-40C1-B86D-2809B0B21087}" srcOrd="0" destOrd="0" parTransId="{01BA5B90-7B46-4D87-91EB-0F0D25F7E7B6}" sibTransId="{75871BD9-02EA-48DF-BDB4-0739C5290623}"/>
    <dgm:cxn modelId="{244D547E-D9DF-48A8-988B-88B487E684EE}" srcId="{6E6DAF55-7378-4A99-9B15-AB4F6AEAA5FE}" destId="{BB6750A0-F004-4215-A778-8D91ECFBDC36}" srcOrd="1" destOrd="0" parTransId="{51988ABC-A311-4AFD-85B7-7CCBACF33110}" sibTransId="{0A34F650-9AB6-4E25-8863-963E2BE0465C}"/>
    <dgm:cxn modelId="{A8290B86-416F-4F4D-9BAC-80E5859C62E7}" type="presOf" srcId="{4A4B2147-F565-40C1-B86D-2809B0B21087}" destId="{642D5F07-4851-48C4-B974-568F3FFFBC3B}" srcOrd="0" destOrd="0" presId="urn:microsoft.com/office/officeart/2008/layout/VerticalCurvedList"/>
    <dgm:cxn modelId="{7A490F98-E4FB-4ABC-80CA-B6C6E1877827}" type="presOf" srcId="{AF4C2C12-9434-41EE-8B86-1A0F4E5A6B0D}" destId="{EE4AFB85-8E9E-4289-8565-CF0BF41FDFE5}" srcOrd="0" destOrd="0" presId="urn:microsoft.com/office/officeart/2008/layout/VerticalCurvedList"/>
    <dgm:cxn modelId="{4423139C-536F-4816-8FB4-11F6E86723BF}" srcId="{6E6DAF55-7378-4A99-9B15-AB4F6AEAA5FE}" destId="{87B1F2FE-8663-4C3C-AF8C-781D78BA83B7}" srcOrd="3" destOrd="0" parTransId="{A3C3AC1A-2500-4AC2-88F0-208DF470D913}" sibTransId="{EF7C2E7A-46AE-403D-842A-9D9D2DD6A524}"/>
    <dgm:cxn modelId="{60432FC9-373A-455E-B7AA-7D2AF742D6B9}" srcId="{6E6DAF55-7378-4A99-9B15-AB4F6AEAA5FE}" destId="{378B00A2-DE0F-43FD-92AE-C41AA2834FEE}" srcOrd="6" destOrd="0" parTransId="{FF585264-797F-4800-A895-3706EFBEF7AF}" sibTransId="{B2FE3A3A-61DD-4552-B63D-6C50A6AC2216}"/>
    <dgm:cxn modelId="{C433ACCD-606A-443C-8A7F-8C872B141AFF}" srcId="{6E6DAF55-7378-4A99-9B15-AB4F6AEAA5FE}" destId="{FF606715-62A5-4588-96BA-1BC9FF6067DD}" srcOrd="5" destOrd="0" parTransId="{7B3828EC-B779-416E-9157-410B430A27B3}" sibTransId="{FC700FCD-75A4-4EEE-B676-30B0DD7FC964}"/>
    <dgm:cxn modelId="{390179E3-EB40-4E06-9940-0E209561F269}" type="presOf" srcId="{B40E9F7E-611E-4B25-944F-9DF37BDDFCD5}" destId="{339A7E50-4BE2-4791-A5C8-785EE55C7723}" srcOrd="0" destOrd="0" presId="urn:microsoft.com/office/officeart/2008/layout/VerticalCurvedList"/>
    <dgm:cxn modelId="{C6DB14EA-B102-4B40-A252-96519401824E}" srcId="{6E6DAF55-7378-4A99-9B15-AB4F6AEAA5FE}" destId="{B40E9F7E-611E-4B25-944F-9DF37BDDFCD5}" srcOrd="2" destOrd="0" parTransId="{016B40F3-2E63-4658-A134-8BF2C321D26D}" sibTransId="{F9372792-658B-4C1E-83CE-1B45FB1163D5}"/>
    <dgm:cxn modelId="{991E40EF-5A37-4785-8799-62D823363833}" srcId="{6E6DAF55-7378-4A99-9B15-AB4F6AEAA5FE}" destId="{AF4C2C12-9434-41EE-8B86-1A0F4E5A6B0D}" srcOrd="4" destOrd="0" parTransId="{99DD728F-DC1B-4C44-AEB9-7D0B99D91EC7}" sibTransId="{A784FA46-7747-4838-9633-CEC2E7F5BC2F}"/>
    <dgm:cxn modelId="{76E983F6-6D07-4B1C-A7EC-8012037F5465}" type="presParOf" srcId="{F0EA9EB1-D043-4D3B-9149-1B99C73DC7DE}" destId="{D9D5E308-5878-41D0-9D31-4F14DCE679E1}" srcOrd="0" destOrd="0" presId="urn:microsoft.com/office/officeart/2008/layout/VerticalCurvedList"/>
    <dgm:cxn modelId="{AB9AECE3-E8D4-4EB3-8ABF-02845A1F36D2}" type="presParOf" srcId="{D9D5E308-5878-41D0-9D31-4F14DCE679E1}" destId="{C5B982A5-BD7D-40C1-85A9-F9F5801D2BA0}" srcOrd="0" destOrd="0" presId="urn:microsoft.com/office/officeart/2008/layout/VerticalCurvedList"/>
    <dgm:cxn modelId="{60063D2D-C6DB-4D58-9E2D-A8ECF3AB6E9A}" type="presParOf" srcId="{C5B982A5-BD7D-40C1-85A9-F9F5801D2BA0}" destId="{81EAFE81-AB98-43AC-BCFF-B1B58BAF827B}" srcOrd="0" destOrd="0" presId="urn:microsoft.com/office/officeart/2008/layout/VerticalCurvedList"/>
    <dgm:cxn modelId="{BB9E13EA-197E-40B7-AAC0-C6D0B99BDF3C}" type="presParOf" srcId="{C5B982A5-BD7D-40C1-85A9-F9F5801D2BA0}" destId="{34CAAE7B-4A32-4174-B69C-29CB04FD51E2}" srcOrd="1" destOrd="0" presId="urn:microsoft.com/office/officeart/2008/layout/VerticalCurvedList"/>
    <dgm:cxn modelId="{BB35682F-1ADC-403D-81FB-7581DCB4A5D9}" type="presParOf" srcId="{C5B982A5-BD7D-40C1-85A9-F9F5801D2BA0}" destId="{5F7E0711-84B0-40B2-A86D-1B36813CFA20}" srcOrd="2" destOrd="0" presId="urn:microsoft.com/office/officeart/2008/layout/VerticalCurvedList"/>
    <dgm:cxn modelId="{DE5842DC-B19E-4751-A5BF-1C4E860A47C5}" type="presParOf" srcId="{C5B982A5-BD7D-40C1-85A9-F9F5801D2BA0}" destId="{E106A409-A467-448F-9FB4-20D9FBC6A86A}" srcOrd="3" destOrd="0" presId="urn:microsoft.com/office/officeart/2008/layout/VerticalCurvedList"/>
    <dgm:cxn modelId="{0CDB12B0-4CB3-44EF-95F5-5706A8278131}" type="presParOf" srcId="{D9D5E308-5878-41D0-9D31-4F14DCE679E1}" destId="{642D5F07-4851-48C4-B974-568F3FFFBC3B}" srcOrd="1" destOrd="0" presId="urn:microsoft.com/office/officeart/2008/layout/VerticalCurvedList"/>
    <dgm:cxn modelId="{B251D822-E0F6-421C-9A49-1650CA91A1D2}" type="presParOf" srcId="{D9D5E308-5878-41D0-9D31-4F14DCE679E1}" destId="{B22BE0C1-CB47-4F96-92E9-76E02CFDBE3E}" srcOrd="2" destOrd="0" presId="urn:microsoft.com/office/officeart/2008/layout/VerticalCurvedList"/>
    <dgm:cxn modelId="{B0BDC576-D67E-49ED-BDFB-495764D0DD3A}" type="presParOf" srcId="{B22BE0C1-CB47-4F96-92E9-76E02CFDBE3E}" destId="{28E1DD19-A5C9-40FC-BAAE-4DA2404E7DB8}" srcOrd="0" destOrd="0" presId="urn:microsoft.com/office/officeart/2008/layout/VerticalCurvedList"/>
    <dgm:cxn modelId="{CE481DC3-1EAC-4CDE-8FB3-23ACE00761A4}" type="presParOf" srcId="{D9D5E308-5878-41D0-9D31-4F14DCE679E1}" destId="{2AF14AEA-BBBD-4E7C-BFF3-D5904A53062D}" srcOrd="3" destOrd="0" presId="urn:microsoft.com/office/officeart/2008/layout/VerticalCurvedList"/>
    <dgm:cxn modelId="{E12C6D1A-52AC-4C17-85CE-DFD07B162FC2}" type="presParOf" srcId="{D9D5E308-5878-41D0-9D31-4F14DCE679E1}" destId="{6F89936E-7CB7-4950-A4B8-78AB8068F909}" srcOrd="4" destOrd="0" presId="urn:microsoft.com/office/officeart/2008/layout/VerticalCurvedList"/>
    <dgm:cxn modelId="{248F62DE-1704-4963-8B1A-333DFADBF0C0}" type="presParOf" srcId="{6F89936E-7CB7-4950-A4B8-78AB8068F909}" destId="{1E7D9484-3034-47AC-91F6-3F6559BD0879}" srcOrd="0" destOrd="0" presId="urn:microsoft.com/office/officeart/2008/layout/VerticalCurvedList"/>
    <dgm:cxn modelId="{82FA088C-8B88-44CA-9D72-9F67D53FBC74}" type="presParOf" srcId="{D9D5E308-5878-41D0-9D31-4F14DCE679E1}" destId="{339A7E50-4BE2-4791-A5C8-785EE55C7723}" srcOrd="5" destOrd="0" presId="urn:microsoft.com/office/officeart/2008/layout/VerticalCurvedList"/>
    <dgm:cxn modelId="{A14592BC-A7AE-426C-8D49-AABDAD0E940A}" type="presParOf" srcId="{D9D5E308-5878-41D0-9D31-4F14DCE679E1}" destId="{9B96AF79-3250-4841-BD32-AB7D9EF8868C}" srcOrd="6" destOrd="0" presId="urn:microsoft.com/office/officeart/2008/layout/VerticalCurvedList"/>
    <dgm:cxn modelId="{309D56AD-A701-44A7-AD4F-7D5E9E35C5BD}" type="presParOf" srcId="{9B96AF79-3250-4841-BD32-AB7D9EF8868C}" destId="{CC85850F-C707-4C97-9CBC-074E82997875}" srcOrd="0" destOrd="0" presId="urn:microsoft.com/office/officeart/2008/layout/VerticalCurvedList"/>
    <dgm:cxn modelId="{A14EF554-B775-45D6-B489-B80CD37850AE}" type="presParOf" srcId="{D9D5E308-5878-41D0-9D31-4F14DCE679E1}" destId="{47DB1D38-561C-4CB3-8016-F12E102147D9}" srcOrd="7" destOrd="0" presId="urn:microsoft.com/office/officeart/2008/layout/VerticalCurvedList"/>
    <dgm:cxn modelId="{F02EBB37-65CE-443A-932A-7F9D5AA82A9E}" type="presParOf" srcId="{D9D5E308-5878-41D0-9D31-4F14DCE679E1}" destId="{B37C14E9-ABD3-400B-AA21-BE5F1E70CAA2}" srcOrd="8" destOrd="0" presId="urn:microsoft.com/office/officeart/2008/layout/VerticalCurvedList"/>
    <dgm:cxn modelId="{BE2144E4-9784-461B-A721-5CCF0ABFA79A}" type="presParOf" srcId="{B37C14E9-ABD3-400B-AA21-BE5F1E70CAA2}" destId="{9F9A23F5-FE48-46FA-ABBC-C8C9F1154071}" srcOrd="0" destOrd="0" presId="urn:microsoft.com/office/officeart/2008/layout/VerticalCurvedList"/>
    <dgm:cxn modelId="{A818FDE7-B9C6-4B72-B099-5735B67E1D05}" type="presParOf" srcId="{D9D5E308-5878-41D0-9D31-4F14DCE679E1}" destId="{EE4AFB85-8E9E-4289-8565-CF0BF41FDFE5}" srcOrd="9" destOrd="0" presId="urn:microsoft.com/office/officeart/2008/layout/VerticalCurvedList"/>
    <dgm:cxn modelId="{2D4EB75D-88AC-4E3E-9FA0-1E19F33481D3}" type="presParOf" srcId="{D9D5E308-5878-41D0-9D31-4F14DCE679E1}" destId="{412554E0-619F-472E-947C-77D87180DA84}" srcOrd="10" destOrd="0" presId="urn:microsoft.com/office/officeart/2008/layout/VerticalCurvedList"/>
    <dgm:cxn modelId="{5C91D4CB-7FE1-49C4-AC1E-3DAEBC9A69A3}" type="presParOf" srcId="{412554E0-619F-472E-947C-77D87180DA84}" destId="{6D33D6EA-3655-42F8-B2C8-2BF4CF5F9922}" srcOrd="0" destOrd="0" presId="urn:microsoft.com/office/officeart/2008/layout/VerticalCurvedList"/>
    <dgm:cxn modelId="{D441FEDF-DF77-481B-B8F5-A5AF610AB780}" type="presParOf" srcId="{D9D5E308-5878-41D0-9D31-4F14DCE679E1}" destId="{DAB1AD10-7CE4-4348-AF3E-CDBBE6E93D66}" srcOrd="11" destOrd="0" presId="urn:microsoft.com/office/officeart/2008/layout/VerticalCurvedList"/>
    <dgm:cxn modelId="{55D7C176-91E4-44B2-B0EB-D84C883A3880}" type="presParOf" srcId="{D9D5E308-5878-41D0-9D31-4F14DCE679E1}" destId="{A03B8127-53F7-45B8-9A85-7D6EDC1DF3EA}" srcOrd="12" destOrd="0" presId="urn:microsoft.com/office/officeart/2008/layout/VerticalCurvedList"/>
    <dgm:cxn modelId="{223C4407-516C-4535-9B4A-8C98346F6EBC}" type="presParOf" srcId="{A03B8127-53F7-45B8-9A85-7D6EDC1DF3EA}" destId="{CCDE40D8-1DF9-448A-8C82-7071760552F0}" srcOrd="0" destOrd="0" presId="urn:microsoft.com/office/officeart/2008/layout/VerticalCurvedList"/>
    <dgm:cxn modelId="{9EEAF594-1980-43BF-8B06-E4B4076C6196}" type="presParOf" srcId="{D9D5E308-5878-41D0-9D31-4F14DCE679E1}" destId="{7A53A9BD-A6B5-4DA8-9971-C5D88E675FD5}" srcOrd="13" destOrd="0" presId="urn:microsoft.com/office/officeart/2008/layout/VerticalCurvedList"/>
    <dgm:cxn modelId="{C3A7E007-9A22-4B3E-A12F-2243A09D53A1}" type="presParOf" srcId="{D9D5E308-5878-41D0-9D31-4F14DCE679E1}" destId="{C9AEA0F8-D127-4ADE-AECB-B064D472098A}" srcOrd="14" destOrd="0" presId="urn:microsoft.com/office/officeart/2008/layout/VerticalCurvedList"/>
    <dgm:cxn modelId="{4D6C07C3-6C90-4EE4-B7CE-5DC886A1F7C6}" type="presParOf" srcId="{C9AEA0F8-D127-4ADE-AECB-B064D472098A}" destId="{34F4FB25-F345-475B-AD7B-6E0B0BDB21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AAE7B-4A32-4174-B69C-29CB04FD51E2}">
      <dsp:nvSpPr>
        <dsp:cNvPr id="0" name=""/>
        <dsp:cNvSpPr/>
      </dsp:nvSpPr>
      <dsp:spPr>
        <a:xfrm>
          <a:off x="-5717935" y="-875736"/>
          <a:ext cx="6811570" cy="6811570"/>
        </a:xfrm>
        <a:prstGeom prst="blockArc">
          <a:avLst>
            <a:gd name="adj1" fmla="val 18900000"/>
            <a:gd name="adj2" fmla="val 2700000"/>
            <a:gd name="adj3" fmla="val 317"/>
          </a:avLst>
        </a:pr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42D5F07-4851-48C4-B974-568F3FFFBC3B}">
      <dsp:nvSpPr>
        <dsp:cNvPr id="0" name=""/>
        <dsp:cNvSpPr/>
      </dsp:nvSpPr>
      <dsp:spPr>
        <a:xfrm>
          <a:off x="354965" y="230032"/>
          <a:ext cx="9635881" cy="45986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015"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tx1"/>
              </a:solidFill>
            </a:rPr>
            <a:t>Беседы воспитательного характера</a:t>
          </a:r>
        </a:p>
      </dsp:txBody>
      <dsp:txXfrm>
        <a:off x="354965" y="230032"/>
        <a:ext cx="9635881" cy="459861"/>
      </dsp:txXfrm>
    </dsp:sp>
    <dsp:sp modelId="{28E1DD19-A5C9-40FC-BAAE-4DA2404E7DB8}">
      <dsp:nvSpPr>
        <dsp:cNvPr id="0" name=""/>
        <dsp:cNvSpPr/>
      </dsp:nvSpPr>
      <dsp:spPr>
        <a:xfrm>
          <a:off x="67552" y="172549"/>
          <a:ext cx="574827" cy="5748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AF14AEA-BBBD-4E7C-BFF3-D5904A53062D}">
      <dsp:nvSpPr>
        <dsp:cNvPr id="0" name=""/>
        <dsp:cNvSpPr/>
      </dsp:nvSpPr>
      <dsp:spPr>
        <a:xfrm>
          <a:off x="838964" y="894826"/>
          <a:ext cx="9219435" cy="45986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015"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solidFill>
                <a:schemeClr val="tx1"/>
              </a:solidFill>
            </a:rPr>
            <a:t>Доставление в ОВД лица, совершившего насилие в семье</a:t>
          </a:r>
        </a:p>
      </dsp:txBody>
      <dsp:txXfrm>
        <a:off x="838964" y="894826"/>
        <a:ext cx="9219435" cy="459861"/>
      </dsp:txXfrm>
    </dsp:sp>
    <dsp:sp modelId="{1E7D9484-3034-47AC-91F6-3F6559BD0879}">
      <dsp:nvSpPr>
        <dsp:cNvPr id="0" name=""/>
        <dsp:cNvSpPr/>
      </dsp:nvSpPr>
      <dsp:spPr>
        <a:xfrm>
          <a:off x="483998" y="862746"/>
          <a:ext cx="574827" cy="5748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39A7E50-4BE2-4791-A5C8-785EE55C7723}">
      <dsp:nvSpPr>
        <dsp:cNvPr id="0" name=""/>
        <dsp:cNvSpPr/>
      </dsp:nvSpPr>
      <dsp:spPr>
        <a:xfrm>
          <a:off x="1067174" y="1617650"/>
          <a:ext cx="8991225" cy="45986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015"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solidFill>
                <a:schemeClr val="tx1"/>
              </a:solidFill>
            </a:rPr>
            <a:t>Защитное предписание</a:t>
          </a:r>
        </a:p>
      </dsp:txBody>
      <dsp:txXfrm>
        <a:off x="1067174" y="1617650"/>
        <a:ext cx="8991225" cy="459861"/>
      </dsp:txXfrm>
    </dsp:sp>
    <dsp:sp modelId="{CC85850F-C707-4C97-9CBC-074E82997875}">
      <dsp:nvSpPr>
        <dsp:cNvPr id="0" name=""/>
        <dsp:cNvSpPr/>
      </dsp:nvSpPr>
      <dsp:spPr>
        <a:xfrm>
          <a:off x="712208" y="1552437"/>
          <a:ext cx="574827" cy="5748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7DB1D38-561C-4CB3-8016-F12E102147D9}">
      <dsp:nvSpPr>
        <dsp:cNvPr id="0" name=""/>
        <dsp:cNvSpPr/>
      </dsp:nvSpPr>
      <dsp:spPr>
        <a:xfrm>
          <a:off x="1072487" y="2300117"/>
          <a:ext cx="8918360" cy="45986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015"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solidFill>
                <a:schemeClr val="tx1"/>
              </a:solidFill>
            </a:rPr>
            <a:t>Административное задержание</a:t>
          </a:r>
        </a:p>
      </dsp:txBody>
      <dsp:txXfrm>
        <a:off x="1072487" y="2300117"/>
        <a:ext cx="8918360" cy="459861"/>
      </dsp:txXfrm>
    </dsp:sp>
    <dsp:sp modelId="{9F9A23F5-FE48-46FA-ABBC-C8C9F1154071}">
      <dsp:nvSpPr>
        <dsp:cNvPr id="0" name=""/>
        <dsp:cNvSpPr/>
      </dsp:nvSpPr>
      <dsp:spPr>
        <a:xfrm>
          <a:off x="785074" y="2242634"/>
          <a:ext cx="574827" cy="5748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E4AFB85-8E9E-4289-8565-CF0BF41FDFE5}">
      <dsp:nvSpPr>
        <dsp:cNvPr id="0" name=""/>
        <dsp:cNvSpPr/>
      </dsp:nvSpPr>
      <dsp:spPr>
        <a:xfrm>
          <a:off x="999622" y="2990314"/>
          <a:ext cx="8991225" cy="45986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015"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solidFill>
                <a:schemeClr val="tx1"/>
              </a:solidFill>
            </a:rPr>
            <a:t>Осуществление мер, в том числе меры принуждения, имеющие медицинский характер</a:t>
          </a:r>
        </a:p>
      </dsp:txBody>
      <dsp:txXfrm>
        <a:off x="999622" y="2990314"/>
        <a:ext cx="8991225" cy="459861"/>
      </dsp:txXfrm>
    </dsp:sp>
    <dsp:sp modelId="{6D33D6EA-3655-42F8-B2C8-2BF4CF5F9922}">
      <dsp:nvSpPr>
        <dsp:cNvPr id="0" name=""/>
        <dsp:cNvSpPr/>
      </dsp:nvSpPr>
      <dsp:spPr>
        <a:xfrm>
          <a:off x="712208" y="2932832"/>
          <a:ext cx="574827" cy="5748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AB1AD10-7CE4-4348-AF3E-CDBBE6E93D66}">
      <dsp:nvSpPr>
        <dsp:cNvPr id="0" name=""/>
        <dsp:cNvSpPr/>
      </dsp:nvSpPr>
      <dsp:spPr>
        <a:xfrm>
          <a:off x="771411" y="3680006"/>
          <a:ext cx="9219435" cy="45986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015"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solidFill>
                <a:schemeClr val="tx1"/>
              </a:solidFill>
            </a:rPr>
            <a:t>Лишение родительских прав, отмена усыновления, опеки и попечительства</a:t>
          </a:r>
        </a:p>
      </dsp:txBody>
      <dsp:txXfrm>
        <a:off x="771411" y="3680006"/>
        <a:ext cx="9219435" cy="459861"/>
      </dsp:txXfrm>
    </dsp:sp>
    <dsp:sp modelId="{CCDE40D8-1DF9-448A-8C82-7071760552F0}">
      <dsp:nvSpPr>
        <dsp:cNvPr id="0" name=""/>
        <dsp:cNvSpPr/>
      </dsp:nvSpPr>
      <dsp:spPr>
        <a:xfrm>
          <a:off x="483998" y="3622523"/>
          <a:ext cx="574827" cy="5748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A53A9BD-A6B5-4DA8-9971-C5D88E675FD5}">
      <dsp:nvSpPr>
        <dsp:cNvPr id="0" name=""/>
        <dsp:cNvSpPr/>
      </dsp:nvSpPr>
      <dsp:spPr>
        <a:xfrm>
          <a:off x="422518" y="4293999"/>
          <a:ext cx="9635881" cy="45986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015"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solidFill>
                <a:schemeClr val="tx1"/>
              </a:solidFill>
            </a:rPr>
            <a:t>Помещение потерпевшего в центры поддержки</a:t>
          </a:r>
        </a:p>
      </dsp:txBody>
      <dsp:txXfrm>
        <a:off x="422518" y="4293999"/>
        <a:ext cx="9635881" cy="459861"/>
      </dsp:txXfrm>
    </dsp:sp>
    <dsp:sp modelId="{34F4FB25-F345-475B-AD7B-6E0B0BDB2106}">
      <dsp:nvSpPr>
        <dsp:cNvPr id="0" name=""/>
        <dsp:cNvSpPr/>
      </dsp:nvSpPr>
      <dsp:spPr>
        <a:xfrm>
          <a:off x="67552" y="4312720"/>
          <a:ext cx="574827" cy="5748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FB9C7-00A8-4063-9DC1-04FC6003E525}" type="datetimeFigureOut">
              <a:rPr lang="ru-RU" smtClean="0"/>
              <a:t>06.02.2022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5CA96-6B76-4D09-B1CC-CE25C498D9D9}" type="slidenum">
              <a:rPr lang="ru-RU" smtClean="0"/>
              <a:t>‹#›</a:t>
            </a:fld>
            <a:endParaRPr lang="ru-RU"/>
          </a:p>
        </p:txBody>
      </p:sp>
    </p:spTree>
    <p:extLst>
      <p:ext uri="{BB962C8B-B14F-4D97-AF65-F5344CB8AC3E}">
        <p14:creationId xmlns:p14="http://schemas.microsoft.com/office/powerpoint/2010/main" val="74529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71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28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0660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0435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585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7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5943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696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320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2/6/2022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799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2/6/2022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195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762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2/6/2022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95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9F%D1%80%D0%B5%D1%81%D1%82%D1%83%D0%BF%D0%BB%D0%B5%D0%BD%D0%B8%D0%B5_%D0%BD%D0%B0_%D0%BF%D0%BE%D1%87%D0%B2%D0%B5_%D0%BD%D0%B5%D0%BD%D0%B0%D0%B2%D0%B8%D1%81%D1%82%D0%B8" TargetMode="External"/><Relationship Id="rId2" Type="http://schemas.openxmlformats.org/officeDocument/2006/relationships/hyperlink" Target="https://ru.wikipedia.org/wiki/%D0%96%D0%B5%D0%BD%D1%89%D0%B8%D0%BD%D0%B0" TargetMode="External"/><Relationship Id="rId1" Type="http://schemas.openxmlformats.org/officeDocument/2006/relationships/slideLayout" Target="../slideLayouts/slideLayout12.xml"/><Relationship Id="rId4" Type="http://schemas.openxmlformats.org/officeDocument/2006/relationships/hyperlink" Target="https://ru.wikipedia.org/wiki/%D0%93%D0%B5%D0%BD%D0%B4%D0%B5%D1%8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5AC557-003C-4B7C-9689-B968C1511DDB}"/>
              </a:ext>
            </a:extLst>
          </p:cNvPr>
          <p:cNvSpPr>
            <a:spLocks noGrp="1"/>
          </p:cNvSpPr>
          <p:nvPr>
            <p:ph type="ctrTitle"/>
          </p:nvPr>
        </p:nvSpPr>
        <p:spPr>
          <a:xfrm>
            <a:off x="2055811" y="2679701"/>
            <a:ext cx="9791631" cy="1460499"/>
          </a:xfrm>
        </p:spPr>
        <p:txBody>
          <a:bodyPr>
            <a:normAutofit/>
          </a:bodyPr>
          <a:lstStyle/>
          <a:p>
            <a:pPr algn="ctr"/>
            <a:r>
              <a:rPr lang="ru-RU" sz="3600" b="1" kern="50" dirty="0">
                <a:solidFill>
                  <a:schemeClr val="accent1">
                    <a:lumMod val="75000"/>
                  </a:schemeClr>
                </a:solidFill>
                <a:effectLst/>
                <a:latin typeface="Cambria" panose="02040503050406030204" pitchFamily="18" charset="0"/>
                <a:ea typeface="Calibri" panose="020F0502020204030204" pitchFamily="34" charset="0"/>
                <a:cs typeface="Times New Roman" panose="02020603050405020304" pitchFamily="18" charset="0"/>
              </a:rPr>
              <a:t>«</a:t>
            </a:r>
            <a:r>
              <a:rPr lang="ru-RU" sz="3600" b="1" dirty="0">
                <a:solidFill>
                  <a:schemeClr val="accent1">
                    <a:lumMod val="75000"/>
                  </a:schemeClr>
                </a:solidFill>
                <a:effectLst/>
                <a:latin typeface="Calibri" panose="020F0502020204030204" pitchFamily="34" charset="0"/>
                <a:ea typeface="Times New Roman" panose="02020603050405020304" pitchFamily="18" charset="0"/>
              </a:rPr>
              <a:t>СЕССИЯ 4.  Распространенность и основные виды гендерного насилия</a:t>
            </a:r>
            <a:r>
              <a:rPr lang="ru-RU" sz="1800" dirty="0">
                <a:effectLst/>
                <a:latin typeface="Calibri" panose="020F0502020204030204" pitchFamily="34" charset="0"/>
                <a:ea typeface="Times New Roman" panose="02020603050405020304" pitchFamily="18" charset="0"/>
              </a:rPr>
              <a:t>. </a:t>
            </a:r>
            <a:r>
              <a:rPr lang="ru-RU" sz="2800" kern="50" dirty="0">
                <a:effectLst/>
                <a:latin typeface="Calibri" panose="020F0502020204030204" pitchFamily="34" charset="0"/>
                <a:ea typeface="Calibri" panose="020F0502020204030204" pitchFamily="34" charset="0"/>
              </a:rPr>
              <a:t>                                                                                                                                            </a:t>
            </a:r>
            <a:br>
              <a:rPr lang="ru-RU" sz="3200" b="1" dirty="0">
                <a:solidFill>
                  <a:schemeClr val="tx1"/>
                </a:solidFill>
              </a:rPr>
            </a:br>
            <a:endParaRPr lang="ru-RU" sz="3200" dirty="0"/>
          </a:p>
        </p:txBody>
      </p:sp>
      <p:pic>
        <p:nvPicPr>
          <p:cNvPr id="3" name="Picture 1">
            <a:extLst>
              <a:ext uri="{FF2B5EF4-FFF2-40B4-BE49-F238E27FC236}">
                <a16:creationId xmlns:a16="http://schemas.microsoft.com/office/drawing/2014/main" id="{F9CD2F3F-5463-437F-93A7-0FA12604345A}"/>
              </a:ext>
            </a:extLst>
          </p:cNvPr>
          <p:cNvPicPr>
            <a:picLocks noChangeAspect="1"/>
          </p:cNvPicPr>
          <p:nvPr/>
        </p:nvPicPr>
        <p:blipFill rotWithShape="1">
          <a:blip r:embed="rId2">
            <a:extLst>
              <a:ext uri="{28A0092B-C50C-407E-A947-70E740481C1C}">
                <a14:useLocalDpi xmlns:a14="http://schemas.microsoft.com/office/drawing/2010/main" val="0"/>
              </a:ext>
            </a:extLst>
          </a:blip>
          <a:srcRect l="33974" t="9735" r="36282" b="85616"/>
          <a:stretch/>
        </p:blipFill>
        <p:spPr bwMode="auto">
          <a:xfrm>
            <a:off x="1380876" y="768835"/>
            <a:ext cx="9236371" cy="1273509"/>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BAC9C688-CCB4-40C5-8C81-7973CD9FD55E}"/>
              </a:ext>
            </a:extLst>
          </p:cNvPr>
          <p:cNvSpPr txBox="1"/>
          <p:nvPr/>
        </p:nvSpPr>
        <p:spPr>
          <a:xfrm>
            <a:off x="2692400" y="4289335"/>
            <a:ext cx="9791631" cy="1754326"/>
          </a:xfrm>
          <a:prstGeom prst="rect">
            <a:avLst/>
          </a:prstGeom>
          <a:noFill/>
        </p:spPr>
        <p:txBody>
          <a:bodyPr wrap="square">
            <a:spAutoFit/>
          </a:bodyPr>
          <a:lstStyle/>
          <a:p>
            <a:pPr algn="ctr"/>
            <a:r>
              <a:rPr lang="ru-RU" sz="3600" b="1" dirty="0">
                <a:effectLst/>
                <a:latin typeface="Calibri" panose="020F0502020204030204" pitchFamily="34" charset="0"/>
                <a:ea typeface="Calibri" panose="020F0502020204030204" pitchFamily="34" charset="0"/>
                <a:cs typeface="Calibri" panose="020F0502020204030204" pitchFamily="34" charset="0"/>
              </a:rPr>
              <a:t>МОДУЛЬ 3. Насилие в отношении женщин и девочек: причины и последствия. </a:t>
            </a:r>
          </a:p>
          <a:p>
            <a:pPr algn="ctr"/>
            <a:r>
              <a:rPr lang="ru-RU" sz="3600" b="1" dirty="0">
                <a:effectLst/>
                <a:latin typeface="Calibri" panose="020F0502020204030204" pitchFamily="34" charset="0"/>
                <a:ea typeface="Calibri" panose="020F0502020204030204" pitchFamily="34" charset="0"/>
                <a:cs typeface="Calibri" panose="020F0502020204030204" pitchFamily="34" charset="0"/>
              </a:rPr>
              <a:t>Презентация №5</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00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4CE84-CAE9-4B36-B868-8D8ACB46008B}"/>
              </a:ext>
            </a:extLst>
          </p:cNvPr>
          <p:cNvSpPr>
            <a:spLocks noGrp="1"/>
          </p:cNvSpPr>
          <p:nvPr>
            <p:ph type="title"/>
          </p:nvPr>
        </p:nvSpPr>
        <p:spPr>
          <a:xfrm>
            <a:off x="913775" y="175365"/>
            <a:ext cx="10364451" cy="1027134"/>
          </a:xfrm>
        </p:spPr>
        <p:txBody>
          <a:bodyPr>
            <a:normAutofit/>
          </a:bodyPr>
          <a:lstStyle/>
          <a:p>
            <a:r>
              <a:rPr lang="ru-RU" sz="2400" b="1" dirty="0">
                <a:solidFill>
                  <a:schemeClr val="accent1">
                    <a:lumMod val="75000"/>
                  </a:schemeClr>
                </a:solidFill>
                <a:effectLst/>
                <a:latin typeface="Times New Roman" panose="02020603050405020304" pitchFamily="18" charset="0"/>
                <a:ea typeface="Times New Roman" panose="02020603050405020304" pitchFamily="18" charset="0"/>
              </a:rPr>
              <a:t>МАСШТАБЫ НАСИЛИЯ В ОТНОШЕНИИ ЖЕНЩИН</a:t>
            </a:r>
            <a:endParaRPr lang="ru-RU" sz="2400" dirty="0">
              <a:solidFill>
                <a:schemeClr val="accent1">
                  <a:lumMod val="75000"/>
                </a:schemeClr>
              </a:solidFill>
            </a:endParaRPr>
          </a:p>
        </p:txBody>
      </p:sp>
      <p:sp>
        <p:nvSpPr>
          <p:cNvPr id="3" name="Объект 2">
            <a:extLst>
              <a:ext uri="{FF2B5EF4-FFF2-40B4-BE49-F238E27FC236}">
                <a16:creationId xmlns:a16="http://schemas.microsoft.com/office/drawing/2014/main" id="{994D09C8-2DB6-4FD5-A91D-A5808F84BA14}"/>
              </a:ext>
            </a:extLst>
          </p:cNvPr>
          <p:cNvSpPr>
            <a:spLocks noGrp="1"/>
          </p:cNvSpPr>
          <p:nvPr>
            <p:ph sz="quarter" idx="13"/>
          </p:nvPr>
        </p:nvSpPr>
        <p:spPr>
          <a:xfrm>
            <a:off x="522514" y="1727199"/>
            <a:ext cx="11669486" cy="5253465"/>
          </a:xfrm>
        </p:spPr>
        <p:txBody>
          <a:bodyPr>
            <a:noAutofit/>
          </a:bodyPr>
          <a:lstStyle/>
          <a:p>
            <a:pPr marL="0" indent="0" algn="just">
              <a:buNone/>
            </a:pPr>
            <a:r>
              <a:rPr lang="ru-RU" sz="2200" b="1" kern="50" dirty="0">
                <a:effectLst/>
                <a:latin typeface="Times New Roman" panose="02020603050405020304" pitchFamily="18" charset="0"/>
                <a:ea typeface="Calibri" panose="020F0502020204030204" pitchFamily="34" charset="0"/>
              </a:rPr>
              <a:t>По данным ВОЗ:</a:t>
            </a:r>
            <a:endParaRPr lang="ru-RU" sz="2200" b="1" kern="50" dirty="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ru-RU" sz="2200" dirty="0">
                <a:solidFill>
                  <a:srgbClr val="3C4245"/>
                </a:solidFill>
                <a:effectLst/>
                <a:latin typeface="Times New Roman" panose="02020603050405020304" pitchFamily="18" charset="0"/>
                <a:ea typeface="Times New Roman" panose="02020603050405020304" pitchFamily="18" charset="0"/>
              </a:rPr>
              <a:t>Каждая третья женщина (35%) в мире на протяжении своей жизни подвергается физическому или сексуальному насилию со стороны интимного партнера, либо сексуальному насилию со стороны другого лица.</a:t>
            </a:r>
            <a:endParaRPr lang="ru-RU" sz="2200" dirty="0">
              <a:effectLst/>
              <a:latin typeface="Times New Roman" panose="02020603050405020304" pitchFamily="18" charset="0"/>
              <a:ea typeface="Times New Roman" panose="02020603050405020304" pitchFamily="18" charset="0"/>
            </a:endParaRPr>
          </a:p>
          <a:p>
            <a:pPr marL="342900" lvl="0" indent="-342900">
              <a:spcAft>
                <a:spcPts val="375"/>
              </a:spcAft>
              <a:buSzPts val="1000"/>
              <a:buFont typeface="Symbol" panose="05050102010706020507" pitchFamily="18" charset="2"/>
              <a:buChar char=""/>
              <a:tabLst>
                <a:tab pos="457200" algn="l"/>
              </a:tabLst>
            </a:pPr>
            <a:r>
              <a:rPr lang="ru-RU" sz="2200" dirty="0">
                <a:solidFill>
                  <a:srgbClr val="3C4245"/>
                </a:solidFill>
                <a:effectLst/>
                <a:latin typeface="Times New Roman" panose="02020603050405020304" pitchFamily="18" charset="0"/>
                <a:ea typeface="Times New Roman" panose="02020603050405020304" pitchFamily="18" charset="0"/>
              </a:rPr>
              <a:t>В большинстве случаев это насилие со стороны интимного партнера. Во всем мире 30% женщин, состоящих в отношениях, сообщают о том, что они подвергались какой-либо форме физического или сексуального насилия со стороны своего партнера в течение жизни.</a:t>
            </a:r>
            <a:endParaRPr lang="ru-RU" sz="2200" dirty="0">
              <a:effectLst/>
              <a:latin typeface="Times New Roman" panose="02020603050405020304" pitchFamily="18" charset="0"/>
              <a:ea typeface="Times New Roman" panose="02020603050405020304" pitchFamily="18" charset="0"/>
            </a:endParaRPr>
          </a:p>
          <a:p>
            <a:pPr marL="342900" lvl="0" indent="-342900">
              <a:spcAft>
                <a:spcPts val="375"/>
              </a:spcAft>
              <a:buSzPts val="1000"/>
              <a:buFont typeface="Symbol" panose="05050102010706020507" pitchFamily="18" charset="2"/>
              <a:buChar char=""/>
              <a:tabLst>
                <a:tab pos="457200" algn="l"/>
              </a:tabLst>
            </a:pPr>
            <a:r>
              <a:rPr lang="ru-RU" sz="2200" dirty="0">
                <a:solidFill>
                  <a:srgbClr val="3C4245"/>
                </a:solidFill>
                <a:effectLst/>
                <a:latin typeface="Times New Roman" panose="02020603050405020304" pitchFamily="18" charset="0"/>
                <a:ea typeface="Times New Roman" panose="02020603050405020304" pitchFamily="18" charset="0"/>
              </a:rPr>
              <a:t>До 38% убийств женщин в мире совершается их интимными партнерами мужского пола.</a:t>
            </a:r>
            <a:endParaRPr lang="ru-RU" sz="2200" dirty="0">
              <a:effectLst/>
              <a:latin typeface="Times New Roman" panose="02020603050405020304" pitchFamily="18" charset="0"/>
              <a:ea typeface="Times New Roman" panose="02020603050405020304" pitchFamily="18" charset="0"/>
            </a:endParaRPr>
          </a:p>
          <a:p>
            <a:pPr marL="342900" lvl="0" indent="-342900">
              <a:spcAft>
                <a:spcPts val="375"/>
              </a:spcAft>
              <a:buSzPts val="1000"/>
              <a:buFont typeface="Symbol" panose="05050102010706020507" pitchFamily="18" charset="2"/>
              <a:buChar char=""/>
              <a:tabLst>
                <a:tab pos="457200" algn="l"/>
              </a:tabLst>
            </a:pPr>
            <a:r>
              <a:rPr lang="ru-RU" sz="2200" dirty="0">
                <a:effectLst/>
                <a:latin typeface="Times New Roman" panose="02020603050405020304" pitchFamily="18" charset="0"/>
                <a:ea typeface="Times New Roman" panose="02020603050405020304" pitchFamily="18" charset="0"/>
              </a:rPr>
              <a:t>Однако во многих странах масштабы бытового насилия по отношению к женщине в значительной степени скрыты и не учтены. Этому есть много причин. Обследования показали, что огромное большинство женщин, в отношении которых совершено насилие, никогда не обращаются за помощью в полицию или другие организации; </a:t>
            </a:r>
            <a:endParaRPr lang="ru-RU" sz="2200" dirty="0"/>
          </a:p>
        </p:txBody>
      </p:sp>
    </p:spTree>
    <p:extLst>
      <p:ext uri="{BB962C8B-B14F-4D97-AF65-F5344CB8AC3E}">
        <p14:creationId xmlns:p14="http://schemas.microsoft.com/office/powerpoint/2010/main" val="285488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00C81E-A459-4D22-BB88-2920098535AB}"/>
              </a:ext>
            </a:extLst>
          </p:cNvPr>
          <p:cNvSpPr>
            <a:spLocks noGrp="1"/>
          </p:cNvSpPr>
          <p:nvPr>
            <p:ph type="title"/>
          </p:nvPr>
        </p:nvSpPr>
        <p:spPr>
          <a:xfrm>
            <a:off x="509451" y="1739899"/>
            <a:ext cx="11219543" cy="4495799"/>
          </a:xfrm>
        </p:spPr>
        <p:txBody>
          <a:bodyPr>
            <a:noAutofit/>
          </a:bodyPr>
          <a:lstStyle/>
          <a:p>
            <a:pPr algn="just"/>
            <a:r>
              <a:rPr lang="ru-RU" sz="3600" b="1" kern="50" dirty="0">
                <a:effectLst/>
                <a:latin typeface="Times New Roman" panose="02020603050405020304" pitchFamily="18" charset="0"/>
                <a:ea typeface="Calibri" panose="020F0502020204030204" pitchFamily="34" charset="0"/>
              </a:rPr>
              <a:t>МДИТ -2017 </a:t>
            </a:r>
            <a:r>
              <a:rPr lang="ru-RU" sz="3600" kern="50" dirty="0">
                <a:effectLst/>
                <a:latin typeface="Times New Roman" panose="02020603050405020304" pitchFamily="18" charset="0"/>
                <a:ea typeface="Calibri" panose="020F0502020204030204" pitchFamily="34" charset="0"/>
              </a:rPr>
              <a:t>По результатам исследования: примерно 1 из 4 женщин (24%) испытывала физическое насилие с возраста 15 лет. </a:t>
            </a:r>
            <a:br>
              <a:rPr lang="ru-RU" sz="3600" kern="50" dirty="0">
                <a:effectLst/>
                <a:latin typeface="Times New Roman" panose="02020603050405020304" pitchFamily="18" charset="0"/>
                <a:ea typeface="Calibri" panose="020F0502020204030204" pitchFamily="34" charset="0"/>
              </a:rPr>
            </a:br>
            <a:r>
              <a:rPr lang="ru-RU" sz="3600" kern="50" dirty="0">
                <a:effectLst/>
                <a:latin typeface="Times New Roman" panose="02020603050405020304" pitchFamily="18" charset="0"/>
                <a:ea typeface="Calibri" panose="020F0502020204030204" pitchFamily="34" charset="0"/>
              </a:rPr>
              <a:t>Чаще насилию подвергаются женщины с низким уровнем образования и женщины из беднейших домохозяйств.  Муж чаще всего является лицом, совершающим физическое насилие. Среди женщин, никогда не бывших замужем, чаще всего насилие над ними совершают матери/мачехи, братья и сестры.</a:t>
            </a:r>
            <a:endParaRPr lang="ru-RU" sz="3600" dirty="0"/>
          </a:p>
        </p:txBody>
      </p:sp>
      <p:sp>
        <p:nvSpPr>
          <p:cNvPr id="3" name="Объект 2">
            <a:extLst>
              <a:ext uri="{FF2B5EF4-FFF2-40B4-BE49-F238E27FC236}">
                <a16:creationId xmlns:a16="http://schemas.microsoft.com/office/drawing/2014/main" id="{7FC941ED-89CC-48C9-BB8D-84552F8A8169}"/>
              </a:ext>
            </a:extLst>
          </p:cNvPr>
          <p:cNvSpPr>
            <a:spLocks noGrp="1"/>
          </p:cNvSpPr>
          <p:nvPr>
            <p:ph sz="quarter" idx="13"/>
          </p:nvPr>
        </p:nvSpPr>
        <p:spPr>
          <a:xfrm>
            <a:off x="486228" y="6235699"/>
            <a:ext cx="11219543" cy="228599"/>
          </a:xfrm>
        </p:spPr>
        <p:txBody>
          <a:bodyPr>
            <a:normAutofit fontScale="55000" lnSpcReduction="20000"/>
          </a:bodyPr>
          <a:lstStyle/>
          <a:p>
            <a:endParaRPr lang="ru-RU" dirty="0"/>
          </a:p>
        </p:txBody>
      </p:sp>
    </p:spTree>
    <p:extLst>
      <p:ext uri="{BB962C8B-B14F-4D97-AF65-F5344CB8AC3E}">
        <p14:creationId xmlns:p14="http://schemas.microsoft.com/office/powerpoint/2010/main" val="92207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D3F43A-72F8-4E63-AC0E-005F986074CA}"/>
              </a:ext>
            </a:extLst>
          </p:cNvPr>
          <p:cNvSpPr>
            <a:spLocks noGrp="1"/>
          </p:cNvSpPr>
          <p:nvPr>
            <p:ph type="title"/>
          </p:nvPr>
        </p:nvSpPr>
        <p:spPr>
          <a:xfrm>
            <a:off x="1097280" y="286603"/>
            <a:ext cx="10993120" cy="1450757"/>
          </a:xfrm>
        </p:spPr>
        <p:txBody>
          <a:bodyPr>
            <a:normAutofit fontScale="90000"/>
          </a:bodyPr>
          <a:lstStyle/>
          <a:p>
            <a:r>
              <a:rPr lang="ru-RU" sz="3100" kern="50" dirty="0">
                <a:solidFill>
                  <a:schemeClr val="accent1">
                    <a:lumMod val="75000"/>
                  </a:schemeClr>
                </a:solidFill>
                <a:effectLst/>
                <a:latin typeface="Times New Roman" panose="02020603050405020304" pitchFamily="18" charset="0"/>
                <a:ea typeface="Calibri" panose="020F0502020204030204" pitchFamily="34" charset="0"/>
              </a:rPr>
              <a:t>В отчете отмечается, что более 60% женщин 15-49 лет оправдывают акты насилия и убеждены, что муж имеет право бить жену. Чаще всего к причинам, оправдывающим рукоприкладство, относят спор с мужем или уход из дома без ведома мужа. Таким образом:</a:t>
            </a:r>
            <a:endParaRPr lang="ru-RU" dirty="0">
              <a:solidFill>
                <a:schemeClr val="accent1">
                  <a:lumMod val="75000"/>
                </a:schemeClr>
              </a:solidFill>
            </a:endParaRPr>
          </a:p>
        </p:txBody>
      </p:sp>
      <p:sp>
        <p:nvSpPr>
          <p:cNvPr id="3" name="Объект 2">
            <a:extLst>
              <a:ext uri="{FF2B5EF4-FFF2-40B4-BE49-F238E27FC236}">
                <a16:creationId xmlns:a16="http://schemas.microsoft.com/office/drawing/2014/main" id="{DE996F38-B086-4160-9DF0-B9A4FE19BA8A}"/>
              </a:ext>
            </a:extLst>
          </p:cNvPr>
          <p:cNvSpPr>
            <a:spLocks noGrp="1"/>
          </p:cNvSpPr>
          <p:nvPr>
            <p:ph idx="1"/>
          </p:nvPr>
        </p:nvSpPr>
        <p:spPr/>
        <p:txBody>
          <a:bodyPr>
            <a:normAutofit/>
          </a:bodyPr>
          <a:lstStyle/>
          <a:p>
            <a:pPr marL="342900" lvl="0" indent="-342900" algn="just">
              <a:buFont typeface="Wingdings" panose="05000000000000000000" pitchFamily="2" charset="2"/>
              <a:buChar char=""/>
            </a:pPr>
            <a:r>
              <a:rPr lang="ru-RU" sz="3200" kern="50" dirty="0">
                <a:effectLst/>
                <a:latin typeface="Times New Roman" panose="02020603050405020304" pitchFamily="18" charset="0"/>
                <a:ea typeface="Calibri" panose="020F0502020204030204" pitchFamily="34" charset="0"/>
              </a:rPr>
              <a:t>Эмоциональное (психологическое насилие) насилие отмечают 16% женщин;</a:t>
            </a:r>
            <a:endParaRPr lang="ru-RU" sz="3200" kern="50" dirty="0">
              <a:effectLst/>
              <a:latin typeface="Calibri" panose="020F0502020204030204" pitchFamily="34" charset="0"/>
              <a:ea typeface="Calibri" panose="020F0502020204030204" pitchFamily="34" charset="0"/>
            </a:endParaRPr>
          </a:p>
          <a:p>
            <a:pPr marL="342900" lvl="0" indent="-342900" algn="just">
              <a:buFont typeface="Wingdings" panose="05000000000000000000" pitchFamily="2" charset="2"/>
              <a:buChar char=""/>
            </a:pPr>
            <a:r>
              <a:rPr lang="ru-RU" sz="3200" kern="50" dirty="0">
                <a:effectLst/>
                <a:latin typeface="Times New Roman" panose="02020603050405020304" pitchFamily="18" charset="0"/>
                <a:ea typeface="Calibri" panose="020F0502020204030204" pitchFamily="34" charset="0"/>
              </a:rPr>
              <a:t>Сексуальное насилие отмечают 2% замужних женщин и 4% разведенных, проживающих отдельно или овдовевших женщин. </a:t>
            </a:r>
            <a:endParaRPr lang="ru-RU" sz="3200" kern="50" dirty="0">
              <a:effectLst/>
              <a:latin typeface="Calibri" panose="020F0502020204030204" pitchFamily="34" charset="0"/>
              <a:ea typeface="Calibri" panose="020F0502020204030204" pitchFamily="34" charset="0"/>
            </a:endParaRPr>
          </a:p>
          <a:p>
            <a:pPr marL="342900" lvl="0" indent="-342900" algn="just">
              <a:buFont typeface="Wingdings" panose="05000000000000000000" pitchFamily="2" charset="2"/>
              <a:buChar char=""/>
            </a:pPr>
            <a:r>
              <a:rPr lang="ru-RU" sz="3200" kern="50" dirty="0">
                <a:effectLst/>
                <a:latin typeface="Times New Roman" panose="02020603050405020304" pitchFamily="18" charset="0"/>
                <a:ea typeface="Calibri" panose="020F0502020204030204" pitchFamily="34" charset="0"/>
              </a:rPr>
              <a:t>В обществе сохраняется мнение, что семейное насилие — это внутрисемейное дело и женщины предпочитают не делиться семейными «делами». </a:t>
            </a:r>
            <a:endParaRPr lang="ru-RU" sz="3200" kern="50" dirty="0">
              <a:effectLst/>
              <a:latin typeface="Calibri" panose="020F0502020204030204" pitchFamily="34" charset="0"/>
              <a:ea typeface="Calibri" panose="020F0502020204030204" pitchFamily="34" charset="0"/>
            </a:endParaRPr>
          </a:p>
          <a:p>
            <a:endParaRPr lang="ru-RU" dirty="0"/>
          </a:p>
        </p:txBody>
      </p:sp>
    </p:spTree>
    <p:extLst>
      <p:ext uri="{BB962C8B-B14F-4D97-AF65-F5344CB8AC3E}">
        <p14:creationId xmlns:p14="http://schemas.microsoft.com/office/powerpoint/2010/main" val="246024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7BA093-96A6-4257-B121-11EBB596FD59}"/>
              </a:ext>
            </a:extLst>
          </p:cNvPr>
          <p:cNvSpPr>
            <a:spLocks noGrp="1"/>
          </p:cNvSpPr>
          <p:nvPr>
            <p:ph type="title"/>
          </p:nvPr>
        </p:nvSpPr>
        <p:spPr>
          <a:xfrm>
            <a:off x="1088570" y="1088566"/>
            <a:ext cx="10885715" cy="5631547"/>
          </a:xfrm>
        </p:spPr>
        <p:txBody>
          <a:bodyPr>
            <a:normAutofit fontScale="90000"/>
          </a:bodyPr>
          <a:lstStyle/>
          <a:p>
            <a:pPr lvl="0"/>
            <a:r>
              <a:rPr lang="ru-RU" sz="4400" kern="50" dirty="0">
                <a:solidFill>
                  <a:schemeClr val="tx1"/>
                </a:solidFill>
                <a:effectLst/>
                <a:latin typeface="Times New Roman" panose="02020603050405020304" pitchFamily="18" charset="0"/>
                <a:ea typeface="Calibri" panose="020F0502020204030204" pitchFamily="34" charset="0"/>
              </a:rPr>
              <a:t>75% никогда никому не рассказывали и не обращались за помощью, чтобы остановить насилие; </a:t>
            </a:r>
            <a:br>
              <a:rPr lang="en-US" sz="4400" kern="50" dirty="0">
                <a:solidFill>
                  <a:schemeClr val="tx1"/>
                </a:solidFill>
                <a:effectLst/>
                <a:latin typeface="Times New Roman" panose="02020603050405020304" pitchFamily="18" charset="0"/>
                <a:ea typeface="Calibri" panose="020F0502020204030204" pitchFamily="34" charset="0"/>
              </a:rPr>
            </a:br>
            <a:br>
              <a:rPr lang="en-US" sz="4400" kern="50" dirty="0">
                <a:solidFill>
                  <a:schemeClr val="tx1"/>
                </a:solidFill>
                <a:effectLst/>
                <a:latin typeface="Times New Roman" panose="02020603050405020304" pitchFamily="18" charset="0"/>
                <a:ea typeface="Calibri" panose="020F0502020204030204" pitchFamily="34" charset="0"/>
              </a:rPr>
            </a:br>
            <a:r>
              <a:rPr lang="ru-RU" sz="4400" kern="50" dirty="0">
                <a:solidFill>
                  <a:schemeClr val="tx1"/>
                </a:solidFill>
                <a:effectLst/>
                <a:latin typeface="Times New Roman" panose="02020603050405020304" pitchFamily="18" charset="0"/>
                <a:ea typeface="Calibri" panose="020F0502020204030204" pitchFamily="34" charset="0"/>
              </a:rPr>
              <a:t>15% рассказывали о насилии, но не просили о помощи; </a:t>
            </a:r>
            <a:br>
              <a:rPr lang="ru-RU" sz="4400" kern="50" dirty="0">
                <a:solidFill>
                  <a:schemeClr val="tx1"/>
                </a:solidFill>
                <a:effectLst/>
                <a:latin typeface="Calibri" panose="020F0502020204030204" pitchFamily="34" charset="0"/>
                <a:ea typeface="Calibri" panose="020F0502020204030204" pitchFamily="34" charset="0"/>
              </a:rPr>
            </a:br>
            <a:br>
              <a:rPr lang="en-US" sz="4400" kern="50" dirty="0">
                <a:solidFill>
                  <a:schemeClr val="tx1"/>
                </a:solidFill>
                <a:effectLst/>
                <a:latin typeface="Calibri" panose="020F0502020204030204" pitchFamily="34" charset="0"/>
                <a:ea typeface="Calibri" panose="020F0502020204030204" pitchFamily="34" charset="0"/>
              </a:rPr>
            </a:br>
            <a:r>
              <a:rPr lang="ru-RU" sz="4400" kern="50" dirty="0">
                <a:solidFill>
                  <a:schemeClr val="tx1"/>
                </a:solidFill>
                <a:effectLst/>
                <a:latin typeface="Times New Roman" panose="02020603050405020304" pitchFamily="18" charset="0"/>
                <a:ea typeface="Calibri" panose="020F0502020204030204" pitchFamily="34" charset="0"/>
              </a:rPr>
              <a:t>10% женщин обращались за помощью, чтобы прекратить насилие.</a:t>
            </a:r>
            <a:br>
              <a:rPr lang="ru-RU" sz="3600" kern="50" dirty="0">
                <a:effectLst/>
                <a:latin typeface="Calibri" panose="020F0502020204030204" pitchFamily="34" charset="0"/>
                <a:ea typeface="Calibri" panose="020F0502020204030204" pitchFamily="34" charset="0"/>
              </a:rPr>
            </a:br>
            <a:endParaRPr lang="ru-RU" dirty="0"/>
          </a:p>
        </p:txBody>
      </p:sp>
    </p:spTree>
    <p:extLst>
      <p:ext uri="{BB962C8B-B14F-4D97-AF65-F5344CB8AC3E}">
        <p14:creationId xmlns:p14="http://schemas.microsoft.com/office/powerpoint/2010/main" val="273305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E06367-F666-4B4A-9F7F-0C3F5978CCF8}"/>
              </a:ext>
            </a:extLst>
          </p:cNvPr>
          <p:cNvSpPr>
            <a:spLocks noGrp="1"/>
          </p:cNvSpPr>
          <p:nvPr>
            <p:ph type="title"/>
          </p:nvPr>
        </p:nvSpPr>
        <p:spPr/>
        <p:txBody>
          <a:bodyPr/>
          <a:lstStyle/>
          <a:p>
            <a:r>
              <a:rPr lang="ru-RU" b="1" dirty="0">
                <a:solidFill>
                  <a:schemeClr val="accent2"/>
                </a:solidFill>
              </a:rPr>
              <a:t>Принятие нормативных правовых актов в сфере гендерного насилия</a:t>
            </a:r>
          </a:p>
        </p:txBody>
      </p:sp>
      <p:sp>
        <p:nvSpPr>
          <p:cNvPr id="3" name="Объект 2">
            <a:extLst>
              <a:ext uri="{FF2B5EF4-FFF2-40B4-BE49-F238E27FC236}">
                <a16:creationId xmlns:a16="http://schemas.microsoft.com/office/drawing/2014/main" id="{98602DCF-C198-41E4-AE23-8018D25D56CE}"/>
              </a:ext>
            </a:extLst>
          </p:cNvPr>
          <p:cNvSpPr>
            <a:spLocks noGrp="1"/>
          </p:cNvSpPr>
          <p:nvPr>
            <p:ph idx="1"/>
          </p:nvPr>
        </p:nvSpPr>
        <p:spPr>
          <a:xfrm>
            <a:off x="1097280" y="1845734"/>
            <a:ext cx="10058400" cy="4532206"/>
          </a:xfrm>
        </p:spPr>
        <p:txBody>
          <a:bodyPr>
            <a:normAutofit/>
          </a:bodyPr>
          <a:lstStyle/>
          <a:p>
            <a:pPr algn="just">
              <a:lnSpc>
                <a:spcPct val="107000"/>
              </a:lnSpc>
              <a:spcAft>
                <a:spcPts val="800"/>
              </a:spcAft>
            </a:pPr>
            <a:r>
              <a:rPr lang="ru-RU" sz="2800" b="1"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2013 год </a:t>
            </a:r>
            <a:r>
              <a:rPr lang="ru-RU" sz="2800" b="0"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 Закон РТ «О предупреждении насилия  в семье»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800" b="0"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 </a:t>
            </a:r>
            <a:r>
              <a:rPr lang="ru-RU" sz="2800" b="1"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2014 год </a:t>
            </a:r>
            <a:r>
              <a:rPr lang="ru-RU" sz="2800" b="0"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 Государственная программа по предупреждению насилия в семье на 2014-2023 годы.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ru-RU" sz="28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2015 год </a:t>
            </a:r>
            <a:r>
              <a:rPr lang="ru-RU" sz="2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Концепция по оказанию бесплатной правовой помощи.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800" b="1"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 2020 год </a:t>
            </a:r>
            <a:r>
              <a:rPr lang="ru-RU" sz="2800" b="0"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 Закон РТ «О юридической помощи»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800" b="0"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 </a:t>
            </a:r>
            <a:r>
              <a:rPr lang="ru-RU" sz="2800" b="1"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2020 год </a:t>
            </a:r>
            <a:r>
              <a:rPr lang="ru-RU" sz="2800" b="0" dirty="0">
                <a:solidFill>
                  <a:srgbClr val="222222"/>
                </a:solidFill>
                <a:effectLst/>
                <a:latin typeface="Cambria" panose="02040503050406030204" pitchFamily="18" charset="0"/>
                <a:ea typeface="Calibri" panose="020F0502020204030204" pitchFamily="34" charset="0"/>
                <a:cs typeface="Times New Roman" panose="02020603050405020304" pitchFamily="18" charset="0"/>
              </a:rPr>
              <a:t>– Закон РТ «О государственных услугах» и др.</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3189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FD9E58-7AC9-4E5B-9A0C-B010EFFBBC02}"/>
              </a:ext>
            </a:extLst>
          </p:cNvPr>
          <p:cNvSpPr>
            <a:spLocks noGrp="1"/>
          </p:cNvSpPr>
          <p:nvPr>
            <p:ph type="title"/>
          </p:nvPr>
        </p:nvSpPr>
        <p:spPr>
          <a:xfrm>
            <a:off x="1097280" y="286603"/>
            <a:ext cx="10058400" cy="1084997"/>
          </a:xfrm>
        </p:spPr>
        <p:txBody>
          <a:bodyPr>
            <a:normAutofit/>
          </a:bodyPr>
          <a:lstStyle/>
          <a:p>
            <a:r>
              <a:rPr lang="ru-RU" sz="3600" b="1" dirty="0">
                <a:effectLst/>
                <a:latin typeface="Times New Roman" panose="02020603050405020304" pitchFamily="18" charset="0"/>
                <a:ea typeface="Times New Roman" panose="02020603050405020304" pitchFamily="18" charset="0"/>
              </a:rPr>
              <a:t>Индивидуальные меры по предупреждению насилия в семье в РТ</a:t>
            </a:r>
            <a:endParaRPr lang="ru-RU" sz="3600" dirty="0"/>
          </a:p>
        </p:txBody>
      </p:sp>
      <p:graphicFrame>
        <p:nvGraphicFramePr>
          <p:cNvPr id="4" name="Объект 3">
            <a:extLst>
              <a:ext uri="{FF2B5EF4-FFF2-40B4-BE49-F238E27FC236}">
                <a16:creationId xmlns:a16="http://schemas.microsoft.com/office/drawing/2014/main" id="{F00F7384-D2FD-4FF8-8F77-0C37BB7D27F9}"/>
              </a:ext>
            </a:extLst>
          </p:cNvPr>
          <p:cNvGraphicFramePr>
            <a:graphicFrameLocks noGrp="1"/>
          </p:cNvGraphicFramePr>
          <p:nvPr>
            <p:ph idx="1"/>
            <p:extLst>
              <p:ext uri="{D42A27DB-BD31-4B8C-83A1-F6EECF244321}">
                <p14:modId xmlns:p14="http://schemas.microsoft.com/office/powerpoint/2010/main" val="3281040267"/>
              </p:ext>
            </p:extLst>
          </p:nvPr>
        </p:nvGraphicFramePr>
        <p:xfrm>
          <a:off x="1096963" y="1511300"/>
          <a:ext cx="10058400" cy="5060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184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584CB-AF0A-4515-8A75-45D758F035A3}"/>
              </a:ext>
            </a:extLst>
          </p:cNvPr>
          <p:cNvSpPr>
            <a:spLocks noGrp="1"/>
          </p:cNvSpPr>
          <p:nvPr>
            <p:ph type="title"/>
          </p:nvPr>
        </p:nvSpPr>
        <p:spPr/>
        <p:txBody>
          <a:bodyPr/>
          <a:lstStyle/>
          <a:p>
            <a:r>
              <a:rPr lang="ru-RU" sz="48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Вопросы для дискуссии:</a:t>
            </a:r>
            <a:br>
              <a:rPr lang="ru-RU" sz="4800" dirty="0">
                <a:effectLst/>
                <a:latin typeface="Calibri" panose="020F0502020204030204" pitchFamily="34"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51029FB7-505F-48C3-96B8-517B7ED73DD5}"/>
              </a:ext>
            </a:extLst>
          </p:cNvPr>
          <p:cNvSpPr>
            <a:spLocks noGrp="1"/>
          </p:cNvSpPr>
          <p:nvPr>
            <p:ph idx="1"/>
          </p:nvPr>
        </p:nvSpPr>
        <p:spPr>
          <a:xfrm>
            <a:off x="1097280" y="1845734"/>
            <a:ext cx="10739120" cy="4618566"/>
          </a:xfrm>
        </p:spPr>
        <p:txBody>
          <a:bodyPr>
            <a:normAutofit lnSpcReduction="10000"/>
          </a:bodyPr>
          <a:lstStyle/>
          <a:p>
            <a:pPr marL="342900" lvl="0" indent="-342900" algn="just">
              <a:lnSpc>
                <a:spcPct val="110000"/>
              </a:lnSpc>
              <a:buFont typeface="+mj-lt"/>
              <a:buAutoNum type="arabicPeriod"/>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Как Вы считаете, насколько в Вашем сообществе распространено НОЖД?</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0000"/>
              </a:lnSpc>
              <a:buFont typeface="+mj-lt"/>
              <a:buAutoNum type="arabicPeriod"/>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Кто чаще всего подвергается насилию и в каких формах?</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0000"/>
              </a:lnSpc>
              <a:buFont typeface="+mj-lt"/>
              <a:buAutoNum type="arabicPeriod"/>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Кто чаще всего совершает гендерное насилие?</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0000"/>
              </a:lnSpc>
              <a:buFont typeface="+mj-lt"/>
              <a:buAutoNum type="arabicPeriod"/>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Как реагирует местное сообщество на эти случаи насилия? </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Aft>
                <a:spcPts val="600"/>
              </a:spcAft>
              <a:buFont typeface="+mj-lt"/>
              <a:buAutoNum type="arabicPeriod"/>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Почему именно так реагирует местное сообщество на случаи НОЖД?</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2858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5DA05C-FD70-4650-81B1-FE7095266315}"/>
              </a:ext>
            </a:extLst>
          </p:cNvPr>
          <p:cNvSpPr>
            <a:spLocks noGrp="1"/>
          </p:cNvSpPr>
          <p:nvPr>
            <p:ph type="title"/>
          </p:nvPr>
        </p:nvSpPr>
        <p:spPr>
          <a:xfrm>
            <a:off x="2288124" y="289932"/>
            <a:ext cx="8911687" cy="942520"/>
          </a:xfrm>
        </p:spPr>
        <p:txBody>
          <a:bodyPr>
            <a:normAutofit fontScale="90000"/>
          </a:bodyPr>
          <a:lstStyle/>
          <a:p>
            <a:r>
              <a:rPr lang="ru-RU" sz="2800" b="1" u="none" strike="noStrike" dirty="0">
                <a:effectLst/>
                <a:latin typeface="Times New Roman" panose="02020603050405020304" pitchFamily="18" charset="0"/>
                <a:ea typeface="Times New Roman" panose="02020603050405020304" pitchFamily="18" charset="0"/>
              </a:rPr>
              <a:t>ЧТО ТАКОЕ ГЕНДЕРНОЕ НАСИЛИЕ/НАСИЛИЕ В ОТНОШЕНИИ ЖЕНЩИН?</a:t>
            </a:r>
            <a:br>
              <a:rPr lang="ru-RU" sz="2800" b="1" u="sng" dirty="0">
                <a:effectLst/>
                <a:latin typeface="Times New Roman" panose="02020603050405020304" pitchFamily="18" charset="0"/>
                <a:ea typeface="Times New Roman" panose="02020603050405020304" pitchFamily="18" charset="0"/>
              </a:rPr>
            </a:br>
            <a:endParaRPr lang="ru-RU" sz="2800" dirty="0"/>
          </a:p>
        </p:txBody>
      </p:sp>
      <p:sp>
        <p:nvSpPr>
          <p:cNvPr id="3" name="Объект 2">
            <a:extLst>
              <a:ext uri="{FF2B5EF4-FFF2-40B4-BE49-F238E27FC236}">
                <a16:creationId xmlns:a16="http://schemas.microsoft.com/office/drawing/2014/main" id="{14173842-46CB-4D10-9A26-A418E3DE0526}"/>
              </a:ext>
            </a:extLst>
          </p:cNvPr>
          <p:cNvSpPr>
            <a:spLocks noGrp="1"/>
          </p:cNvSpPr>
          <p:nvPr>
            <p:ph sz="quarter" idx="13"/>
          </p:nvPr>
        </p:nvSpPr>
        <p:spPr>
          <a:xfrm>
            <a:off x="546409" y="1325217"/>
            <a:ext cx="11380547" cy="5420140"/>
          </a:xfrm>
        </p:spPr>
        <p:txBody>
          <a:bodyPr>
            <a:normAutofit/>
          </a:bodyPr>
          <a:lstStyle/>
          <a:p>
            <a:pPr marL="0" indent="0" algn="just">
              <a:buNone/>
            </a:pPr>
            <a:r>
              <a:rPr lang="ru-RU" sz="2400" dirty="0">
                <a:effectLst/>
                <a:latin typeface="Times New Roman" panose="02020603050405020304" pitchFamily="18" charset="0"/>
                <a:ea typeface="Times New Roman" panose="02020603050405020304" pitchFamily="18" charset="0"/>
              </a:rPr>
              <a:t>Декларация ООН об искоренении насилия в отношении женщин определяет насилие в отношении женщин, как «</a:t>
            </a:r>
            <a:r>
              <a:rPr lang="ru-RU" sz="2400" b="1" dirty="0">
                <a:effectLst/>
                <a:latin typeface="Times New Roman" panose="02020603050405020304" pitchFamily="18" charset="0"/>
                <a:ea typeface="Times New Roman" panose="02020603050405020304" pitchFamily="18" charset="0"/>
              </a:rPr>
              <a:t>любой акт насилия, совершенный на основании полового признака, который причиняет или может причинить физический, половой или психологический вред или страдания женщинам, а также угрозы совершения таких актов, принуждение или произвольное лишение свободы, будь то в общественной или личной жизни».</a:t>
            </a:r>
          </a:p>
          <a:p>
            <a:pPr marL="0" indent="0" algn="just">
              <a:buNone/>
            </a:pPr>
            <a:endParaRPr lang="ru-RU" sz="2400" dirty="0">
              <a:effectLst/>
              <a:latin typeface="Times New Roman" panose="02020603050405020304" pitchFamily="18" charset="0"/>
              <a:ea typeface="Times New Roman" panose="02020603050405020304" pitchFamily="18" charset="0"/>
            </a:endParaRPr>
          </a:p>
          <a:p>
            <a:pPr marL="0" indent="0" algn="just">
              <a:spcBef>
                <a:spcPts val="600"/>
              </a:spcBef>
              <a:spcAft>
                <a:spcPts val="600"/>
              </a:spcAft>
              <a:buNone/>
            </a:pPr>
            <a:r>
              <a:rPr lang="ru-RU" sz="2400" b="1" dirty="0">
                <a:solidFill>
                  <a:srgbClr val="000000"/>
                </a:solidFill>
                <a:effectLst/>
                <a:latin typeface="Times New Roman" panose="02020603050405020304" pitchFamily="18" charset="0"/>
                <a:ea typeface="Times New Roman" panose="02020603050405020304" pitchFamily="18" charset="0"/>
              </a:rPr>
              <a:t>Насилие в отношении женщин</a:t>
            </a:r>
            <a:r>
              <a:rPr lang="en-US" sz="2400" dirty="0">
                <a:solidFill>
                  <a:srgbClr val="000000"/>
                </a:solidFill>
                <a:effectLst/>
                <a:latin typeface="Times New Roman" panose="02020603050405020304" pitchFamily="18" charset="0"/>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 это индивидуальные или коллективные насильственные действия, совершаемые преимущественно или исключительно в отношении</a:t>
            </a:r>
            <a:r>
              <a:rPr lang="en-US" sz="2400" dirty="0">
                <a:solidFill>
                  <a:srgbClr val="000000"/>
                </a:solidFill>
                <a:effectLst/>
                <a:latin typeface="Times New Roman" panose="02020603050405020304" pitchFamily="18" charset="0"/>
                <a:ea typeface="Times New Roman" panose="02020603050405020304" pitchFamily="18" charset="0"/>
              </a:rPr>
              <a:t> </a:t>
            </a:r>
            <a:r>
              <a:rPr lang="ru-RU" sz="2400" u="sng" dirty="0">
                <a:effectLst/>
                <a:latin typeface="Times New Roman" panose="02020603050405020304" pitchFamily="18" charset="0"/>
                <a:ea typeface="Times New Roman" panose="02020603050405020304" pitchFamily="18" charset="0"/>
                <a:hlinkClick r:id="rId2" tooltip="Женщина">
                  <a:extLst>
                    <a:ext uri="{A12FA001-AC4F-418D-AE19-62706E023703}">
                      <ahyp:hlinkClr xmlns:ahyp="http://schemas.microsoft.com/office/drawing/2018/hyperlinkcolor" val="tx"/>
                    </a:ext>
                  </a:extLst>
                </a:hlinkClick>
              </a:rPr>
              <a:t>женщин</a:t>
            </a:r>
            <a:r>
              <a:rPr lang="ru-RU" sz="2400" u="sng" dirty="0">
                <a:effectLst/>
                <a:latin typeface="Times New Roman" panose="02020603050405020304" pitchFamily="18" charset="0"/>
                <a:ea typeface="Times New Roman" panose="02020603050405020304" pitchFamily="18" charset="0"/>
              </a:rPr>
              <a:t>.</a:t>
            </a:r>
            <a:r>
              <a:rPr lang="ru-RU" sz="2400" dirty="0">
                <a:solidFill>
                  <a:srgbClr val="000000"/>
                </a:solidFill>
                <a:effectLst/>
                <a:latin typeface="Times New Roman" panose="02020603050405020304" pitchFamily="18" charset="0"/>
                <a:ea typeface="Times New Roman" panose="02020603050405020304" pitchFamily="18" charset="0"/>
              </a:rPr>
              <a:t> </a:t>
            </a:r>
          </a:p>
          <a:p>
            <a:pPr marL="0" indent="0" algn="just">
              <a:spcBef>
                <a:spcPts val="600"/>
              </a:spcBef>
              <a:spcAft>
                <a:spcPts val="600"/>
              </a:spcAft>
              <a:buNone/>
            </a:pPr>
            <a:r>
              <a:rPr lang="ru-RU" sz="2400" dirty="0">
                <a:solidFill>
                  <a:srgbClr val="000000"/>
                </a:solidFill>
                <a:effectLst/>
                <a:latin typeface="Times New Roman" panose="02020603050405020304" pitchFamily="18" charset="0"/>
                <a:ea typeface="Times New Roman" panose="02020603050405020304" pitchFamily="18" charset="0"/>
              </a:rPr>
              <a:t>Как и</a:t>
            </a:r>
            <a:r>
              <a:rPr lang="en-US" sz="2400" dirty="0">
                <a:solidFill>
                  <a:srgbClr val="000000"/>
                </a:solidFill>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hlinkClick r:id="rId3" tooltip="Преступление на почве ненависти">
                  <a:extLst>
                    <a:ext uri="{A12FA001-AC4F-418D-AE19-62706E023703}">
                      <ahyp:hlinkClr xmlns:ahyp="http://schemas.microsoft.com/office/drawing/2018/hyperlinkcolor" val="tx"/>
                    </a:ext>
                  </a:extLst>
                </a:hlinkClick>
              </a:rPr>
              <a:t>преступления на почве ненависти</a:t>
            </a:r>
            <a:r>
              <a:rPr lang="ru-RU" sz="2400" dirty="0">
                <a:effectLst/>
                <a:latin typeface="Times New Roman" panose="02020603050405020304" pitchFamily="18" charset="0"/>
                <a:ea typeface="Times New Roman" panose="02020603050405020304" pitchFamily="18" charset="0"/>
              </a:rPr>
              <a:t>,</a:t>
            </a:r>
            <a:r>
              <a:rPr lang="ru-RU" sz="2400" dirty="0">
                <a:solidFill>
                  <a:srgbClr val="000000"/>
                </a:solidFill>
                <a:effectLst/>
                <a:latin typeface="Times New Roman" panose="02020603050405020304" pitchFamily="18" charset="0"/>
                <a:ea typeface="Times New Roman" panose="02020603050405020304" pitchFamily="18" charset="0"/>
              </a:rPr>
              <a:t> такое насилие направлено на конкретную группу и его основным мотивом является</a:t>
            </a:r>
            <a:r>
              <a:rPr lang="en-US" sz="2400" dirty="0">
                <a:solidFill>
                  <a:srgbClr val="000000"/>
                </a:solidFill>
                <a:effectLst/>
                <a:latin typeface="Times New Roman" panose="02020603050405020304" pitchFamily="18" charset="0"/>
                <a:ea typeface="Times New Roman" panose="02020603050405020304" pitchFamily="18" charset="0"/>
              </a:rPr>
              <a:t> </a:t>
            </a:r>
            <a:r>
              <a:rPr lang="ru-RU" sz="2400" u="sng" dirty="0">
                <a:effectLst/>
                <a:latin typeface="Times New Roman" panose="02020603050405020304" pitchFamily="18" charset="0"/>
                <a:ea typeface="Times New Roman" panose="02020603050405020304" pitchFamily="18" charset="0"/>
                <a:hlinkClick r:id="rId4" tooltip="Гендер">
                  <a:extLst>
                    <a:ext uri="{A12FA001-AC4F-418D-AE19-62706E023703}">
                      <ahyp:hlinkClr xmlns:ahyp="http://schemas.microsoft.com/office/drawing/2018/hyperlinkcolor" val="tx"/>
                    </a:ext>
                  </a:extLst>
                </a:hlinkClick>
              </a:rPr>
              <a:t>гендерная</a:t>
            </a:r>
            <a:r>
              <a:rPr lang="en-US" sz="2400" dirty="0">
                <a:effectLst/>
                <a:latin typeface="Times New Roman" panose="02020603050405020304" pitchFamily="18" charset="0"/>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принадлежность жертвы.</a:t>
            </a:r>
            <a:endParaRPr lang="ru-RU" sz="24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18295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B92FC-5838-4577-8DF6-A0219F241C07}"/>
              </a:ext>
            </a:extLst>
          </p:cNvPr>
          <p:cNvSpPr>
            <a:spLocks noGrp="1"/>
          </p:cNvSpPr>
          <p:nvPr>
            <p:ph type="title"/>
          </p:nvPr>
        </p:nvSpPr>
        <p:spPr/>
        <p:txBody>
          <a:bodyPr>
            <a:normAutofit/>
          </a:bodyPr>
          <a:lstStyle/>
          <a:p>
            <a:r>
              <a:rPr lang="ru-RU" sz="2800" b="1" dirty="0">
                <a:effectLst/>
                <a:latin typeface="Times New Roman" panose="02020603050405020304" pitchFamily="18" charset="0"/>
                <a:ea typeface="Times New Roman" panose="02020603050405020304" pitchFamily="18" charset="0"/>
              </a:rPr>
              <a:t>ВИДЫ  ГЕНДЕРНОГО НАСИЛИЯ В ОТНОШЕНИИ ЖЕНЩИН</a:t>
            </a:r>
            <a:br>
              <a:rPr lang="ru-RU" sz="2800" dirty="0">
                <a:effectLst/>
                <a:latin typeface="Times New Roman" panose="02020603050405020304" pitchFamily="18" charset="0"/>
                <a:ea typeface="Times New Roman" panose="02020603050405020304" pitchFamily="18" charset="0"/>
              </a:rPr>
            </a:br>
            <a:endParaRPr lang="ru-RU" sz="2800" dirty="0"/>
          </a:p>
        </p:txBody>
      </p:sp>
      <p:sp>
        <p:nvSpPr>
          <p:cNvPr id="3" name="Объект 2">
            <a:extLst>
              <a:ext uri="{FF2B5EF4-FFF2-40B4-BE49-F238E27FC236}">
                <a16:creationId xmlns:a16="http://schemas.microsoft.com/office/drawing/2014/main" id="{05F778DF-2E67-413E-83A3-56BD2854EE4E}"/>
              </a:ext>
            </a:extLst>
          </p:cNvPr>
          <p:cNvSpPr>
            <a:spLocks noGrp="1"/>
          </p:cNvSpPr>
          <p:nvPr>
            <p:ph sz="quarter" idx="13"/>
          </p:nvPr>
        </p:nvSpPr>
        <p:spPr>
          <a:xfrm>
            <a:off x="913149" y="1739590"/>
            <a:ext cx="10364451" cy="5118410"/>
          </a:xfrm>
        </p:spPr>
        <p:txBody>
          <a:bodyPr/>
          <a:lstStyle/>
          <a:p>
            <a:pPr marL="342900" lvl="0" indent="-342900">
              <a:lnSpc>
                <a:spcPct val="107000"/>
              </a:lnSpc>
              <a:spcAft>
                <a:spcPts val="800"/>
              </a:spcAft>
              <a:buFont typeface="Symbol" panose="05050102010706020507" pitchFamily="18" charset="2"/>
              <a:buBlip>
                <a:blip r:embed="rId2"/>
              </a:buBlip>
            </a:pP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pPr>
            <a:r>
              <a:rPr lang="ru-RU" sz="2400" b="1" dirty="0">
                <a:effectLst/>
                <a:latin typeface="Calibri" panose="020F0502020204030204" pitchFamily="34" charset="0"/>
                <a:ea typeface="Calibri" panose="020F0502020204030204" pitchFamily="34" charset="0"/>
                <a:cs typeface="Times New Roman" panose="02020603050405020304" pitchFamily="18" charset="0"/>
              </a:rPr>
              <a:t>ФИЗИЧЕСКОЕ НАСИЛИЕ.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ru-RU" sz="24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Blip>
                <a:blip r:embed="rId2"/>
              </a:buBlip>
            </a:pPr>
            <a:r>
              <a:rPr lang="ru-RU" sz="2400" b="1" dirty="0">
                <a:effectLst/>
                <a:latin typeface="Calibri" panose="020F0502020204030204" pitchFamily="34" charset="0"/>
                <a:ea typeface="Calibri" panose="020F0502020204030204" pitchFamily="34" charset="0"/>
                <a:cs typeface="Times New Roman" panose="02020603050405020304" pitchFamily="18" charset="0"/>
              </a:rPr>
              <a:t>СЕКСУАЛЬНОЕ НАСИЛИЕ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b="1" dirty="0">
                <a:effectLst/>
                <a:latin typeface="Times New Roman" panose="02020603050405020304" pitchFamily="18" charset="0"/>
                <a:ea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Blip>
                <a:blip r:embed="rId2"/>
              </a:buBlip>
            </a:pPr>
            <a:r>
              <a:rPr lang="ru-RU" sz="2400" b="1" dirty="0">
                <a:effectLst/>
                <a:latin typeface="Calibri" panose="020F0502020204030204" pitchFamily="34" charset="0"/>
                <a:ea typeface="Calibri" panose="020F0502020204030204" pitchFamily="34" charset="0"/>
                <a:cs typeface="Times New Roman" panose="02020603050405020304" pitchFamily="18" charset="0"/>
              </a:rPr>
              <a:t>ПСИХОЛОГИЧЕСКОЕ НАСИЛИЕ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2400" b="1" dirty="0">
                <a:effectLst/>
                <a:latin typeface="Times New Roman" panose="02020603050405020304" pitchFamily="18" charset="0"/>
                <a:ea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Blip>
                <a:blip r:embed="rId2"/>
              </a:buBlip>
            </a:pPr>
            <a:r>
              <a:rPr lang="ru-RU" sz="2400" b="1" dirty="0">
                <a:effectLst/>
                <a:latin typeface="Calibri" panose="020F0502020204030204" pitchFamily="34" charset="0"/>
                <a:ea typeface="Calibri" panose="020F0502020204030204" pitchFamily="34" charset="0"/>
                <a:cs typeface="Times New Roman" panose="02020603050405020304" pitchFamily="18" charset="0"/>
              </a:rPr>
              <a:t>ЭКОНОМИЧЕСКОЕ НАСИЛИЕ</a:t>
            </a:r>
            <a:r>
              <a:rPr lang="ru-RU"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ru-RU" dirty="0"/>
          </a:p>
        </p:txBody>
      </p:sp>
    </p:spTree>
    <p:extLst>
      <p:ext uri="{BB962C8B-B14F-4D97-AF65-F5344CB8AC3E}">
        <p14:creationId xmlns:p14="http://schemas.microsoft.com/office/powerpoint/2010/main" val="335752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FB65EB-FBCF-4F8F-A45C-A940F68327CE}"/>
              </a:ext>
            </a:extLst>
          </p:cNvPr>
          <p:cNvSpPr>
            <a:spLocks noGrp="1"/>
          </p:cNvSpPr>
          <p:nvPr>
            <p:ph type="title"/>
          </p:nvPr>
        </p:nvSpPr>
        <p:spPr>
          <a:xfrm>
            <a:off x="1961323" y="1604769"/>
            <a:ext cx="9424020" cy="4504481"/>
          </a:xfrm>
        </p:spPr>
        <p:txBody>
          <a:bodyPr>
            <a:normAutofit/>
          </a:bodyPr>
          <a:lstStyle/>
          <a:p>
            <a:pPr algn="ctr"/>
            <a:br>
              <a:rPr lang="ru-RU" sz="3600" b="1" dirty="0">
                <a:solidFill>
                  <a:schemeClr val="tx1"/>
                </a:solidFill>
                <a:effectLst/>
                <a:latin typeface="Times New Roman" panose="02020603050405020304" pitchFamily="18" charset="0"/>
                <a:ea typeface="Times New Roman" panose="02020603050405020304" pitchFamily="18" charset="0"/>
              </a:rPr>
            </a:br>
            <a:r>
              <a:rPr lang="ru-RU" sz="3600" b="1" dirty="0">
                <a:solidFill>
                  <a:schemeClr val="accent1">
                    <a:lumMod val="75000"/>
                  </a:schemeClr>
                </a:solidFill>
                <a:effectLst/>
                <a:latin typeface="Times New Roman" panose="02020603050405020304" pitchFamily="18" charset="0"/>
                <a:ea typeface="Times New Roman" panose="02020603050405020304" pitchFamily="18" charset="0"/>
              </a:rPr>
              <a:t>ФИЗИЧЕСКОЕ НАСИЛИЕ</a:t>
            </a:r>
            <a:r>
              <a:rPr lang="ru-RU" sz="3600" b="1" dirty="0">
                <a:solidFill>
                  <a:schemeClr val="tx1"/>
                </a:solidFill>
                <a:effectLst/>
                <a:latin typeface="Times New Roman" panose="02020603050405020304" pitchFamily="18" charset="0"/>
                <a:ea typeface="Times New Roman" panose="02020603050405020304" pitchFamily="18" charset="0"/>
              </a:rPr>
              <a:t>. </a:t>
            </a:r>
            <a:r>
              <a:rPr lang="ru-RU" sz="3600" dirty="0">
                <a:effectLst/>
                <a:latin typeface="Times New Roman" panose="02020603050405020304" pitchFamily="18" charset="0"/>
                <a:ea typeface="Times New Roman" panose="02020603050405020304" pitchFamily="18" charset="0"/>
              </a:rPr>
              <a:t>Физическая сила, приводящая к телесным повреждениям, боли или травмам. Тяжесть травмы варьируется от минимального повреждения тканей, перелома костей до тяжелых увечий и смерти.</a:t>
            </a:r>
            <a:br>
              <a:rPr lang="ru-RU" sz="3600" dirty="0">
                <a:effectLst/>
                <a:latin typeface="Times New Roman" panose="02020603050405020304" pitchFamily="18" charset="0"/>
                <a:ea typeface="Times New Roman" panose="02020603050405020304" pitchFamily="18" charset="0"/>
              </a:rPr>
            </a:br>
            <a:br>
              <a:rPr lang="ru-RU" sz="3600" dirty="0">
                <a:effectLst/>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268615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547F5-CFD7-42E7-BDB5-A578C360F4E5}"/>
              </a:ext>
            </a:extLst>
          </p:cNvPr>
          <p:cNvSpPr>
            <a:spLocks noGrp="1"/>
          </p:cNvSpPr>
          <p:nvPr>
            <p:ph type="title"/>
          </p:nvPr>
        </p:nvSpPr>
        <p:spPr>
          <a:xfrm>
            <a:off x="755374" y="1550867"/>
            <a:ext cx="11118574" cy="4333099"/>
          </a:xfrm>
        </p:spPr>
        <p:txBody>
          <a:bodyPr>
            <a:noAutofit/>
          </a:bodyPr>
          <a:lstStyle/>
          <a:p>
            <a:pPr algn="ctr"/>
            <a:r>
              <a:rPr lang="ru-RU" sz="3200" b="1" dirty="0">
                <a:solidFill>
                  <a:schemeClr val="accent1">
                    <a:lumMod val="75000"/>
                  </a:schemeClr>
                </a:solidFill>
                <a:effectLst/>
                <a:latin typeface="Times New Roman" panose="02020603050405020304" pitchFamily="18" charset="0"/>
                <a:ea typeface="Times New Roman" panose="02020603050405020304" pitchFamily="18" charset="0"/>
              </a:rPr>
              <a:t>СЕКСУАЛЬНОЕ НАСИЛИЕ </a:t>
            </a:r>
            <a:r>
              <a:rPr lang="ru-RU" sz="3200" dirty="0">
                <a:effectLst/>
                <a:latin typeface="Times New Roman" panose="02020603050405020304" pitchFamily="18" charset="0"/>
                <a:ea typeface="Times New Roman" panose="02020603050405020304" pitchFamily="18" charset="0"/>
              </a:rPr>
              <a:t>Любой сексуальный акт, попытка его совершения, нежелательные сексуальные комментарии или приставания, или действия, направленные на торговлю людьми, или иным образом обращенные против сексуальности человека, совершаемые любым человеком, независимо от его взаимоотношений с жертвой, в любом месте, включая дом и работу, но, не ограничиваясь ими.</a:t>
            </a:r>
            <a:br>
              <a:rPr lang="ru-RU" sz="3200" dirty="0">
                <a:effectLst/>
                <a:latin typeface="Times New Roman" panose="02020603050405020304" pitchFamily="18" charset="0"/>
                <a:ea typeface="Times New Roman" panose="02020603050405020304" pitchFamily="18" charset="0"/>
              </a:rPr>
            </a:br>
            <a:br>
              <a:rPr lang="ru-RU" sz="3200" dirty="0">
                <a:effectLst/>
                <a:latin typeface="Times New Roman" panose="02020603050405020304" pitchFamily="18" charset="0"/>
                <a:ea typeface="Times New Roman" panose="02020603050405020304" pitchFamily="18" charset="0"/>
              </a:rPr>
            </a:br>
            <a:endParaRPr lang="ru-RU" sz="3200" dirty="0"/>
          </a:p>
        </p:txBody>
      </p:sp>
    </p:spTree>
    <p:extLst>
      <p:ext uri="{BB962C8B-B14F-4D97-AF65-F5344CB8AC3E}">
        <p14:creationId xmlns:p14="http://schemas.microsoft.com/office/powerpoint/2010/main" val="166858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0112E8-BE6C-4F25-A3FB-10A1F6C4363E}"/>
              </a:ext>
            </a:extLst>
          </p:cNvPr>
          <p:cNvSpPr>
            <a:spLocks noGrp="1"/>
          </p:cNvSpPr>
          <p:nvPr>
            <p:ph type="title"/>
          </p:nvPr>
        </p:nvSpPr>
        <p:spPr>
          <a:xfrm>
            <a:off x="913775" y="323385"/>
            <a:ext cx="10783854" cy="1664441"/>
          </a:xfrm>
        </p:spPr>
        <p:txBody>
          <a:bodyPr>
            <a:noAutofit/>
          </a:bodyPr>
          <a:lstStyle/>
          <a:p>
            <a:r>
              <a:rPr lang="ru-RU" sz="2800" b="1" dirty="0">
                <a:solidFill>
                  <a:schemeClr val="accent1">
                    <a:lumMod val="75000"/>
                  </a:schemeClr>
                </a:solidFill>
                <a:effectLst/>
                <a:latin typeface="Times New Roman" panose="02020603050405020304" pitchFamily="18" charset="0"/>
                <a:ea typeface="Times New Roman" panose="02020603050405020304" pitchFamily="18" charset="0"/>
              </a:rPr>
              <a:t>ПСИХОЛОГИЧЕСКОЕ НАСИЛИЕ </a:t>
            </a:r>
            <a:r>
              <a:rPr lang="ru-RU" sz="2800" dirty="0">
                <a:solidFill>
                  <a:schemeClr val="accent1">
                    <a:lumMod val="75000"/>
                  </a:schemeClr>
                </a:solidFill>
                <a:effectLst/>
                <a:latin typeface="Times New Roman" panose="02020603050405020304" pitchFamily="18" charset="0"/>
                <a:ea typeface="Times New Roman" panose="02020603050405020304" pitchFamily="18" charset="0"/>
              </a:rPr>
              <a:t>(е</a:t>
            </a:r>
            <a:r>
              <a:rPr lang="ru-RU" sz="2800" dirty="0">
                <a:effectLst/>
                <a:latin typeface="Times New Roman" panose="02020603050405020304" pitchFamily="18" charset="0"/>
                <a:ea typeface="Times New Roman" panose="02020603050405020304" pitchFamily="18" charset="0"/>
              </a:rPr>
              <a:t>го также иногда называют эмоциональным насилием). </a:t>
            </a:r>
            <a:r>
              <a:rPr lang="en-US" sz="2800" dirty="0" err="1">
                <a:effectLst/>
                <a:latin typeface="Times New Roman" panose="02020603050405020304" pitchFamily="18" charset="0"/>
                <a:ea typeface="Times New Roman" panose="02020603050405020304" pitchFamily="18" charset="0"/>
              </a:rPr>
              <a:t>Действие</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или</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ряд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действий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напрямую</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нарушающих</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психологическую</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неприкосновенность</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женщины</a:t>
            </a:r>
            <a:r>
              <a:rPr lang="en-US" sz="2800" dirty="0">
                <a:effectLst/>
                <a:latin typeface="Times New Roman" panose="02020603050405020304" pitchFamily="18" charset="0"/>
                <a:ea typeface="Times New Roman" panose="02020603050405020304" pitchFamily="18" charset="0"/>
              </a:rPr>
              <a:t>:</a:t>
            </a:r>
            <a:r>
              <a:rPr lang="ru-RU" sz="2800" dirty="0">
                <a:effectLst/>
                <a:latin typeface="Times New Roman" panose="02020603050405020304" pitchFamily="18" charset="0"/>
                <a:ea typeface="Times New Roman" panose="02020603050405020304" pitchFamily="18" charset="0"/>
              </a:rPr>
              <a:t> </a:t>
            </a:r>
            <a:br>
              <a:rPr lang="ru-RU" sz="2800" dirty="0">
                <a:effectLst/>
                <a:latin typeface="Times New Roman" panose="02020603050405020304" pitchFamily="18" charset="0"/>
                <a:ea typeface="Times New Roman" panose="02020603050405020304" pitchFamily="18" charset="0"/>
              </a:rPr>
            </a:br>
            <a:endParaRPr lang="ru-RU" sz="2800" dirty="0"/>
          </a:p>
        </p:txBody>
      </p:sp>
      <p:sp>
        <p:nvSpPr>
          <p:cNvPr id="3" name="Объект 2">
            <a:extLst>
              <a:ext uri="{FF2B5EF4-FFF2-40B4-BE49-F238E27FC236}">
                <a16:creationId xmlns:a16="http://schemas.microsoft.com/office/drawing/2014/main" id="{2DF1EB37-A87A-4E3C-BDB6-BCC70F84F989}"/>
              </a:ext>
            </a:extLst>
          </p:cNvPr>
          <p:cNvSpPr>
            <a:spLocks noGrp="1"/>
          </p:cNvSpPr>
          <p:nvPr>
            <p:ph sz="quarter" idx="13"/>
          </p:nvPr>
        </p:nvSpPr>
        <p:spPr>
          <a:xfrm>
            <a:off x="624468" y="1987826"/>
            <a:ext cx="11342245" cy="5320748"/>
          </a:xfrm>
        </p:spPr>
        <p:txBody>
          <a:bodyPr>
            <a:normAutofit/>
          </a:bodyPr>
          <a:lstStyle/>
          <a:p>
            <a:pPr marL="742950" lvl="1" indent="-285750" algn="just">
              <a:lnSpc>
                <a:spcPct val="107000"/>
              </a:lnSpc>
              <a:buFont typeface="Wingdings" panose="05000000000000000000" pitchFamily="2"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угрозы насилия и причинения вреда женщине или близкому ей человеку на словах или посредством действий (например, преследование или демонстрация оружия);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унижение и оскорбительные замечания;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изоляция и ограничение общения (например, запереть женщину дома, заставить ее уйти с работы или запретить женщине обращаться к врачу);</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 детей интимным партнером, совершающим насилие, чтобы контролировать женщину или причинить ей вред (например, нападение на ребенка; угрозы забрать детей или похищение ребенка). Эти действия представляют собой одновременно насилие над детьми и насилие над женщинами.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0256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83503C-DB94-42E5-88B4-3CCA6FC9D52A}"/>
              </a:ext>
            </a:extLst>
          </p:cNvPr>
          <p:cNvSpPr>
            <a:spLocks noGrp="1"/>
          </p:cNvSpPr>
          <p:nvPr>
            <p:ph type="title"/>
          </p:nvPr>
        </p:nvSpPr>
        <p:spPr>
          <a:xfrm>
            <a:off x="1254034" y="235131"/>
            <a:ext cx="10250577" cy="1669869"/>
          </a:xfrm>
        </p:spPr>
        <p:txBody>
          <a:bodyPr>
            <a:normAutofit/>
          </a:bodyPr>
          <a:lstStyle/>
          <a:p>
            <a:pPr algn="just"/>
            <a:r>
              <a:rPr lang="ru-RU" sz="2800" b="1" dirty="0">
                <a:solidFill>
                  <a:schemeClr val="accent1">
                    <a:lumMod val="75000"/>
                  </a:schemeClr>
                </a:solidFill>
                <a:effectLst/>
                <a:latin typeface="Times New Roman" panose="02020603050405020304" pitchFamily="18" charset="0"/>
                <a:ea typeface="Times New Roman" panose="02020603050405020304" pitchFamily="18" charset="0"/>
              </a:rPr>
              <a:t>ЭКОНОМИЧЕСКОЕ НАСИЛИЕ</a:t>
            </a:r>
            <a:r>
              <a:rPr lang="ru-RU" sz="2800" dirty="0">
                <a:solidFill>
                  <a:schemeClr val="tx1"/>
                </a:solidFill>
                <a:effectLst/>
                <a:latin typeface="Times New Roman" panose="02020603050405020304" pitchFamily="18" charset="0"/>
                <a:ea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rPr>
              <a:t>Применяется с целью запрета или контроля доступа женщины к ресурсам, в том числе, времени, деньгам, транспорту, пище или одежде.</a:t>
            </a:r>
            <a:endParaRPr lang="ru-RU" sz="2800" dirty="0"/>
          </a:p>
        </p:txBody>
      </p:sp>
      <p:sp>
        <p:nvSpPr>
          <p:cNvPr id="3" name="Объект 2">
            <a:extLst>
              <a:ext uri="{FF2B5EF4-FFF2-40B4-BE49-F238E27FC236}">
                <a16:creationId xmlns:a16="http://schemas.microsoft.com/office/drawing/2014/main" id="{BEAAE0E7-327B-4B74-9195-F28553F804EE}"/>
              </a:ext>
            </a:extLst>
          </p:cNvPr>
          <p:cNvSpPr>
            <a:spLocks noGrp="1"/>
          </p:cNvSpPr>
          <p:nvPr>
            <p:ph sz="quarter" idx="13"/>
          </p:nvPr>
        </p:nvSpPr>
        <p:spPr>
          <a:xfrm>
            <a:off x="769434" y="2367092"/>
            <a:ext cx="10508166" cy="4490908"/>
          </a:xfrm>
        </p:spPr>
        <p:txBody>
          <a:bodyPr/>
          <a:lstStyle/>
          <a:p>
            <a:pPr marL="0" indent="0" algn="just">
              <a:buNone/>
            </a:pPr>
            <a:r>
              <a:rPr lang="en-US" sz="2400" b="1" dirty="0">
                <a:effectLst/>
                <a:latin typeface="Times New Roman" panose="02020603050405020304" pitchFamily="18" charset="0"/>
                <a:ea typeface="Times New Roman" panose="02020603050405020304" pitchFamily="18" charset="0"/>
              </a:rPr>
              <a:t>К </a:t>
            </a:r>
            <a:r>
              <a:rPr lang="en-US" sz="2400" b="1" dirty="0" err="1">
                <a:effectLst/>
                <a:latin typeface="Times New Roman" panose="02020603050405020304" pitchFamily="18" charset="0"/>
                <a:ea typeface="Times New Roman" panose="02020603050405020304" pitchFamily="18" charset="0"/>
              </a:rPr>
              <a:t>экономическому</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насилию</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относятся</a:t>
            </a:r>
            <a:r>
              <a:rPr lang="en-US" sz="2400" b="1" dirty="0">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p>
            <a:pPr marL="742950" lvl="1" indent="-285750">
              <a:lnSpc>
                <a:spcPct val="107000"/>
              </a:lnSpc>
              <a:buFont typeface="Wingdings" panose="05000000000000000000" pitchFamily="2"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запрет на работу для женщины;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исключение женщины из процесса принятия решений в семье;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удержание денег или финансовой информации;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отказ оплачивать счета или содержать женщину или детей;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разрушение совместно нажитого имущества.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7894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E76C9-AD7B-423A-A9D2-00198586945B}"/>
              </a:ext>
            </a:extLst>
          </p:cNvPr>
          <p:cNvSpPr>
            <a:spLocks noGrp="1"/>
          </p:cNvSpPr>
          <p:nvPr>
            <p:ph type="title"/>
          </p:nvPr>
        </p:nvSpPr>
        <p:spPr>
          <a:xfrm>
            <a:off x="2061029" y="624110"/>
            <a:ext cx="9443583" cy="1280890"/>
          </a:xfrm>
        </p:spPr>
        <p:txBody>
          <a:bodyPr>
            <a:normAutofit fontScale="90000"/>
          </a:bodyPr>
          <a:lstStyle/>
          <a:p>
            <a:r>
              <a:rPr lang="ru-RU" b="1" dirty="0">
                <a:solidFill>
                  <a:schemeClr val="accent1">
                    <a:lumMod val="75000"/>
                  </a:schemeClr>
                </a:solidFill>
              </a:rPr>
              <a:t>Места совершения Гендерного насилия</a:t>
            </a:r>
            <a:br>
              <a:rPr lang="ru-RU" b="1" dirty="0"/>
            </a:br>
            <a:r>
              <a:rPr lang="ru-RU" b="1" dirty="0"/>
              <a:t> </a:t>
            </a:r>
          </a:p>
        </p:txBody>
      </p:sp>
      <p:sp>
        <p:nvSpPr>
          <p:cNvPr id="3" name="Объект 2">
            <a:extLst>
              <a:ext uri="{FF2B5EF4-FFF2-40B4-BE49-F238E27FC236}">
                <a16:creationId xmlns:a16="http://schemas.microsoft.com/office/drawing/2014/main" id="{6835ADED-49BB-428C-8354-66E6445B7C39}"/>
              </a:ext>
            </a:extLst>
          </p:cNvPr>
          <p:cNvSpPr>
            <a:spLocks noGrp="1"/>
          </p:cNvSpPr>
          <p:nvPr>
            <p:ph idx="1"/>
          </p:nvPr>
        </p:nvSpPr>
        <p:spPr>
          <a:xfrm>
            <a:off x="1741714" y="2598057"/>
            <a:ext cx="9762898" cy="3777622"/>
          </a:xfrm>
        </p:spPr>
        <p:txBody>
          <a:bodyPr>
            <a:normAutofit/>
          </a:bodyPr>
          <a:lstStyle/>
          <a:p>
            <a:r>
              <a:rPr lang="ru-RU" sz="3200" dirty="0"/>
              <a:t>В семье</a:t>
            </a:r>
          </a:p>
          <a:p>
            <a:r>
              <a:rPr lang="ru-RU" sz="3200" dirty="0"/>
              <a:t>В общественных местах</a:t>
            </a:r>
          </a:p>
          <a:p>
            <a:r>
              <a:rPr lang="ru-RU" sz="3200" dirty="0"/>
              <a:t>На работе и по месту учебы</a:t>
            </a:r>
          </a:p>
        </p:txBody>
      </p:sp>
    </p:spTree>
    <p:extLst>
      <p:ext uri="{BB962C8B-B14F-4D97-AF65-F5344CB8AC3E}">
        <p14:creationId xmlns:p14="http://schemas.microsoft.com/office/powerpoint/2010/main" val="258123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1D8489-0EB2-4493-B95F-A80748ADE7FE}"/>
              </a:ext>
            </a:extLst>
          </p:cNvPr>
          <p:cNvSpPr>
            <a:spLocks noGrp="1"/>
          </p:cNvSpPr>
          <p:nvPr>
            <p:ph type="title"/>
          </p:nvPr>
        </p:nvSpPr>
        <p:spPr>
          <a:xfrm>
            <a:off x="1102093" y="235131"/>
            <a:ext cx="10364451" cy="1017311"/>
          </a:xfrm>
        </p:spPr>
        <p:txBody>
          <a:bodyPr>
            <a:normAutofit/>
          </a:bodyPr>
          <a:lstStyle/>
          <a:p>
            <a:r>
              <a:rPr lang="ru-RU" sz="2800" b="1" dirty="0">
                <a:solidFill>
                  <a:schemeClr val="accent3"/>
                </a:solidFill>
                <a:effectLst/>
                <a:latin typeface="Times New Roman" panose="02020603050405020304" pitchFamily="18" charset="0"/>
                <a:ea typeface="Times New Roman" panose="02020603050405020304" pitchFamily="18" charset="0"/>
              </a:rPr>
              <a:t>ЧТО ТАКОЕ НАСИЛИЕ В СЕМЬЕ?</a:t>
            </a:r>
            <a:endParaRPr lang="ru-RU" sz="2800" dirty="0">
              <a:solidFill>
                <a:schemeClr val="accent3"/>
              </a:solidFill>
            </a:endParaRPr>
          </a:p>
        </p:txBody>
      </p:sp>
      <p:sp>
        <p:nvSpPr>
          <p:cNvPr id="3" name="Объект 2">
            <a:extLst>
              <a:ext uri="{FF2B5EF4-FFF2-40B4-BE49-F238E27FC236}">
                <a16:creationId xmlns:a16="http://schemas.microsoft.com/office/drawing/2014/main" id="{60E7D27E-D64F-4306-9CDD-4776609D65C0}"/>
              </a:ext>
            </a:extLst>
          </p:cNvPr>
          <p:cNvSpPr>
            <a:spLocks noGrp="1"/>
          </p:cNvSpPr>
          <p:nvPr>
            <p:ph sz="quarter" idx="13"/>
          </p:nvPr>
        </p:nvSpPr>
        <p:spPr>
          <a:xfrm>
            <a:off x="735354" y="1252442"/>
            <a:ext cx="10731190" cy="4728117"/>
          </a:xfrm>
        </p:spPr>
        <p:txBody>
          <a:bodyPr>
            <a:normAutofit/>
          </a:bodyPr>
          <a:lstStyle/>
          <a:p>
            <a:pPr algn="just">
              <a:spcBef>
                <a:spcPts val="750"/>
              </a:spcBef>
              <a:spcAft>
                <a:spcPts val="900"/>
              </a:spcAft>
            </a:pPr>
            <a:r>
              <a:rPr lang="ru-RU" sz="2400" b="1" dirty="0">
                <a:solidFill>
                  <a:srgbClr val="000000"/>
                </a:solidFill>
                <a:effectLst/>
                <a:latin typeface="Times New Roman" panose="02020603050405020304" pitchFamily="18" charset="0"/>
                <a:ea typeface="Times New Roman" panose="02020603050405020304" pitchFamily="18" charset="0"/>
              </a:rPr>
              <a:t>Насилие в семье</a:t>
            </a:r>
            <a:r>
              <a:rPr lang="ru-RU" sz="2400" dirty="0">
                <a:solidFill>
                  <a:srgbClr val="000000"/>
                </a:solidFill>
                <a:effectLst/>
                <a:latin typeface="Times New Roman" panose="02020603050405020304" pitchFamily="18" charset="0"/>
                <a:ea typeface="Times New Roman" panose="02020603050405020304" pitchFamily="18" charset="0"/>
              </a:rPr>
              <a:t>  это умышленное противоправное деяние физического, психического, сексуального и экономического характера, совершенное в рамках семейных отношений одним членом семьи по отношению к другому члену семьи, которое становится причиной нарушения его прав и свобод, причинения физической боли или вреда его здоровью или угрозой причинения такого вреда здоровью (абзац 1 статьи 1 Закона РТ «О предупреждении насилия в семье»). </a:t>
            </a:r>
            <a:endParaRPr lang="ru-RU" sz="2400" dirty="0">
              <a:effectLst/>
              <a:latin typeface="Times New Roman" panose="02020603050405020304" pitchFamily="18" charset="0"/>
              <a:ea typeface="Times New Roman" panose="02020603050405020304" pitchFamily="18" charset="0"/>
            </a:endParaRPr>
          </a:p>
          <a:p>
            <a:pPr algn="just">
              <a:spcBef>
                <a:spcPts val="750"/>
              </a:spcBef>
              <a:spcAft>
                <a:spcPts val="900"/>
              </a:spcAft>
            </a:pPr>
            <a:r>
              <a:rPr lang="ru-RU" sz="2400" b="1" dirty="0">
                <a:solidFill>
                  <a:srgbClr val="000000"/>
                </a:solidFill>
                <a:effectLst/>
                <a:latin typeface="Times New Roman" panose="02020603050405020304" pitchFamily="18" charset="0"/>
                <a:ea typeface="Times New Roman" panose="02020603050405020304" pitchFamily="18" charset="0"/>
              </a:rPr>
              <a:t>Насилие в семье - это не просто семейный конфликт, это правонарушение и преступление! </a:t>
            </a:r>
            <a:r>
              <a:rPr lang="ru-RU" sz="2400" dirty="0">
                <a:solidFill>
                  <a:srgbClr val="000000"/>
                </a:solidFill>
                <a:effectLst/>
                <a:latin typeface="Times New Roman" panose="02020603050405020304" pitchFamily="18" charset="0"/>
                <a:ea typeface="Times New Roman" panose="02020603050405020304" pitchFamily="18" charset="0"/>
              </a:rPr>
              <a:t>Оно преследуется по закону и подлежит уголовной и административной ответственности, в зависимости от тяжести последствий, которое оно причинило. Насилие в семье бывает физическим, психическим, экономическим и сексуальным (абз.3,4,5,6 ст.1 Закона РТ «О предупреждении насилия в семье»).</a:t>
            </a:r>
            <a:endParaRPr lang="ru-RU" sz="24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526873270"/>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Ретро</Template>
  <TotalTime>475</TotalTime>
  <Words>1121</Words>
  <Application>Microsoft Office PowerPoint</Application>
  <PresentationFormat>Широкоэкранный</PresentationFormat>
  <Paragraphs>70</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Calibri</vt:lpstr>
      <vt:lpstr>Calibri Light</vt:lpstr>
      <vt:lpstr>Cambria</vt:lpstr>
      <vt:lpstr>Symbol</vt:lpstr>
      <vt:lpstr>Times New Roman</vt:lpstr>
      <vt:lpstr>Wingdings</vt:lpstr>
      <vt:lpstr>Ретро</vt:lpstr>
      <vt:lpstr>«СЕССИЯ 4.  Распространенность и основные виды гендерного насилия.                                                                                                                                              </vt:lpstr>
      <vt:lpstr>ЧТО ТАКОЕ ГЕНДЕРНОЕ НАСИЛИЕ/НАСИЛИЕ В ОТНОШЕНИИ ЖЕНЩИН? </vt:lpstr>
      <vt:lpstr>ВИДЫ  ГЕНДЕРНОГО НАСИЛИЯ В ОТНОШЕНИИ ЖЕНЩИН </vt:lpstr>
      <vt:lpstr> ФИЗИЧЕСКОЕ НАСИЛИЕ. Физическая сила, приводящая к телесным повреждениям, боли или травмам. Тяжесть травмы варьируется от минимального повреждения тканей, перелома костей до тяжелых увечий и смерти.  </vt:lpstr>
      <vt:lpstr>СЕКСУАЛЬНОЕ НАСИЛИЕ Любой сексуальный акт, попытка его совершения, нежелательные сексуальные комментарии или приставания, или действия, направленные на торговлю людьми, или иным образом обращенные против сексуальности человека, совершаемые любым человеком, независимо от его взаимоотношений с жертвой, в любом месте, включая дом и работу, но, не ограничиваясь ими.  </vt:lpstr>
      <vt:lpstr>ПСИХОЛОГИЧЕСКОЕ НАСИЛИЕ (его также иногда называют эмоциональным насилием). Действие или ряд действий, напрямую нарушающих психологическую неприкосновенность женщины:  </vt:lpstr>
      <vt:lpstr>ЭКОНОМИЧЕСКОЕ НАСИЛИЕ Применяется с целью запрета или контроля доступа женщины к ресурсам, в том числе, времени, деньгам, транспорту, пище или одежде.</vt:lpstr>
      <vt:lpstr>Места совершения Гендерного насилия  </vt:lpstr>
      <vt:lpstr>ЧТО ТАКОЕ НАСИЛИЕ В СЕМЬЕ?</vt:lpstr>
      <vt:lpstr>МАСШТАБЫ НАСИЛИЯ В ОТНОШЕНИИ ЖЕНЩИН</vt:lpstr>
      <vt:lpstr>МДИТ -2017 По результатам исследования: примерно 1 из 4 женщин (24%) испытывала физическое насилие с возраста 15 лет.  Чаще насилию подвергаются женщины с низким уровнем образования и женщины из беднейших домохозяйств.  Муж чаще всего является лицом, совершающим физическое насилие. Среди женщин, никогда не бывших замужем, чаще всего насилие над ними совершают матери/мачехи, братья и сестры.</vt:lpstr>
      <vt:lpstr>В отчете отмечается, что более 60% женщин 15-49 лет оправдывают акты насилия и убеждены, что муж имеет право бить жену. Чаще всего к причинам, оправдывающим рукоприкладство, относят спор с мужем или уход из дома без ведома мужа. Таким образом:</vt:lpstr>
      <vt:lpstr>75% никогда никому не рассказывали и не обращались за помощью, чтобы остановить насилие;   15% рассказывали о насилии, но не просили о помощи;   10% женщин обращались за помощью, чтобы прекратить насилие. </vt:lpstr>
      <vt:lpstr>Принятие нормативных правовых актов в сфере гендерного насилия</vt:lpstr>
      <vt:lpstr>Индивидуальные меры по предупреждению насилия в семье в РТ</vt:lpstr>
      <vt:lpstr>Вопросы для дискуссии: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Ник</dc:creator>
  <cp:lastModifiedBy>Татьяна Ник</cp:lastModifiedBy>
  <cp:revision>28</cp:revision>
  <dcterms:created xsi:type="dcterms:W3CDTF">2021-09-03T08:31:06Z</dcterms:created>
  <dcterms:modified xsi:type="dcterms:W3CDTF">2022-02-06T02:48:36Z</dcterms:modified>
</cp:coreProperties>
</file>