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8AE0A-DD10-46B5-B8C1-10225F154B7E}" type="doc">
      <dgm:prSet loTypeId="urn:microsoft.com/office/officeart/2005/8/layout/cycle7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170B76-EB3F-4042-BF17-BB37EA2E9FAC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000" b="1" dirty="0"/>
            <a:t>ФАЗА 1. Накапливание и рост напряжения</a:t>
          </a:r>
          <a:endParaRPr lang="ru-RU" sz="1000" dirty="0"/>
        </a:p>
        <a:p>
          <a:pPr algn="just"/>
          <a:r>
            <a:rPr lang="ru-RU" sz="1000" dirty="0"/>
            <a:t>Агрессор  наблюдает за поведением партнёра, ищет повод обвинить партнера в чем угодно, возникает ничем не объяснимое недовольство, за которым следуют угрозы, насильник создаёт ситуации, с помощью которых стремится оправдать свое жестокое обращение с партнёром. Другой партнёр, в свою очередь, ведет себя очень осторожно, и всячески пытается избежать насилия. В этой фазе обычно потерпевший не обращается в правоохранительные органы, а если это </a:t>
          </a:r>
          <a:r>
            <a:rPr lang="ru-RU" sz="1000" dirty="0" err="1"/>
            <a:t>ипроисходит</a:t>
          </a:r>
          <a:r>
            <a:rPr lang="ru-RU" sz="1000" dirty="0"/>
            <a:t>, этот факт подстёгивает насильника к еще более агрессивным действиям. По этой самой причине сотрудники органов внутренних дел должны быть очень внимательны к проявлениям легких форм агрессии и принимать во внимание со всей серьёзностью любую информации о НС, независимо от степени их тяжести.</a:t>
          </a:r>
        </a:p>
        <a:p>
          <a:pPr algn="ctr"/>
          <a:endParaRPr lang="ru-RU" sz="600" dirty="0"/>
        </a:p>
        <a:p>
          <a:pPr algn="just"/>
          <a:endParaRPr lang="ru-RU" sz="600" dirty="0"/>
        </a:p>
      </dgm:t>
    </dgm:pt>
    <dgm:pt modelId="{30FF1CC3-C2D4-47A0-BF90-40F5EBA5FA32}" type="parTrans" cxnId="{7FB5FFA5-1145-4796-9885-14BA12ED4010}">
      <dgm:prSet/>
      <dgm:spPr/>
      <dgm:t>
        <a:bodyPr/>
        <a:lstStyle/>
        <a:p>
          <a:endParaRPr lang="ru-RU"/>
        </a:p>
      </dgm:t>
    </dgm:pt>
    <dgm:pt modelId="{87718B01-0554-4FD6-ABF8-DE9332722FF6}" type="sibTrans" cxnId="{7FB5FFA5-1145-4796-9885-14BA12ED4010}">
      <dgm:prSet/>
      <dgm:spPr/>
      <dgm:t>
        <a:bodyPr/>
        <a:lstStyle/>
        <a:p>
          <a:endParaRPr lang="ru-RU"/>
        </a:p>
      </dgm:t>
    </dgm:pt>
    <dgm:pt modelId="{C9088D38-6976-4654-B828-EC53207BC50A}">
      <dgm:prSet phldrT="[Текст]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b="1"/>
            <a:t>ФАЗА 2. Непосредственно насильственные действия</a:t>
          </a:r>
          <a:endParaRPr lang="ru-RU"/>
        </a:p>
        <a:p>
          <a:pPr algn="just"/>
          <a:r>
            <a:rPr lang="ru-RU"/>
            <a:t>Предполагает неконтролируемую разрядку напряжения через удары или крики. Если потерпевший сопротивляется, насильник становится еще более жестоким. Эта «игра во власть» предназначена показать потерпевшему «кто в доме хозяин». Эта фаза может быть длительной во времени или произойти моментально. Потерпевшие часто скрывают тяжесть побоев или мотивируют их бытовыми травмами, отказываются от помощи докторов и от судмедэкспертизы.</a:t>
          </a:r>
        </a:p>
      </dgm:t>
    </dgm:pt>
    <dgm:pt modelId="{A294CA6B-B6D0-45CF-8AEC-42CC86DDF846}" type="parTrans" cxnId="{DD4BB7C3-660F-4E6A-AB19-F0C1244D795F}">
      <dgm:prSet/>
      <dgm:spPr/>
      <dgm:t>
        <a:bodyPr/>
        <a:lstStyle/>
        <a:p>
          <a:endParaRPr lang="ru-RU"/>
        </a:p>
      </dgm:t>
    </dgm:pt>
    <dgm:pt modelId="{324F8C11-F80D-4EF9-A5B2-64BF1CE2ADDA}" type="sibTrans" cxnId="{DD4BB7C3-660F-4E6A-AB19-F0C1244D795F}">
      <dgm:prSet/>
      <dgm:spPr/>
      <dgm:t>
        <a:bodyPr/>
        <a:lstStyle/>
        <a:p>
          <a:endParaRPr lang="ru-RU"/>
        </a:p>
      </dgm:t>
    </dgm:pt>
    <dgm:pt modelId="{9C578C5A-6E7D-4925-B71A-2CD33B644D07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000" b="1" dirty="0"/>
            <a:t>ФАЗА 3. «Медовый месяц»</a:t>
          </a:r>
          <a:endParaRPr lang="ru-RU" sz="1000" dirty="0"/>
        </a:p>
        <a:p>
          <a:pPr algn="just"/>
          <a:r>
            <a:rPr lang="ru-RU" sz="1000" dirty="0"/>
            <a:t>Необычайно спокойный период. Насильник делает все, что в его силах, чтобы возобновить контроль и удержать потерпевшую: просит прощения, спокоен, любвеобилен, преподносит подарки. Эта мирная фаза «медового месяца» может внушить  потерпевшей надежду на то, что в этот раз мучитель на самом деле изменился. Создается иллюзия, что между партнерами вновь устанавливается душевная и эмоциональная связь. Круг насилия повторяется. Крайне редко проявление насилия остаются единичными. Со временем инциденты повторяются все чаще и чаще, и становятся все тяжелее. Круг насилия можно разорвать, если потерпевший не станет сразу прощать первый случай насилия и окажет сопротивление или обратится за помощью. Родственники, друзья, правоохранительные органы, психологи могут оказать помощь в случае НС.</a:t>
          </a:r>
        </a:p>
      </dgm:t>
    </dgm:pt>
    <dgm:pt modelId="{2A802FB6-4371-4728-A60A-306228E81156}" type="parTrans" cxnId="{DEE13005-4545-4198-BF15-DC1F4A5E3002}">
      <dgm:prSet/>
      <dgm:spPr/>
      <dgm:t>
        <a:bodyPr/>
        <a:lstStyle/>
        <a:p>
          <a:endParaRPr lang="ru-RU"/>
        </a:p>
      </dgm:t>
    </dgm:pt>
    <dgm:pt modelId="{7F5DD775-11C7-4316-A329-B5779417D048}" type="sibTrans" cxnId="{DEE13005-4545-4198-BF15-DC1F4A5E3002}">
      <dgm:prSet/>
      <dgm:spPr/>
      <dgm:t>
        <a:bodyPr/>
        <a:lstStyle/>
        <a:p>
          <a:endParaRPr lang="ru-RU"/>
        </a:p>
      </dgm:t>
    </dgm:pt>
    <dgm:pt modelId="{3753CCB5-BBA7-464B-9E47-74507480BCAC}" type="pres">
      <dgm:prSet presAssocID="{9538AE0A-DD10-46B5-B8C1-10225F154B7E}" presName="Name0" presStyleCnt="0">
        <dgm:presLayoutVars>
          <dgm:dir/>
          <dgm:resizeHandles val="exact"/>
        </dgm:presLayoutVars>
      </dgm:prSet>
      <dgm:spPr/>
    </dgm:pt>
    <dgm:pt modelId="{6BF65598-94E5-4A62-9BB9-DE4D6B54F6A7}" type="pres">
      <dgm:prSet presAssocID="{18170B76-EB3F-4042-BF17-BB37EA2E9FAC}" presName="node" presStyleLbl="node1" presStyleIdx="0" presStyleCnt="3" custScaleX="139936" custScaleY="157622" custRadScaleRad="81741" custRadScaleInc="-1096">
        <dgm:presLayoutVars>
          <dgm:bulletEnabled val="1"/>
        </dgm:presLayoutVars>
      </dgm:prSet>
      <dgm:spPr/>
    </dgm:pt>
    <dgm:pt modelId="{3A97C3DF-98F8-4217-8334-F65782A35D4B}" type="pres">
      <dgm:prSet presAssocID="{87718B01-0554-4FD6-ABF8-DE9332722FF6}" presName="sibTrans" presStyleLbl="sibTrans2D1" presStyleIdx="0" presStyleCnt="3" custScaleX="156309"/>
      <dgm:spPr/>
    </dgm:pt>
    <dgm:pt modelId="{20F8DACE-C987-4389-A009-C8BEA0D00B2B}" type="pres">
      <dgm:prSet presAssocID="{87718B01-0554-4FD6-ABF8-DE9332722FF6}" presName="connectorText" presStyleLbl="sibTrans2D1" presStyleIdx="0" presStyleCnt="3"/>
      <dgm:spPr/>
    </dgm:pt>
    <dgm:pt modelId="{06634FB9-F9E7-41F7-8042-87F856A38E3E}" type="pres">
      <dgm:prSet presAssocID="{C9088D38-6976-4654-B828-EC53207BC50A}" presName="node" presStyleLbl="node1" presStyleIdx="1" presStyleCnt="3" custScaleX="131430" custScaleY="158558" custRadScaleRad="104805" custRadScaleInc="-15266">
        <dgm:presLayoutVars>
          <dgm:bulletEnabled val="1"/>
        </dgm:presLayoutVars>
      </dgm:prSet>
      <dgm:spPr/>
    </dgm:pt>
    <dgm:pt modelId="{DA422BDB-A73D-4E28-96ED-95CC63A4EFA3}" type="pres">
      <dgm:prSet presAssocID="{324F8C11-F80D-4EF9-A5B2-64BF1CE2ADDA}" presName="sibTrans" presStyleLbl="sibTrans2D1" presStyleIdx="1" presStyleCnt="3" custScaleX="131807" custLinFactNeighborX="-1246" custLinFactNeighborY="7536"/>
      <dgm:spPr/>
    </dgm:pt>
    <dgm:pt modelId="{8D2699FF-719C-4DCE-9564-799F0A219013}" type="pres">
      <dgm:prSet presAssocID="{324F8C11-F80D-4EF9-A5B2-64BF1CE2ADDA}" presName="connectorText" presStyleLbl="sibTrans2D1" presStyleIdx="1" presStyleCnt="3"/>
      <dgm:spPr/>
    </dgm:pt>
    <dgm:pt modelId="{A57B439F-2BE8-4C0C-AEB5-013A99B6E9CF}" type="pres">
      <dgm:prSet presAssocID="{9C578C5A-6E7D-4925-B71A-2CD33B644D07}" presName="node" presStyleLbl="node1" presStyleIdx="2" presStyleCnt="3" custScaleX="139592" custScaleY="154770" custRadScaleRad="88630" custRadScaleInc="6369">
        <dgm:presLayoutVars>
          <dgm:bulletEnabled val="1"/>
        </dgm:presLayoutVars>
      </dgm:prSet>
      <dgm:spPr/>
    </dgm:pt>
    <dgm:pt modelId="{498D23AA-BDEE-4137-826D-B92118626DD1}" type="pres">
      <dgm:prSet presAssocID="{7F5DD775-11C7-4316-A329-B5779417D048}" presName="sibTrans" presStyleLbl="sibTrans2D1" presStyleIdx="2" presStyleCnt="3" custScaleX="155754"/>
      <dgm:spPr/>
    </dgm:pt>
    <dgm:pt modelId="{1FC74E6F-6D1C-4CE0-8CDE-2BEDE8D3F303}" type="pres">
      <dgm:prSet presAssocID="{7F5DD775-11C7-4316-A329-B5779417D048}" presName="connectorText" presStyleLbl="sibTrans2D1" presStyleIdx="2" presStyleCnt="3"/>
      <dgm:spPr/>
    </dgm:pt>
  </dgm:ptLst>
  <dgm:cxnLst>
    <dgm:cxn modelId="{C6F11D03-5218-4AE0-B78E-C74A88E9963E}" type="presOf" srcId="{9538AE0A-DD10-46B5-B8C1-10225F154B7E}" destId="{3753CCB5-BBA7-464B-9E47-74507480BCAC}" srcOrd="0" destOrd="0" presId="urn:microsoft.com/office/officeart/2005/8/layout/cycle7"/>
    <dgm:cxn modelId="{DEE13005-4545-4198-BF15-DC1F4A5E3002}" srcId="{9538AE0A-DD10-46B5-B8C1-10225F154B7E}" destId="{9C578C5A-6E7D-4925-B71A-2CD33B644D07}" srcOrd="2" destOrd="0" parTransId="{2A802FB6-4371-4728-A60A-306228E81156}" sibTransId="{7F5DD775-11C7-4316-A329-B5779417D048}"/>
    <dgm:cxn modelId="{29002616-9DAB-4A9B-82FE-8A9F003F5C0C}" type="presOf" srcId="{18170B76-EB3F-4042-BF17-BB37EA2E9FAC}" destId="{6BF65598-94E5-4A62-9BB9-DE4D6B54F6A7}" srcOrd="0" destOrd="0" presId="urn:microsoft.com/office/officeart/2005/8/layout/cycle7"/>
    <dgm:cxn modelId="{BB0F2C3B-9778-44A2-97D7-F77B45460D26}" type="presOf" srcId="{87718B01-0554-4FD6-ABF8-DE9332722FF6}" destId="{3A97C3DF-98F8-4217-8334-F65782A35D4B}" srcOrd="0" destOrd="0" presId="urn:microsoft.com/office/officeart/2005/8/layout/cycle7"/>
    <dgm:cxn modelId="{38E23A3F-D6A2-4C53-ACFE-9B760C02262C}" type="presOf" srcId="{9C578C5A-6E7D-4925-B71A-2CD33B644D07}" destId="{A57B439F-2BE8-4C0C-AEB5-013A99B6E9CF}" srcOrd="0" destOrd="0" presId="urn:microsoft.com/office/officeart/2005/8/layout/cycle7"/>
    <dgm:cxn modelId="{4BE27872-6940-4A29-87A5-0C5BE8F79CE3}" type="presOf" srcId="{87718B01-0554-4FD6-ABF8-DE9332722FF6}" destId="{20F8DACE-C987-4389-A009-C8BEA0D00B2B}" srcOrd="1" destOrd="0" presId="urn:microsoft.com/office/officeart/2005/8/layout/cycle7"/>
    <dgm:cxn modelId="{9B5F3A53-CDEB-4698-AB46-588544BBA4E7}" type="presOf" srcId="{C9088D38-6976-4654-B828-EC53207BC50A}" destId="{06634FB9-F9E7-41F7-8042-87F856A38E3E}" srcOrd="0" destOrd="0" presId="urn:microsoft.com/office/officeart/2005/8/layout/cycle7"/>
    <dgm:cxn modelId="{E0AEF592-5648-4711-B245-DCCF6940A132}" type="presOf" srcId="{324F8C11-F80D-4EF9-A5B2-64BF1CE2ADDA}" destId="{8D2699FF-719C-4DCE-9564-799F0A219013}" srcOrd="1" destOrd="0" presId="urn:microsoft.com/office/officeart/2005/8/layout/cycle7"/>
    <dgm:cxn modelId="{7FB5FFA5-1145-4796-9885-14BA12ED4010}" srcId="{9538AE0A-DD10-46B5-B8C1-10225F154B7E}" destId="{18170B76-EB3F-4042-BF17-BB37EA2E9FAC}" srcOrd="0" destOrd="0" parTransId="{30FF1CC3-C2D4-47A0-BF90-40F5EBA5FA32}" sibTransId="{87718B01-0554-4FD6-ABF8-DE9332722FF6}"/>
    <dgm:cxn modelId="{E69322B9-BDCE-47BA-A730-C92DFF49809C}" type="presOf" srcId="{7F5DD775-11C7-4316-A329-B5779417D048}" destId="{498D23AA-BDEE-4137-826D-B92118626DD1}" srcOrd="0" destOrd="0" presId="urn:microsoft.com/office/officeart/2005/8/layout/cycle7"/>
    <dgm:cxn modelId="{DD4BB7C3-660F-4E6A-AB19-F0C1244D795F}" srcId="{9538AE0A-DD10-46B5-B8C1-10225F154B7E}" destId="{C9088D38-6976-4654-B828-EC53207BC50A}" srcOrd="1" destOrd="0" parTransId="{A294CA6B-B6D0-45CF-8AEC-42CC86DDF846}" sibTransId="{324F8C11-F80D-4EF9-A5B2-64BF1CE2ADDA}"/>
    <dgm:cxn modelId="{81C003D7-D340-4B87-BB8F-EFF0EAAA5A4D}" type="presOf" srcId="{324F8C11-F80D-4EF9-A5B2-64BF1CE2ADDA}" destId="{DA422BDB-A73D-4E28-96ED-95CC63A4EFA3}" srcOrd="0" destOrd="0" presId="urn:microsoft.com/office/officeart/2005/8/layout/cycle7"/>
    <dgm:cxn modelId="{A2E247FA-7E16-4DEB-9A5F-B08632D1B41E}" type="presOf" srcId="{7F5DD775-11C7-4316-A329-B5779417D048}" destId="{1FC74E6F-6D1C-4CE0-8CDE-2BEDE8D3F303}" srcOrd="1" destOrd="0" presId="urn:microsoft.com/office/officeart/2005/8/layout/cycle7"/>
    <dgm:cxn modelId="{921C8A40-79F3-4E93-8E81-E252671466C8}" type="presParOf" srcId="{3753CCB5-BBA7-464B-9E47-74507480BCAC}" destId="{6BF65598-94E5-4A62-9BB9-DE4D6B54F6A7}" srcOrd="0" destOrd="0" presId="urn:microsoft.com/office/officeart/2005/8/layout/cycle7"/>
    <dgm:cxn modelId="{ED0DC982-C941-4023-AB36-5F9FA6ECB43E}" type="presParOf" srcId="{3753CCB5-BBA7-464B-9E47-74507480BCAC}" destId="{3A97C3DF-98F8-4217-8334-F65782A35D4B}" srcOrd="1" destOrd="0" presId="urn:microsoft.com/office/officeart/2005/8/layout/cycle7"/>
    <dgm:cxn modelId="{99019887-DF2A-4970-89F5-487D7D06C9F2}" type="presParOf" srcId="{3A97C3DF-98F8-4217-8334-F65782A35D4B}" destId="{20F8DACE-C987-4389-A009-C8BEA0D00B2B}" srcOrd="0" destOrd="0" presId="urn:microsoft.com/office/officeart/2005/8/layout/cycle7"/>
    <dgm:cxn modelId="{A4C4A106-7930-4826-B9BF-CFBEE1A615BF}" type="presParOf" srcId="{3753CCB5-BBA7-464B-9E47-74507480BCAC}" destId="{06634FB9-F9E7-41F7-8042-87F856A38E3E}" srcOrd="2" destOrd="0" presId="urn:microsoft.com/office/officeart/2005/8/layout/cycle7"/>
    <dgm:cxn modelId="{BFD3DA36-CCDF-4DBA-B970-134219EB5E59}" type="presParOf" srcId="{3753CCB5-BBA7-464B-9E47-74507480BCAC}" destId="{DA422BDB-A73D-4E28-96ED-95CC63A4EFA3}" srcOrd="3" destOrd="0" presId="urn:microsoft.com/office/officeart/2005/8/layout/cycle7"/>
    <dgm:cxn modelId="{69F3BBE6-51BA-4897-A48A-402151AD517B}" type="presParOf" srcId="{DA422BDB-A73D-4E28-96ED-95CC63A4EFA3}" destId="{8D2699FF-719C-4DCE-9564-799F0A219013}" srcOrd="0" destOrd="0" presId="urn:microsoft.com/office/officeart/2005/8/layout/cycle7"/>
    <dgm:cxn modelId="{B444872B-5546-41AA-A60A-9D1041757735}" type="presParOf" srcId="{3753CCB5-BBA7-464B-9E47-74507480BCAC}" destId="{A57B439F-2BE8-4C0C-AEB5-013A99B6E9CF}" srcOrd="4" destOrd="0" presId="urn:microsoft.com/office/officeart/2005/8/layout/cycle7"/>
    <dgm:cxn modelId="{1C58A196-65F7-478D-A035-32D80B891C84}" type="presParOf" srcId="{3753CCB5-BBA7-464B-9E47-74507480BCAC}" destId="{498D23AA-BDEE-4137-826D-B92118626DD1}" srcOrd="5" destOrd="0" presId="urn:microsoft.com/office/officeart/2005/8/layout/cycle7"/>
    <dgm:cxn modelId="{59C44789-BD34-416D-B697-6C87D9B24E42}" type="presParOf" srcId="{498D23AA-BDEE-4137-826D-B92118626DD1}" destId="{1FC74E6F-6D1C-4CE0-8CDE-2BEDE8D3F30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65598-94E5-4A62-9BB9-DE4D6B54F6A7}">
      <dsp:nvSpPr>
        <dsp:cNvPr id="0" name=""/>
        <dsp:cNvSpPr/>
      </dsp:nvSpPr>
      <dsp:spPr>
        <a:xfrm>
          <a:off x="3079344" y="91724"/>
          <a:ext cx="4338510" cy="2443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ФАЗА 1. Накапливание и рост напряжения</a:t>
          </a:r>
          <a:endParaRPr lang="ru-RU" sz="1000" kern="1200" dirty="0"/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Агрессор  наблюдает за поведением партнёра, ищет повод обвинить партнера в чем угодно, возникает ничем не объяснимое недовольство, за которым следуют угрозы, насильник создаёт ситуации, с помощью которых стремится оправдать свое жестокое обращение с партнёром. Другой партнёр, в свою очередь, ведет себя очень осторожно, и всячески пытается избежать насилия. В этой фазе обычно потерпевший не обращается в правоохранительные органы, а если это </a:t>
          </a:r>
          <a:r>
            <a:rPr lang="ru-RU" sz="1000" kern="1200" dirty="0" err="1"/>
            <a:t>ипроисходит</a:t>
          </a:r>
          <a:r>
            <a:rPr lang="ru-RU" sz="1000" kern="1200" dirty="0"/>
            <a:t>, этот факт подстёгивает насильника к еще более агрессивным действиям. По этой самой причине сотрудники органов внутренних дел должны быть очень внимательны к проявлениям легких форм агрессии и принимать во внимание со всей серьёзностью любую информации о НС, независимо от степени их тяжести.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3150909" y="163289"/>
        <a:ext cx="4195380" cy="2300289"/>
      </dsp:txXfrm>
    </dsp:sp>
    <dsp:sp modelId="{3A97C3DF-98F8-4217-8334-F65782A35D4B}">
      <dsp:nvSpPr>
        <dsp:cNvPr id="0" name=""/>
        <dsp:cNvSpPr/>
      </dsp:nvSpPr>
      <dsp:spPr>
        <a:xfrm rot="3016759">
          <a:off x="6053253" y="2798002"/>
          <a:ext cx="1308301" cy="54256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6216021" y="2906514"/>
        <a:ext cx="982765" cy="325537"/>
      </dsp:txXfrm>
    </dsp:sp>
    <dsp:sp modelId="{06634FB9-F9E7-41F7-8042-87F856A38E3E}">
      <dsp:nvSpPr>
        <dsp:cNvPr id="0" name=""/>
        <dsp:cNvSpPr/>
      </dsp:nvSpPr>
      <dsp:spPr>
        <a:xfrm>
          <a:off x="6134839" y="3603422"/>
          <a:ext cx="4074794" cy="2457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ФАЗА 2. Непосредственно насильственные действия</a:t>
          </a:r>
          <a:endParaRPr lang="ru-RU" sz="1300" kern="1200"/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Предполагает неконтролируемую разрядку напряжения через удары или крики. Если потерпевший сопротивляется, насильник становится еще более жестоким. Эта «игра во власть» предназначена показать потерпевшему «кто в доме хозяин». Эта фаза может быть длительной во времени или произойти моментально. Потерпевшие часто скрывают тяжесть побоев или мотивируют их бытовыми травмами, отказываются от помощи докторов и от судмедэкспертизы.</a:t>
          </a:r>
        </a:p>
      </dsp:txBody>
      <dsp:txXfrm>
        <a:off x="6206829" y="3675412"/>
        <a:ext cx="3930814" cy="2313949"/>
      </dsp:txXfrm>
    </dsp:sp>
    <dsp:sp modelId="{DA422BDB-A73D-4E28-96ED-95CC63A4EFA3}">
      <dsp:nvSpPr>
        <dsp:cNvPr id="0" name=""/>
        <dsp:cNvSpPr/>
      </dsp:nvSpPr>
      <dsp:spPr>
        <a:xfrm rot="10764848">
          <a:off x="5049704" y="4628176"/>
          <a:ext cx="1103220" cy="54256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10800000">
        <a:off x="5212472" y="4736688"/>
        <a:ext cx="777684" cy="325537"/>
      </dsp:txXfrm>
    </dsp:sp>
    <dsp:sp modelId="{A57B439F-2BE8-4C0C-AEB5-013A99B6E9CF}">
      <dsp:nvSpPr>
        <dsp:cNvPr id="0" name=""/>
        <dsp:cNvSpPr/>
      </dsp:nvSpPr>
      <dsp:spPr>
        <a:xfrm>
          <a:off x="760802" y="3686441"/>
          <a:ext cx="4327845" cy="239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ФАЗА 3. «Медовый месяц»</a:t>
          </a:r>
          <a:endParaRPr lang="ru-RU" sz="1000" kern="1200" dirty="0"/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Необычайно спокойный период. Насильник делает все, что в его силах, чтобы возобновить контроль и удержать потерпевшую: просит прощения, спокоен, любвеобилен, преподносит подарки. Эта мирная фаза «медового месяца» может внушить  потерпевшей надежду на то, что в этот раз мучитель на самом деле изменился. Создается иллюзия, что между партнерами вновь устанавливается душевная и эмоциональная связь. Круг насилия повторяется. Крайне редко проявление насилия остаются единичными. Со временем инциденты повторяются все чаще и чаще, и становятся все тяжелее. Круг насилия можно разорвать, если потерпевший не станет сразу прощать первый случай насилия и окажет сопротивление или обратится за помощью. Родственники, друзья, правоохранительные органы, психологи могут оказать помощь в случае НС.</a:t>
          </a:r>
        </a:p>
      </dsp:txBody>
      <dsp:txXfrm>
        <a:off x="831072" y="3756711"/>
        <a:ext cx="4187305" cy="2258668"/>
      </dsp:txXfrm>
    </dsp:sp>
    <dsp:sp modelId="{498D23AA-BDEE-4137-826D-B92118626DD1}">
      <dsp:nvSpPr>
        <dsp:cNvPr id="0" name=""/>
        <dsp:cNvSpPr/>
      </dsp:nvSpPr>
      <dsp:spPr>
        <a:xfrm rot="18182566">
          <a:off x="3427645" y="2839511"/>
          <a:ext cx="1303656" cy="54256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590413" y="2948023"/>
        <a:ext cx="978120" cy="32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811" y="2679701"/>
            <a:ext cx="9791631" cy="1460499"/>
          </a:xfrm>
        </p:spPr>
        <p:txBody>
          <a:bodyPr>
            <a:normAutofit/>
          </a:bodyPr>
          <a:lstStyle/>
          <a:p>
            <a:pPr algn="ctr"/>
            <a:r>
              <a:rPr lang="ru-RU" sz="36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СЕССИЯ 5.  Общие и особенные черты насилия в семье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28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    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80876" y="768835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9C688-CCB4-40C5-8C81-7973CD9FD55E}"/>
              </a:ext>
            </a:extLst>
          </p:cNvPr>
          <p:cNvSpPr txBox="1"/>
          <p:nvPr/>
        </p:nvSpPr>
        <p:spPr>
          <a:xfrm>
            <a:off x="2692400" y="4289335"/>
            <a:ext cx="97916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МОДУЛЬ 3. Насилие в отношении женщин и девочек: причины и последствия. </a:t>
            </a:r>
          </a:p>
          <a:p>
            <a:pPr algn="ctr"/>
            <a: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Презентация №6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94D21-94A3-4CC3-9674-5CCC62F2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230D2-2651-4025-A6A3-C748D22C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845734"/>
            <a:ext cx="11280913" cy="457494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характеризуется умышленными действиями агрессора по отношению к пострадавшему и намерением получения определенного результата воздействия. Сущность насилия в семье заключается в попирании личных прав и свобод человека, провозглашенных во Всемирной Декларации о правах человека –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люди равны и свободны в своих правах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(право на жизнь, безопасность, учебу, лечение, отдых и т. д.).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Насилие – это такой вид попирания прав и свобод человека при котором пострадавший человек становится полностью подконтрольным и имеет ограниченные возможности самозащиты. Это означает, что для такого действия присуще неравенство сил в семье , когда одна сторона имеет превосходство над другой стороной. Насильственные действия в семье также связаны с причинением определенного ущерба -ущерба здоровью, материального или морального ущерба.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65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6D05A-244C-4F69-BA2E-F3FC108D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ОБЩИЕ ЧЕРТЫ НАСИЛИЯ В СЕМЬЕ С ДРУГИМИ ВИДАМИ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D087C-F4CB-43CD-B807-3AC6549A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4451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является способом контроля со стороны совершающим насилие лицом, над лицом, которое подвергается насилию. По мнению агрессора, это является быстрым, эффективным и результативным методом достижения какой-либо цели, по сравнению с другими ненасильственными путями воздействия которые требуют дополнительных усилий. Поскольку насилие происходит в рамках семьи, оно часто ошибочно воспринимается как внутренним делом семьи, и поэтому пострадавшие не решаются обратиться за помощью, а насильникам удаётся таким образом скрывать эти факты насилия;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1" indent="36830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правило, насилие совершается лицом, по отношению к которому пострадавшее лицо находится в зависящем положении;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1" indent="3683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не является одноразовым действием, как правило, оно повторяется во времени. Если не принимаются соответствующие меры, насилие в семье имеет вероятность увеличения интенсивности с соответствующими последствиями, вплоть до летального исхода пострадавших.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8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678E6-CAE7-419F-8DED-A36FCCC6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отличается от других форм насилия следующими особенностями: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636C1-1368-4D86-83FA-C71B30A2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845733"/>
            <a:ext cx="10873409" cy="4455675"/>
          </a:xfrm>
        </p:spPr>
        <p:txBody>
          <a:bodyPr>
            <a:normAutofit fontScale="92500"/>
          </a:bodyPr>
          <a:lstStyle/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происходит с целью контроля и доминирования одного члена семьи над другим(и);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Агрессор всегда имеет доступ к потерпевшим. В личном пространстве дома нет мест, где потерпевший смог бы спрятаться и находиться в безопасности, поэтому Агрессор полностью контролирует потерпевшего;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развивается по циклической схеме, с повторными эпизодами, часто всё более частыми и жесткими;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члены семьи, где присутствует насилие, становятся прямыми или косвенными потерпевшими (члены семьи подвергаются насилию или являются свидетелями актов насилия);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следствие актов насилия в семье, возникают изменения личности всех участников феномена. Агрессор постепенно утрачивает самоуважение и начинает проявлять определенные типы поведения, посредством которых пытается соответствовать ситуации. Пострадавшие женщины соответственно ведут себя  агрессивно с Агрессором и даже со своими детьми; дети, выросшие в атмосфере насилия, склонны перенять «по наследству» насильственное поведение по отношению к своим будущим партнерам или детям, если своевременно не осознают и не пересмотрят свое поведение;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8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0BA5F-900A-42F9-9D57-36A894C1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73AF5-C926-475B-A1B6-490464F8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84883"/>
          </a:xfrm>
        </p:spPr>
        <p:txBody>
          <a:bodyPr>
            <a:normAutofit fontScale="85000" lnSpcReduction="20000"/>
          </a:bodyPr>
          <a:lstStyle/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Агрессором и потерпевшим существует эмоциональная связь. Потерпевшие чувствуют сильнейшую эмоциональную зависимость от Агрессора, и даже могут стать на сторону Агрессора, когда кто-то посторонний пытается принять меры против него. Такой тип странного поведения пострадавших (патологическое проявление привязанности пострадавших к Агрессору) известен в психологии как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Стокгольмский синдром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Факты насилия в семье часто хранятся в секрете. Очень незначительное число потерпевших от насилия в семье желают говорить о том, что происходит с ними в семье. Члены общества не вмешивается в случаи НС, считая эти факты личными делами каждой семьи, что является распространенным заблуждением, распространенным во многих странах мира.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9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7FB1-269C-4446-8466-B07D86FD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215"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ЦИКЛ НАСИЛИЯ В СЕМЬЕ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D210-6639-4C8F-8853-F86C5FF16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1. Накапливание и рост напряжения</a:t>
            </a:r>
            <a:br>
              <a:rPr lang="ru-RU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2. Само насилие</a:t>
            </a:r>
            <a:br>
              <a:rPr lang="ru-RU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3. «Медовый месяц».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3310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5BB505A-1ED8-483E-B427-2DC4427D5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536502"/>
              </p:ext>
            </p:extLst>
          </p:nvPr>
        </p:nvGraphicFramePr>
        <p:xfrm>
          <a:off x="785191" y="198784"/>
          <a:ext cx="10426148" cy="598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01635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</TotalTime>
  <Words>957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Cambria</vt:lpstr>
      <vt:lpstr>Times New Roman</vt:lpstr>
      <vt:lpstr>Wingdings</vt:lpstr>
      <vt:lpstr>Ретро</vt:lpstr>
      <vt:lpstr>«СЕССИЯ 5.  Общие и особенные черты насилия в семье.                                                                                                                                              </vt:lpstr>
      <vt:lpstr>НАСИЛИЕ В СЕМЬЕ:</vt:lpstr>
      <vt:lpstr>ОБЩИЕ ЧЕРТЫ НАСИЛИЯ В СЕМЬЕ С ДРУГИМИ ВИДАМИ НАСИЛИЯ</vt:lpstr>
      <vt:lpstr>Насилие в семье отличается от других форм насилия следующими особенностями:</vt:lpstr>
      <vt:lpstr>ОСОБЕННОСТИ</vt:lpstr>
      <vt:lpstr>ЦИКЛ НАСИЛИЯ В СЕМЬЕ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«СЕССИЯ 4.  Распространенность и основные виды гендерного насилия.                                                                                                                                              </dc:title>
  <dc:creator>Татьяна Ник</dc:creator>
  <cp:lastModifiedBy>Татьяна Ник</cp:lastModifiedBy>
  <cp:revision>3</cp:revision>
  <dcterms:created xsi:type="dcterms:W3CDTF">2022-02-06T02:49:33Z</dcterms:created>
  <dcterms:modified xsi:type="dcterms:W3CDTF">2022-02-06T03:12:41Z</dcterms:modified>
</cp:coreProperties>
</file>