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434" r:id="rId3"/>
    <p:sldId id="435" r:id="rId4"/>
    <p:sldId id="288" r:id="rId5"/>
    <p:sldId id="430" r:id="rId6"/>
    <p:sldId id="431" r:id="rId7"/>
    <p:sldId id="425" r:id="rId8"/>
    <p:sldId id="426" r:id="rId9"/>
    <p:sldId id="258" r:id="rId10"/>
    <p:sldId id="442" r:id="rId11"/>
    <p:sldId id="437" r:id="rId12"/>
    <p:sldId id="438" r:id="rId13"/>
    <p:sldId id="439" r:id="rId14"/>
    <p:sldId id="440" r:id="rId15"/>
    <p:sldId id="436" r:id="rId16"/>
    <p:sldId id="44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Ник" initials="ТН" lastIdx="1" clrIdx="0">
    <p:extLst>
      <p:ext uri="{19B8F6BF-5375-455C-9EA6-DF929625EA0E}">
        <p15:presenceInfo xmlns:p15="http://schemas.microsoft.com/office/powerpoint/2012/main" userId="b5fc3c970e0b68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267AE-0299-4631-814C-CD1F95CD0F28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0C346570-C951-4CC3-8E99-F3BB919F2B68}">
      <dgm:prSet phldrT="[Текст]" custT="1"/>
      <dgm:spPr/>
      <dgm:t>
        <a:bodyPr/>
        <a:lstStyle/>
        <a:p>
          <a:r>
            <a:rPr lang="ru-RU" sz="2000" b="1" dirty="0"/>
            <a:t>Оставшиеся советские нормы </a:t>
          </a:r>
        </a:p>
      </dgm:t>
    </dgm:pt>
    <dgm:pt modelId="{C27B03A7-F20A-44ED-8BA5-1A98BABAAB63}" type="parTrans" cxnId="{77619253-A5B1-4781-AE36-C1624AB3FF16}">
      <dgm:prSet/>
      <dgm:spPr/>
      <dgm:t>
        <a:bodyPr/>
        <a:lstStyle/>
        <a:p>
          <a:endParaRPr lang="ru-RU"/>
        </a:p>
      </dgm:t>
    </dgm:pt>
    <dgm:pt modelId="{0294D2D6-9E46-452E-B320-66A8D184AE10}" type="sibTrans" cxnId="{77619253-A5B1-4781-AE36-C1624AB3FF16}">
      <dgm:prSet/>
      <dgm:spPr/>
      <dgm:t>
        <a:bodyPr/>
        <a:lstStyle/>
        <a:p>
          <a:endParaRPr lang="ru-RU"/>
        </a:p>
      </dgm:t>
    </dgm:pt>
    <dgm:pt modelId="{9100C127-67AF-4CC5-946B-ED0D1CA0202F}">
      <dgm:prSet phldrT="[Текст]" custT="1"/>
      <dgm:spPr/>
      <dgm:t>
        <a:bodyPr/>
        <a:lstStyle/>
        <a:p>
          <a:r>
            <a:rPr lang="ru-RU" sz="2000" b="1" dirty="0"/>
            <a:t>Новые , нетрадиционные характеристики мужских и женских ролей</a:t>
          </a:r>
        </a:p>
      </dgm:t>
    </dgm:pt>
    <dgm:pt modelId="{6C942FDB-6CDB-4E0B-928B-D748E119D9A4}" type="parTrans" cxnId="{03EAC5C1-7CCC-4497-A885-1F5B1AEB89D8}">
      <dgm:prSet/>
      <dgm:spPr/>
      <dgm:t>
        <a:bodyPr/>
        <a:lstStyle/>
        <a:p>
          <a:endParaRPr lang="ru-RU"/>
        </a:p>
      </dgm:t>
    </dgm:pt>
    <dgm:pt modelId="{F5EAAF2D-E998-43A3-A648-B471B9202845}" type="sibTrans" cxnId="{03EAC5C1-7CCC-4497-A885-1F5B1AEB89D8}">
      <dgm:prSet/>
      <dgm:spPr/>
      <dgm:t>
        <a:bodyPr/>
        <a:lstStyle/>
        <a:p>
          <a:endParaRPr lang="ru-RU"/>
        </a:p>
      </dgm:t>
    </dgm:pt>
    <dgm:pt modelId="{CB947EBE-00A8-407E-8230-1CA57E716238}">
      <dgm:prSet phldrT="[Текст]" custT="1"/>
      <dgm:spPr/>
      <dgm:t>
        <a:bodyPr/>
        <a:lstStyle/>
        <a:p>
          <a:r>
            <a:rPr lang="ru-RU" sz="2000" b="1" dirty="0"/>
            <a:t> Традиционные патриархальные нормы </a:t>
          </a:r>
        </a:p>
      </dgm:t>
    </dgm:pt>
    <dgm:pt modelId="{058C2644-CA31-4BE9-8E12-04693D154106}" type="parTrans" cxnId="{6EF653E9-967C-4BA5-A85E-35560E81CF81}">
      <dgm:prSet/>
      <dgm:spPr/>
      <dgm:t>
        <a:bodyPr/>
        <a:lstStyle/>
        <a:p>
          <a:endParaRPr lang="ru-RU"/>
        </a:p>
      </dgm:t>
    </dgm:pt>
    <dgm:pt modelId="{3A82B695-EA45-428F-9AD2-AC8A62754DC8}" type="sibTrans" cxnId="{6EF653E9-967C-4BA5-A85E-35560E81CF81}">
      <dgm:prSet/>
      <dgm:spPr/>
      <dgm:t>
        <a:bodyPr/>
        <a:lstStyle/>
        <a:p>
          <a:endParaRPr lang="ru-RU"/>
        </a:p>
      </dgm:t>
    </dgm:pt>
    <dgm:pt modelId="{ED14A194-327F-4B22-B294-84366027DD03}" type="pres">
      <dgm:prSet presAssocID="{634267AE-0299-4631-814C-CD1F95CD0F28}" presName="compositeShape" presStyleCnt="0">
        <dgm:presLayoutVars>
          <dgm:chMax val="7"/>
          <dgm:dir/>
          <dgm:resizeHandles val="exact"/>
        </dgm:presLayoutVars>
      </dgm:prSet>
      <dgm:spPr/>
    </dgm:pt>
    <dgm:pt modelId="{9C9C861E-A12B-4093-AB80-180637BA248A}" type="pres">
      <dgm:prSet presAssocID="{634267AE-0299-4631-814C-CD1F95CD0F28}" presName="wedge1" presStyleLbl="node1" presStyleIdx="0" presStyleCnt="3" custScaleX="94689"/>
      <dgm:spPr/>
    </dgm:pt>
    <dgm:pt modelId="{AC4509C8-EA57-4B07-97E2-9B2BEF87D5D5}" type="pres">
      <dgm:prSet presAssocID="{634267AE-0299-4631-814C-CD1F95CD0F28}" presName="dummy1a" presStyleCnt="0"/>
      <dgm:spPr/>
    </dgm:pt>
    <dgm:pt modelId="{F48846E7-C4D6-4D6B-A823-C823D77276CB}" type="pres">
      <dgm:prSet presAssocID="{634267AE-0299-4631-814C-CD1F95CD0F28}" presName="dummy1b" presStyleCnt="0"/>
      <dgm:spPr/>
    </dgm:pt>
    <dgm:pt modelId="{0517BAB8-FCDB-4494-BA3A-A4A36494A2C3}" type="pres">
      <dgm:prSet presAssocID="{634267AE-0299-4631-814C-CD1F95CD0F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05ECD35-9A21-4B80-AE72-56D0AFFC5251}" type="pres">
      <dgm:prSet presAssocID="{634267AE-0299-4631-814C-CD1F95CD0F28}" presName="wedge2" presStyleLbl="node1" presStyleIdx="1" presStyleCnt="3"/>
      <dgm:spPr/>
    </dgm:pt>
    <dgm:pt modelId="{0E68A083-8003-43C2-A4BB-C0546AF39178}" type="pres">
      <dgm:prSet presAssocID="{634267AE-0299-4631-814C-CD1F95CD0F28}" presName="dummy2a" presStyleCnt="0"/>
      <dgm:spPr/>
    </dgm:pt>
    <dgm:pt modelId="{5058B62C-ED22-49D9-9921-80FC7034FDDE}" type="pres">
      <dgm:prSet presAssocID="{634267AE-0299-4631-814C-CD1F95CD0F28}" presName="dummy2b" presStyleCnt="0"/>
      <dgm:spPr/>
    </dgm:pt>
    <dgm:pt modelId="{7FAC2CEC-31FE-4EEB-97C2-5A124A1EE5F7}" type="pres">
      <dgm:prSet presAssocID="{634267AE-0299-4631-814C-CD1F95CD0F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D8B706F-BE1D-4521-90FB-6F71E5D88EB7}" type="pres">
      <dgm:prSet presAssocID="{634267AE-0299-4631-814C-CD1F95CD0F28}" presName="wedge3" presStyleLbl="node1" presStyleIdx="2" presStyleCnt="3"/>
      <dgm:spPr/>
    </dgm:pt>
    <dgm:pt modelId="{4482DB66-98B0-4C77-B002-A7D02456F85B}" type="pres">
      <dgm:prSet presAssocID="{634267AE-0299-4631-814C-CD1F95CD0F28}" presName="dummy3a" presStyleCnt="0"/>
      <dgm:spPr/>
    </dgm:pt>
    <dgm:pt modelId="{9E2CD716-D812-43B7-B457-BE24E392C632}" type="pres">
      <dgm:prSet presAssocID="{634267AE-0299-4631-814C-CD1F95CD0F28}" presName="dummy3b" presStyleCnt="0"/>
      <dgm:spPr/>
    </dgm:pt>
    <dgm:pt modelId="{D027B8DD-8CCA-4801-AE32-4C2BC75E577F}" type="pres">
      <dgm:prSet presAssocID="{634267AE-0299-4631-814C-CD1F95CD0F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9B0FB7B-1CDB-4081-9F39-B98E69B44819}" type="pres">
      <dgm:prSet presAssocID="{0294D2D6-9E46-452E-B320-66A8D184AE10}" presName="arrowWedge1" presStyleLbl="fgSibTrans2D1" presStyleIdx="0" presStyleCnt="3"/>
      <dgm:spPr/>
    </dgm:pt>
    <dgm:pt modelId="{7CBF34CF-468F-4DE0-A46C-369A5CEEF3F6}" type="pres">
      <dgm:prSet presAssocID="{F5EAAF2D-E998-43A3-A648-B471B9202845}" presName="arrowWedge2" presStyleLbl="fgSibTrans2D1" presStyleIdx="1" presStyleCnt="3"/>
      <dgm:spPr/>
    </dgm:pt>
    <dgm:pt modelId="{0E0C51C2-FD0A-44E9-BC64-0039AC9DD505}" type="pres">
      <dgm:prSet presAssocID="{3A82B695-EA45-428F-9AD2-AC8A62754DC8}" presName="arrowWedge3" presStyleLbl="fgSibTrans2D1" presStyleIdx="2" presStyleCnt="3"/>
      <dgm:spPr/>
    </dgm:pt>
  </dgm:ptLst>
  <dgm:cxnLst>
    <dgm:cxn modelId="{F4D43A1E-74A2-4875-B155-7A1200F34BCD}" type="presOf" srcId="{CB947EBE-00A8-407E-8230-1CA57E716238}" destId="{D027B8DD-8CCA-4801-AE32-4C2BC75E577F}" srcOrd="1" destOrd="0" presId="urn:microsoft.com/office/officeart/2005/8/layout/cycle8"/>
    <dgm:cxn modelId="{36EA5E36-1A8E-44A6-98DD-2127D4F989C4}" type="presOf" srcId="{0C346570-C951-4CC3-8E99-F3BB919F2B68}" destId="{9C9C861E-A12B-4093-AB80-180637BA248A}" srcOrd="0" destOrd="0" presId="urn:microsoft.com/office/officeart/2005/8/layout/cycle8"/>
    <dgm:cxn modelId="{9D4CF665-839E-469F-A949-C3101F9E9AFB}" type="presOf" srcId="{9100C127-67AF-4CC5-946B-ED0D1CA0202F}" destId="{7FAC2CEC-31FE-4EEB-97C2-5A124A1EE5F7}" srcOrd="1" destOrd="0" presId="urn:microsoft.com/office/officeart/2005/8/layout/cycle8"/>
    <dgm:cxn modelId="{C2A5FA46-1D6D-4AE6-BA96-6268BCFC2B8A}" type="presOf" srcId="{CB947EBE-00A8-407E-8230-1CA57E716238}" destId="{7D8B706F-BE1D-4521-90FB-6F71E5D88EB7}" srcOrd="0" destOrd="0" presId="urn:microsoft.com/office/officeart/2005/8/layout/cycle8"/>
    <dgm:cxn modelId="{77619253-A5B1-4781-AE36-C1624AB3FF16}" srcId="{634267AE-0299-4631-814C-CD1F95CD0F28}" destId="{0C346570-C951-4CC3-8E99-F3BB919F2B68}" srcOrd="0" destOrd="0" parTransId="{C27B03A7-F20A-44ED-8BA5-1A98BABAAB63}" sibTransId="{0294D2D6-9E46-452E-B320-66A8D184AE10}"/>
    <dgm:cxn modelId="{749FC28F-DE25-4C42-8416-7E2559531E98}" type="presOf" srcId="{634267AE-0299-4631-814C-CD1F95CD0F28}" destId="{ED14A194-327F-4B22-B294-84366027DD03}" srcOrd="0" destOrd="0" presId="urn:microsoft.com/office/officeart/2005/8/layout/cycle8"/>
    <dgm:cxn modelId="{03EAC5C1-7CCC-4497-A885-1F5B1AEB89D8}" srcId="{634267AE-0299-4631-814C-CD1F95CD0F28}" destId="{9100C127-67AF-4CC5-946B-ED0D1CA0202F}" srcOrd="1" destOrd="0" parTransId="{6C942FDB-6CDB-4E0B-928B-D748E119D9A4}" sibTransId="{F5EAAF2D-E998-43A3-A648-B471B9202845}"/>
    <dgm:cxn modelId="{156233CB-B643-44BA-A7E1-252BA8EF05F1}" type="presOf" srcId="{9100C127-67AF-4CC5-946B-ED0D1CA0202F}" destId="{B05ECD35-9A21-4B80-AE72-56D0AFFC5251}" srcOrd="0" destOrd="0" presId="urn:microsoft.com/office/officeart/2005/8/layout/cycle8"/>
    <dgm:cxn modelId="{F30444DF-8BBE-443B-96A7-623C19CD7F11}" type="presOf" srcId="{0C346570-C951-4CC3-8E99-F3BB919F2B68}" destId="{0517BAB8-FCDB-4494-BA3A-A4A36494A2C3}" srcOrd="1" destOrd="0" presId="urn:microsoft.com/office/officeart/2005/8/layout/cycle8"/>
    <dgm:cxn modelId="{6EF653E9-967C-4BA5-A85E-35560E81CF81}" srcId="{634267AE-0299-4631-814C-CD1F95CD0F28}" destId="{CB947EBE-00A8-407E-8230-1CA57E716238}" srcOrd="2" destOrd="0" parTransId="{058C2644-CA31-4BE9-8E12-04693D154106}" sibTransId="{3A82B695-EA45-428F-9AD2-AC8A62754DC8}"/>
    <dgm:cxn modelId="{F22B14EE-3AF7-44B2-98BF-35029EE768D7}" type="presParOf" srcId="{ED14A194-327F-4B22-B294-84366027DD03}" destId="{9C9C861E-A12B-4093-AB80-180637BA248A}" srcOrd="0" destOrd="0" presId="urn:microsoft.com/office/officeart/2005/8/layout/cycle8"/>
    <dgm:cxn modelId="{B0B0E1C4-BAEF-4903-8126-672DE7B74820}" type="presParOf" srcId="{ED14A194-327F-4B22-B294-84366027DD03}" destId="{AC4509C8-EA57-4B07-97E2-9B2BEF87D5D5}" srcOrd="1" destOrd="0" presId="urn:microsoft.com/office/officeart/2005/8/layout/cycle8"/>
    <dgm:cxn modelId="{66D0925F-BE08-4F19-B5A4-E17C01F42570}" type="presParOf" srcId="{ED14A194-327F-4B22-B294-84366027DD03}" destId="{F48846E7-C4D6-4D6B-A823-C823D77276CB}" srcOrd="2" destOrd="0" presId="urn:microsoft.com/office/officeart/2005/8/layout/cycle8"/>
    <dgm:cxn modelId="{C09CD222-0C6F-4943-97ED-98C45B1B46E2}" type="presParOf" srcId="{ED14A194-327F-4B22-B294-84366027DD03}" destId="{0517BAB8-FCDB-4494-BA3A-A4A36494A2C3}" srcOrd="3" destOrd="0" presId="urn:microsoft.com/office/officeart/2005/8/layout/cycle8"/>
    <dgm:cxn modelId="{A367118C-AFAF-4566-9018-4232E5FBCCAF}" type="presParOf" srcId="{ED14A194-327F-4B22-B294-84366027DD03}" destId="{B05ECD35-9A21-4B80-AE72-56D0AFFC5251}" srcOrd="4" destOrd="0" presId="urn:microsoft.com/office/officeart/2005/8/layout/cycle8"/>
    <dgm:cxn modelId="{D3EDE341-84C9-40F9-8CF2-493E23078FE4}" type="presParOf" srcId="{ED14A194-327F-4B22-B294-84366027DD03}" destId="{0E68A083-8003-43C2-A4BB-C0546AF39178}" srcOrd="5" destOrd="0" presId="urn:microsoft.com/office/officeart/2005/8/layout/cycle8"/>
    <dgm:cxn modelId="{984AA927-FAA1-4046-AD64-7F380E8C3910}" type="presParOf" srcId="{ED14A194-327F-4B22-B294-84366027DD03}" destId="{5058B62C-ED22-49D9-9921-80FC7034FDDE}" srcOrd="6" destOrd="0" presId="urn:microsoft.com/office/officeart/2005/8/layout/cycle8"/>
    <dgm:cxn modelId="{E30DC2DC-F530-4120-9487-D630072CC054}" type="presParOf" srcId="{ED14A194-327F-4B22-B294-84366027DD03}" destId="{7FAC2CEC-31FE-4EEB-97C2-5A124A1EE5F7}" srcOrd="7" destOrd="0" presId="urn:microsoft.com/office/officeart/2005/8/layout/cycle8"/>
    <dgm:cxn modelId="{87E640C1-55A0-42CA-B510-4208859CE7D2}" type="presParOf" srcId="{ED14A194-327F-4B22-B294-84366027DD03}" destId="{7D8B706F-BE1D-4521-90FB-6F71E5D88EB7}" srcOrd="8" destOrd="0" presId="urn:microsoft.com/office/officeart/2005/8/layout/cycle8"/>
    <dgm:cxn modelId="{87EBD8F9-3520-45D2-8D66-87B5A85F798C}" type="presParOf" srcId="{ED14A194-327F-4B22-B294-84366027DD03}" destId="{4482DB66-98B0-4C77-B002-A7D02456F85B}" srcOrd="9" destOrd="0" presId="urn:microsoft.com/office/officeart/2005/8/layout/cycle8"/>
    <dgm:cxn modelId="{250EE8FD-4295-4342-B9E3-595DDD65D745}" type="presParOf" srcId="{ED14A194-327F-4B22-B294-84366027DD03}" destId="{9E2CD716-D812-43B7-B457-BE24E392C632}" srcOrd="10" destOrd="0" presId="urn:microsoft.com/office/officeart/2005/8/layout/cycle8"/>
    <dgm:cxn modelId="{2AD40428-B179-4E3C-B381-CB704ECBA509}" type="presParOf" srcId="{ED14A194-327F-4B22-B294-84366027DD03}" destId="{D027B8DD-8CCA-4801-AE32-4C2BC75E577F}" srcOrd="11" destOrd="0" presId="urn:microsoft.com/office/officeart/2005/8/layout/cycle8"/>
    <dgm:cxn modelId="{20953993-E43F-4AB3-A200-77A42B7B113A}" type="presParOf" srcId="{ED14A194-327F-4B22-B294-84366027DD03}" destId="{E9B0FB7B-1CDB-4081-9F39-B98E69B44819}" srcOrd="12" destOrd="0" presId="urn:microsoft.com/office/officeart/2005/8/layout/cycle8"/>
    <dgm:cxn modelId="{CEC2869D-BE89-4B9A-A336-949FB802544F}" type="presParOf" srcId="{ED14A194-327F-4B22-B294-84366027DD03}" destId="{7CBF34CF-468F-4DE0-A46C-369A5CEEF3F6}" srcOrd="13" destOrd="0" presId="urn:microsoft.com/office/officeart/2005/8/layout/cycle8"/>
    <dgm:cxn modelId="{2B9807C4-04F7-4363-B415-F167BBFC07CE}" type="presParOf" srcId="{ED14A194-327F-4B22-B294-84366027DD03}" destId="{0E0C51C2-FD0A-44E9-BC64-0039AC9DD50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C861E-A12B-4093-AB80-180637BA248A}">
      <dsp:nvSpPr>
        <dsp:cNvPr id="0" name=""/>
        <dsp:cNvSpPr/>
      </dsp:nvSpPr>
      <dsp:spPr>
        <a:xfrm>
          <a:off x="4189127" y="311213"/>
          <a:ext cx="3808236" cy="402183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Оставшиеся советские нормы </a:t>
          </a:r>
        </a:p>
      </dsp:txBody>
      <dsp:txXfrm>
        <a:off x="6196159" y="1163459"/>
        <a:ext cx="1360084" cy="1196975"/>
      </dsp:txXfrm>
    </dsp:sp>
    <dsp:sp modelId="{B05ECD35-9A21-4B80-AE72-56D0AFFC5251}">
      <dsp:nvSpPr>
        <dsp:cNvPr id="0" name=""/>
        <dsp:cNvSpPr/>
      </dsp:nvSpPr>
      <dsp:spPr>
        <a:xfrm>
          <a:off x="3999497" y="454850"/>
          <a:ext cx="4021836" cy="402183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Новые , нетрадиционные характеристики мужских и женских ролей</a:t>
          </a:r>
        </a:p>
      </dsp:txBody>
      <dsp:txXfrm>
        <a:off x="4957077" y="3064256"/>
        <a:ext cx="2154555" cy="1053338"/>
      </dsp:txXfrm>
    </dsp:sp>
    <dsp:sp modelId="{7D8B706F-BE1D-4521-90FB-6F71E5D88EB7}">
      <dsp:nvSpPr>
        <dsp:cNvPr id="0" name=""/>
        <dsp:cNvSpPr/>
      </dsp:nvSpPr>
      <dsp:spPr>
        <a:xfrm>
          <a:off x="3916666" y="311213"/>
          <a:ext cx="4021836" cy="402183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 Традиционные патриархальные нормы </a:t>
          </a:r>
        </a:p>
      </dsp:txBody>
      <dsp:txXfrm>
        <a:off x="4382529" y="1163459"/>
        <a:ext cx="1436370" cy="1196975"/>
      </dsp:txXfrm>
    </dsp:sp>
    <dsp:sp modelId="{E9B0FB7B-1CDB-4081-9F39-B98E69B44819}">
      <dsp:nvSpPr>
        <dsp:cNvPr id="0" name=""/>
        <dsp:cNvSpPr/>
      </dsp:nvSpPr>
      <dsp:spPr>
        <a:xfrm>
          <a:off x="3834594" y="62242"/>
          <a:ext cx="4519777" cy="451977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BF34CF-468F-4DE0-A46C-369A5CEEF3F6}">
      <dsp:nvSpPr>
        <dsp:cNvPr id="0" name=""/>
        <dsp:cNvSpPr/>
      </dsp:nvSpPr>
      <dsp:spPr>
        <a:xfrm>
          <a:off x="3750526" y="205625"/>
          <a:ext cx="4519777" cy="451977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0C51C2-FD0A-44E9-BC64-0039AC9DD505}">
      <dsp:nvSpPr>
        <dsp:cNvPr id="0" name=""/>
        <dsp:cNvSpPr/>
      </dsp:nvSpPr>
      <dsp:spPr>
        <a:xfrm>
          <a:off x="3667363" y="62242"/>
          <a:ext cx="4519777" cy="451977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3A6C4-F0B0-4935-8552-C39BA2D83CF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A10BA-8B96-41E5-ADCF-AF43289A4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71E2-ACB7-4C74-8B9B-AD75C501A0D7}" type="datetime1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81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FC1-7AFF-4927-95A7-11C5468E0D14}" type="datetime1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4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2D6-16ED-4768-83F7-0071F85FC63D}" type="datetime1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2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7BDA-130D-4CCD-9E66-396E3F45A96D}" type="datetime1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9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528F-154E-43BD-8A3A-603FCC0E6AE6}" type="datetime1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1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EDAC-F099-43D2-8393-16A4B32F1779}" type="datetime1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BAA-961B-42DC-942F-6C21542F5278}" type="datetime1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8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620E-EB41-4A8D-B6C3-79A520D3B9BE}" type="datetime1">
              <a:rPr lang="ru-RU" smtClean="0"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3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FC05-99BD-4C6D-A417-5023FDCA25A8}" type="datetime1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3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DAECEAE-CAE3-4278-B352-908370367A52}" type="datetime1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68B3DF-436C-40E0-AC0F-75A9E76D2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ED82-82CA-4594-B78A-D80BED112E03}" type="datetime1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2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0652DE-31BE-445B-A077-B73C6291C6C0}" type="datetime1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468B3DF-436C-40E0-AC0F-75A9E76D254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0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F1C6A-08A3-412B-95BF-201A0D727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757" y="2037145"/>
            <a:ext cx="11227443" cy="2222340"/>
          </a:xfrm>
        </p:spPr>
        <p:txBody>
          <a:bodyPr>
            <a:normAutofit fontScale="90000"/>
          </a:bodyPr>
          <a:lstStyle/>
          <a:p>
            <a:pPr algn="ctr">
              <a:tabLst>
                <a:tab pos="590550" algn="l"/>
              </a:tabLst>
            </a:pPr>
            <a:br>
              <a:rPr lang="ru-RU" sz="3600" b="1" dirty="0">
                <a:solidFill>
                  <a:schemeClr val="accent2"/>
                </a:solidFill>
                <a:latin typeface="+mn-lt"/>
              </a:rPr>
            </a:br>
            <a:br>
              <a:rPr lang="ru-RU" sz="3600" b="1" dirty="0">
                <a:solidFill>
                  <a:schemeClr val="accent2"/>
                </a:solidFill>
                <a:latin typeface="+mn-lt"/>
              </a:rPr>
            </a:br>
            <a:br>
              <a:rPr lang="ru-RU" sz="3600" b="1" dirty="0">
                <a:solidFill>
                  <a:schemeClr val="accent2"/>
                </a:solidFill>
                <a:latin typeface="+mn-lt"/>
              </a:rPr>
            </a:br>
            <a:br>
              <a:rPr lang="ru-RU" sz="3600" b="1" dirty="0">
                <a:solidFill>
                  <a:schemeClr val="accent2"/>
                </a:solidFill>
                <a:latin typeface="+mn-lt"/>
              </a:rPr>
            </a:br>
            <a:br>
              <a:rPr lang="ru-RU" sz="3600" b="1" dirty="0">
                <a:solidFill>
                  <a:schemeClr val="accent2"/>
                </a:solidFill>
                <a:latin typeface="+mn-lt"/>
              </a:rPr>
            </a:br>
            <a:r>
              <a:rPr lang="ru-RU" sz="40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 В 1 ОБУЧАЮЩУЮ СЕССИЮ</a:t>
            </a:r>
            <a:br>
              <a:rPr lang="ru-RU" sz="40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и задачи тренинга                                                                                   </a:t>
            </a:r>
            <a:r>
              <a:rPr lang="ru-RU" sz="3100" b="1" kern="50" dirty="0">
                <a:solidFill>
                  <a:srgbClr val="1F386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«ВЛИЯНИЕ ГЕНДЕРНОЙ СИСТЕМЫ НА ПРОЯВЛЕНИЕ СЕКСУАЛЬНОГО И ГЕНДЕРНОГО НАСИЛИЯ»</a:t>
            </a:r>
            <a:endParaRPr lang="ru-RU" sz="310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8126AD-AF66-4EAC-BE47-12E3E8C3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965538"/>
            <a:ext cx="10058400" cy="9340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Душанбе</a:t>
            </a:r>
            <a:r>
              <a:rPr lang="ru-RU" sz="3200" b="1" dirty="0">
                <a:solidFill>
                  <a:schemeClr val="tx1"/>
                </a:solidFill>
              </a:rPr>
              <a:t>, </a:t>
            </a:r>
            <a:r>
              <a:rPr lang="ru-RU" sz="3200" b="1" dirty="0">
                <a:solidFill>
                  <a:schemeClr val="accent2"/>
                </a:solidFill>
              </a:rPr>
              <a:t>8 – 10 ноября 2021                                      </a:t>
            </a:r>
            <a:r>
              <a:rPr lang="ru-RU" b="1" i="1" dirty="0">
                <a:solidFill>
                  <a:srgbClr val="1F386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Бизнес-Центр «Созидание» 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73892EF-7330-4DE8-BB55-D8655CDEE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036320" y="636313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63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F0B40-E3C9-4631-91DF-75C60CC2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РАЗРАБОТКА КОДЕКСА СЛУШАТЕЛЕЙ ШКОЛЫ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D6F126-5795-4F1D-8EB6-CC62EA62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84806" cy="4023360"/>
          </a:xfrm>
        </p:spPr>
        <p:txBody>
          <a:bodyPr/>
          <a:lstStyle/>
          <a:p>
            <a:endParaRPr lang="ru-RU" sz="32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создания школы </a:t>
            </a:r>
            <a:r>
              <a:rPr lang="ru-RU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содействие в повышении потенциала организаций гражданского общества и расширении экспертного сообщества по продвижению новых инициатив и технологий по обеспечению фактического равноправия женщин и мужчин и искоренению гендерного насилия.</a:t>
            </a:r>
            <a:endParaRPr lang="ru-RU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835824-DF7D-484D-916E-F7728F58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7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E7965-3D5C-4B9B-9722-D539B007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МОДУЛЬ 1.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44612B-BEE2-46C3-9686-7320D1516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023" y="2926080"/>
            <a:ext cx="3796495" cy="337912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algn="ctr"/>
            <a:r>
              <a:rPr lang="ru-RU" sz="4300" dirty="0"/>
              <a:t>Гендерная система в Таджикистане: компоненты и механизмы развития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167028-D5AC-4B58-A080-D0B4CFBE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11</a:t>
            </a:fld>
            <a:endParaRPr lang="ru-RU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E3ADFD3-CA92-4CE5-884D-1A4216F1D3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48" y="1169043"/>
            <a:ext cx="7155528" cy="51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6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4CD98-DF9F-404C-A85B-633D431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090"/>
            <a:ext cx="10058400" cy="86171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Гендерная система – это что?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07231-81C6-4B6C-BF99-BD95E5A10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8316"/>
            <a:ext cx="11772899" cy="513818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Американская феминистка/антрополог Гейл Рубин определяет </a:t>
            </a:r>
            <a:r>
              <a:rPr lang="ru-RU" sz="2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пологендерную</a:t>
            </a: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систему как «</a:t>
            </a:r>
            <a:r>
              <a:rPr lang="ru-RU" sz="2400" b="1" dirty="0">
                <a:solidFill>
                  <a:schemeClr val="accent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механизмов с помощью которых общество преобразует биологическую сексуальность в продукты человеческой  деятельности"</a:t>
            </a:r>
            <a:r>
              <a:rPr lang="ru-RU" sz="2400" dirty="0">
                <a:solidFill>
                  <a:schemeClr val="accent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 ее мнению, гендерная система- э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то набор соглашений. Ц</a:t>
            </a:r>
            <a:r>
              <a:rPr lang="ru-RU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ель системы  — концентрация материального и символического капитала в руках мужчин (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отцов). 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Шведская исследовательница Ивонн </a:t>
            </a:r>
            <a:r>
              <a:rPr lang="ru-RU" sz="2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Хирдман</a:t>
            </a: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рассматривает гендерную систему как  </a:t>
            </a:r>
            <a:r>
              <a:rPr lang="ru-RU" sz="2400" b="1" dirty="0">
                <a:solidFill>
                  <a:schemeClr val="accent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совокупность отношений между мужчинами и женщинами, включающую               представления, неформальные и формальные правила и нормы, определенные в соответствии с местом, целями и положением полов в обществе. </a:t>
            </a:r>
            <a:r>
              <a:rPr lang="ru-RU" sz="2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современном обществе гендерные контракты определяются в зависимости от того, как разделяется труд в публичной и приватной сферах. Гендерный контракт определяет, кто и за счет каких ресурсов осуществляет организацию домашнего хозяйства, уход за детьми и престарелыми в семье и за ее пределами. </a:t>
            </a:r>
            <a:r>
              <a:rPr lang="ru-RU" sz="2400" b="1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chemeClr val="tx1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5B015E-83DD-467D-80B1-D79823E0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2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E9D8F-5C97-4524-9814-984BF802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217458"/>
            <a:ext cx="11023600" cy="14507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Гендерная система/Гендерные отношения - это: </a:t>
            </a:r>
            <a:br>
              <a:rPr lang="ru-RU" b="1" dirty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D23CD-FB2A-4E50-8ED1-EB51E32CA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892300"/>
            <a:ext cx="115443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неформальные и формальные правила и нормы,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поведение и социальные взаимодействия, которые предписываются в соответствии с полом.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половое разделение труда, в соответствии с которым мужчинам и женщинам  приписываются разные задачи;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D696B2-EF21-4D24-BB0F-5A7F37D1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7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3D16E-6176-4521-9AF9-4FCBBCFE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01020" cy="122469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гендерной системы в современном Таджикистане. П</a:t>
            </a:r>
            <a:r>
              <a:rPr lang="ru-RU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остепенно формируется новый гендерный порядок, отличающийся  от предыдущих этапов, но сочетающий в себе: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6D6EF49-FE84-406B-9092-364D9993A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746815"/>
              </p:ext>
            </p:extLst>
          </p:nvPr>
        </p:nvGraphicFramePr>
        <p:xfrm>
          <a:off x="254000" y="1511301"/>
          <a:ext cx="11938000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43C00D-7043-41EE-A138-CD07ED29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14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3B4EC-8504-44B7-B966-E9941F00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72749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Гендерная система </a:t>
            </a:r>
            <a:br>
              <a:rPr lang="ru-RU" b="1" dirty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66A10-8AD4-46CE-B885-B6DBE05A4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09" y="1845734"/>
            <a:ext cx="11458937" cy="450426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ru-RU" sz="24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При анализе гендерных отношений важно выделять публичную и приватную сферы. В публичной сфере анализируются гендерные отношения в экономике, политике, идеологии и культуре, она отдана мужчинам. В приватной сфере анализу подвергаются семейно-брачные отношения, сексуальные, и потому она отдана женщинам</a:t>
            </a: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С учетом наличия в обществе сторонников различных норм взаимоотношений между мужчинами и женщинами и распределения гендерных ролей следует учитывать, что в обществе немало противников продвижени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</a:rPr>
              <a:t>я 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гендерного равенства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95365A-61BE-48DD-B11D-984409D5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11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4B9A6-D142-4111-B8F3-F61EC30B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Практическое занятие №1.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D7EFE6-5F52-4E7D-BDD1-18597F183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активных сторонников и </a:t>
            </a:r>
            <a:r>
              <a:rPr lang="ru-RU" sz="40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противников продвижения гендерного равенства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Работа в 4 группах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4DD6D5-BF3F-4B5B-842B-353F5FDE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9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CF-9356-428E-B32F-D6B6714D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35" y="286603"/>
            <a:ext cx="11271424" cy="11718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Модули 1 обучающей сессии. 8-16 ноября 2021</a:t>
            </a:r>
            <a:br>
              <a:rPr lang="ru-RU" b="1" dirty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D9D0F2F-02B1-4D2B-AE4A-4CEE22C451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5292"/>
              </p:ext>
            </p:extLst>
          </p:nvPr>
        </p:nvGraphicFramePr>
        <p:xfrm>
          <a:off x="625035" y="1134318"/>
          <a:ext cx="11271425" cy="505813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21212">
                  <a:extLst>
                    <a:ext uri="{9D8B030D-6E8A-4147-A177-3AD203B41FA5}">
                      <a16:colId xmlns:a16="http://schemas.microsoft.com/office/drawing/2014/main" val="3179815160"/>
                    </a:ext>
                  </a:extLst>
                </a:gridCol>
                <a:gridCol w="8954280">
                  <a:extLst>
                    <a:ext uri="{9D8B030D-6E8A-4147-A177-3AD203B41FA5}">
                      <a16:colId xmlns:a16="http://schemas.microsoft.com/office/drawing/2014/main" val="2213771291"/>
                    </a:ext>
                  </a:extLst>
                </a:gridCol>
                <a:gridCol w="1895933">
                  <a:extLst>
                    <a:ext uri="{9D8B030D-6E8A-4147-A177-3AD203B41FA5}">
                      <a16:colId xmlns:a16="http://schemas.microsoft.com/office/drawing/2014/main" val="2298879976"/>
                    </a:ext>
                  </a:extLst>
                </a:gridCol>
              </a:tblGrid>
              <a:tr h="683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№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Тема Модуля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Кол-во дней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9565070"/>
                  </a:ext>
                </a:extLst>
              </a:tr>
              <a:tr h="1011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Влияние гендерной системы на проявление СГН, включая сессию "Гендерный </a:t>
                      </a:r>
                      <a:r>
                        <a:rPr lang="ru-RU" sz="2400" dirty="0" err="1">
                          <a:effectLst/>
                        </a:rPr>
                        <a:t>мейнстриминг</a:t>
                      </a:r>
                      <a:r>
                        <a:rPr lang="ru-RU" sz="2400" dirty="0">
                          <a:effectLst/>
                        </a:rPr>
                        <a:t>/подход в контексте Таджикистана".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</a:rPr>
                        <a:t>3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920033"/>
                  </a:ext>
                </a:extLst>
              </a:tr>
              <a:tr h="131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СГН: основные понятия, виды насилия и последствия, включая сессии "Понимание видов насилия", "Экономическое воздействие СГН на семью, общество и страну".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</a:rPr>
                        <a:t>3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127882"/>
                  </a:ext>
                </a:extLst>
              </a:tr>
              <a:tr h="2045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Международные инструменты по искоренению насилия, включая сессии: "Международные правовые инструменты в области прав человека и кампании по искоренению СГН", "Международные стандарты предоставления услуг в области СГН" 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</a:rPr>
                        <a:t>3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12700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9DAF3C-7109-42FF-9FB4-3B657ED8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9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4D5A2-9211-4A07-BEE1-3D1FD589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19530" cy="1450757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Модули 2 обучающей сессии. 27 ноября – 5 декабря 2021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76262D9-4C44-4B01-B523-B6DFE9F47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52512"/>
              </p:ext>
            </p:extLst>
          </p:nvPr>
        </p:nvGraphicFramePr>
        <p:xfrm>
          <a:off x="498483" y="1737360"/>
          <a:ext cx="11195033" cy="450139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49169">
                  <a:extLst>
                    <a:ext uri="{9D8B030D-6E8A-4147-A177-3AD203B41FA5}">
                      <a16:colId xmlns:a16="http://schemas.microsoft.com/office/drawing/2014/main" val="454890050"/>
                    </a:ext>
                  </a:extLst>
                </a:gridCol>
                <a:gridCol w="9520952">
                  <a:extLst>
                    <a:ext uri="{9D8B030D-6E8A-4147-A177-3AD203B41FA5}">
                      <a16:colId xmlns:a16="http://schemas.microsoft.com/office/drawing/2014/main" val="2354389983"/>
                    </a:ext>
                  </a:extLst>
                </a:gridCol>
                <a:gridCol w="1224912">
                  <a:extLst>
                    <a:ext uri="{9D8B030D-6E8A-4147-A177-3AD203B41FA5}">
                      <a16:colId xmlns:a16="http://schemas.microsoft.com/office/drawing/2014/main" val="1399275457"/>
                    </a:ext>
                  </a:extLst>
                </a:gridCol>
              </a:tblGrid>
              <a:tr h="94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№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Тема Модуля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Кол-во дней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638392"/>
                  </a:ext>
                </a:extLst>
              </a:tr>
              <a:tr h="2000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Существующая законодательная и институциональная база по СГН: возможности и пробелы в ее реализации", включая сессии "Роль подзаконных актов в реализации Закона о предотвращении насилия в семье"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572172"/>
                  </a:ext>
                </a:extLst>
              </a:tr>
              <a:tr h="1557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Гендерный анализ и гендерная экспертиза законодательных и стратегических документов -  ключевые инструменты для продвижения инициатив ОГО в области СГН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1013394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31E49B-F467-4D5A-A186-E3305CA7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1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82FA4-4677-4175-A657-C6FD8BBE1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79400"/>
            <a:ext cx="10833100" cy="123041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СТРУКТУРА ТРЕНИНГА  </a:t>
            </a:r>
            <a:r>
              <a:rPr lang="ru-RU" sz="2800" b="1" kern="5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«ВЛИЯНИЕ ГЕНДЕРНОЙ СИСТЕМЫ НА ПРОЯВЛЕНИЕ СЕКСУАЛЬНОГО И ГЕНДЕРНОГО НАСИЛИЯ» П</a:t>
            </a:r>
            <a:r>
              <a:rPr lang="ru-RU" sz="2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ервый день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A63813-A155-4407-888F-71428D5F1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67" y="2060294"/>
            <a:ext cx="11902633" cy="42289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1.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ГЕНДЕРНАЯ СИСТЕМА В ТАДЖИКИСТАНЕ: КОМПОНЕНТЫ И </a:t>
            </a:r>
            <a:r>
              <a:rPr lang="ru-RU" sz="3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МЕХАНИЗМЫ РАЗВИТИЯ</a:t>
            </a:r>
            <a:endParaRPr lang="ru-RU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МОДУЛЬ 2</a:t>
            </a: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3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ГЕНДЕРНОГО ПОДХОДА В ПОЛИТИКУ ПО УСТОЙЧИВОМУ РАЗВИТИЮ СТРАНЫ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B9B86-66DF-4349-B122-EC5CC73A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10" y="286603"/>
            <a:ext cx="7914770" cy="1450757"/>
          </a:xfrm>
        </p:spPr>
        <p:txBody>
          <a:bodyPr/>
          <a:lstStyle/>
          <a:p>
            <a:r>
              <a:rPr lang="ru-RU" sz="4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ТРЕНИНГА:</a:t>
            </a:r>
            <a:br>
              <a:rPr lang="ru-RU" sz="4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9048A-88F5-4807-BCFA-287759B2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101" y="1845734"/>
            <a:ext cx="10984375" cy="4427744"/>
          </a:xfrm>
        </p:spPr>
        <p:txBody>
          <a:bodyPr/>
          <a:lstStyle/>
          <a:p>
            <a:endParaRPr lang="ru-RU" sz="20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потенциала слушателей для понимания  особенностей гендерной системы в современном Таджикистане  и ее влиянии на проявление гендерного, сексуального насилия.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A3BED5-9681-4213-A2C4-33B69B83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5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9EB4456-7955-4967-A3F8-3C4EF25CE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9" y="-44037"/>
            <a:ext cx="2673751" cy="2266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88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C7DC2-883E-4697-A2D8-883F0E08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9897"/>
          </a:xfrm>
        </p:spPr>
        <p:txBody>
          <a:bodyPr/>
          <a:lstStyle/>
          <a:p>
            <a:r>
              <a:rPr lang="ru-RU" sz="4800" b="1" dirty="0">
                <a:solidFill>
                  <a:schemeClr val="accent2"/>
                </a:solidFill>
              </a:rPr>
              <a:t>ЗАДАЧИ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B497C-F640-4658-8C7C-D707E7612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206500"/>
            <a:ext cx="11188699" cy="5143500"/>
          </a:xfrm>
        </p:spPr>
        <p:txBody>
          <a:bodyPr>
            <a:normAutofit fontScale="92500"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знаний по ключевым компонентам и факторам, влияющим на развитие гендерной системы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понимания проблем на пути продвижения гендерного равенства и осознания наличия различных групп оппонентов в отношении обеспечения прав женщин и расширения их возможностей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Повышение уровня осведомленности по различным типам государственной политики и важности внедрения гендерно преобразующего подхода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продвижения прав женщин из различных социальных групп и искоренению НОЖД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СодЙствие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 ведения публичных дискуссий по важности внедрения гендерного подхода и выявлению ключевых проблем и препятствий для достижения гендерного равенства на уровне де-факто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E683F6-1F93-4BC3-BA5D-0D04F446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0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368" y="150313"/>
            <a:ext cx="7639290" cy="1423844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>
                <a:solidFill>
                  <a:schemeClr val="accent2"/>
                </a:solidFill>
              </a:rPr>
              <a:t>Я не могу никого научить, я могу только помочь им задуматься… </a:t>
            </a:r>
            <a:r>
              <a:rPr lang="ru-RU" sz="3600" b="1" i="1" dirty="0">
                <a:solidFill>
                  <a:schemeClr val="accent2"/>
                </a:solidFill>
              </a:rPr>
              <a:t>Сократ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43558" y="0"/>
            <a:ext cx="3913931" cy="2526951"/>
          </a:xfrm>
          <a:prstGeom prst="rect">
            <a:avLst/>
          </a:prstGeom>
        </p:spPr>
      </p:pic>
      <p:pic>
        <p:nvPicPr>
          <p:cNvPr id="3" name="Объект 2">
            <a:extLst>
              <a:ext uri="{FF2B5EF4-FFF2-40B4-BE49-F238E27FC236}">
                <a16:creationId xmlns:a16="http://schemas.microsoft.com/office/drawing/2014/main" id="{621E9BC9-4874-4BC7-9C63-FDFAF43768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574157"/>
            <a:ext cx="8143558" cy="472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2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D14B7-BFD1-424C-9710-2A6C7A8D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742" y="286603"/>
            <a:ext cx="9025938" cy="1450757"/>
          </a:xfrm>
        </p:spPr>
        <p:txBody>
          <a:bodyPr/>
          <a:lstStyle/>
          <a:p>
            <a:r>
              <a:rPr lang="ru-RU" altLang="ru-RU" b="1" dirty="0">
                <a:solidFill>
                  <a:schemeClr val="accent2"/>
                </a:solidFill>
              </a:rPr>
              <a:t>Китайский философ Конфуций </a:t>
            </a:r>
            <a:br>
              <a:rPr lang="ru-RU" altLang="ru-RU" b="1" dirty="0">
                <a:solidFill>
                  <a:schemeClr val="accent2"/>
                </a:solidFill>
              </a:rPr>
            </a:br>
            <a:r>
              <a:rPr lang="ru-RU" altLang="ru-RU" b="1" dirty="0">
                <a:solidFill>
                  <a:schemeClr val="accent2"/>
                </a:solidFill>
              </a:rPr>
              <a:t>( 551-479 гг. до н.э.)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CA0F9-F2D2-499B-8E4A-11139CD88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2663" y="1773242"/>
            <a:ext cx="10255170" cy="45087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ru-RU" sz="2000" dirty="0">
                <a:latin typeface="Times New Roman Tj" panose="02020603050405020304" pitchFamily="18" charset="-52"/>
              </a:rPr>
              <a:t> </a:t>
            </a:r>
          </a:p>
          <a:p>
            <a:pPr marL="0" indent="0">
              <a:buNone/>
            </a:pPr>
            <a:r>
              <a:rPr lang="ru-RU" altLang="ru-RU" sz="3600" b="1" dirty="0">
                <a:latin typeface="Times New Roman Tj" panose="02020603050405020304" pitchFamily="18" charset="-52"/>
              </a:rPr>
              <a:t>Я слышу и забываю. </a:t>
            </a:r>
          </a:p>
          <a:p>
            <a:pPr marL="0" indent="0">
              <a:buNone/>
            </a:pPr>
            <a:r>
              <a:rPr lang="ru-RU" altLang="ru-RU" sz="3600" b="1" dirty="0">
                <a:latin typeface="Times New Roman Tj" panose="02020603050405020304" pitchFamily="18" charset="-52"/>
              </a:rPr>
              <a:t>                          Я вижу и запоминаю. </a:t>
            </a:r>
          </a:p>
          <a:p>
            <a:pPr marL="0" indent="0">
              <a:buNone/>
            </a:pPr>
            <a:r>
              <a:rPr lang="ru-RU" altLang="ru-RU" sz="3600" b="1" dirty="0">
                <a:latin typeface="Times New Roman Tj" panose="02020603050405020304" pitchFamily="18" charset="-52"/>
              </a:rPr>
              <a:t>                                         Я делаю и понимаю. </a:t>
            </a:r>
          </a:p>
          <a:p>
            <a:pPr marL="0" indent="0">
              <a:buNone/>
            </a:pPr>
            <a:r>
              <a:rPr lang="ru-RU" altLang="ru-RU" sz="3600" b="1" dirty="0">
                <a:latin typeface="Times New Roman Tj" panose="02020603050405020304" pitchFamily="18" charset="-52"/>
              </a:rPr>
              <a:t> </a:t>
            </a:r>
          </a:p>
          <a:p>
            <a:pPr marL="0" indent="0">
              <a:buNone/>
            </a:pPr>
            <a:r>
              <a:rPr lang="ru-RU" altLang="ru-RU" sz="3600" b="1" dirty="0">
                <a:latin typeface="Times New Roman Tj" panose="02020603050405020304" pitchFamily="18" charset="-52"/>
              </a:rPr>
              <a:t> </a:t>
            </a:r>
            <a:r>
              <a:rPr lang="ru-RU" altLang="ru-RU" sz="3600" b="1" dirty="0" err="1">
                <a:solidFill>
                  <a:schemeClr val="accent2"/>
                </a:solidFill>
                <a:latin typeface="Times New Roman Tj" panose="02020603050405020304" pitchFamily="18" charset="-52"/>
              </a:rPr>
              <a:t>Шунавам</a:t>
            </a:r>
            <a:r>
              <a:rPr lang="ru-RU" altLang="ru-RU" sz="3600" b="1" dirty="0">
                <a:solidFill>
                  <a:schemeClr val="accent2"/>
                </a:solidFill>
                <a:latin typeface="Times New Roman Tj" panose="02020603050405020304" pitchFamily="18" charset="-52"/>
              </a:rPr>
              <a:t>, </a:t>
            </a:r>
            <a:r>
              <a:rPr lang="ru-RU" altLang="ru-RU" sz="3600" b="1" dirty="0" err="1">
                <a:solidFill>
                  <a:schemeClr val="accent2"/>
                </a:solidFill>
                <a:latin typeface="Times New Roman Tj" panose="02020603050405020304" pitchFamily="18" charset="-52"/>
              </a:rPr>
              <a:t>фаромўш</a:t>
            </a:r>
            <a:r>
              <a:rPr lang="ru-RU" altLang="ru-RU" sz="3600" b="1" dirty="0">
                <a:solidFill>
                  <a:schemeClr val="accent2"/>
                </a:solidFill>
                <a:latin typeface="Times New Roman Tj" panose="02020603050405020304" pitchFamily="18" charset="-52"/>
              </a:rPr>
              <a:t> </a:t>
            </a:r>
            <a:r>
              <a:rPr lang="ru-RU" altLang="ru-RU" sz="3600" b="1" dirty="0" err="1">
                <a:solidFill>
                  <a:schemeClr val="accent2"/>
                </a:solidFill>
                <a:latin typeface="Times New Roman Tj" panose="02020603050405020304" pitchFamily="18" charset="-52"/>
              </a:rPr>
              <a:t>мекунам</a:t>
            </a:r>
            <a:r>
              <a:rPr lang="ru-RU" altLang="ru-RU" sz="3600" b="1" dirty="0">
                <a:solidFill>
                  <a:schemeClr val="accent2"/>
                </a:solidFill>
                <a:latin typeface="Times New Roman Tj" panose="02020603050405020304" pitchFamily="18" charset="-52"/>
              </a:rPr>
              <a:t>.</a:t>
            </a:r>
          </a:p>
          <a:p>
            <a:pPr marL="0" indent="0"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Times New Roman Tj" panose="02020603050405020304" pitchFamily="18" charset="-52"/>
              </a:rPr>
              <a:t>                          </a:t>
            </a:r>
            <a:r>
              <a:rPr lang="ru-RU" altLang="ru-RU" sz="3600" b="1" dirty="0" err="1">
                <a:solidFill>
                  <a:schemeClr val="accent2"/>
                </a:solidFill>
                <a:latin typeface="Times New Roman Tj" panose="02020603050405020304" pitchFamily="18" charset="-52"/>
              </a:rPr>
              <a:t>Бинам</a:t>
            </a:r>
            <a:r>
              <a:rPr lang="ru-RU" altLang="ru-RU" sz="3600" b="1" dirty="0">
                <a:solidFill>
                  <a:schemeClr val="accent2"/>
                </a:solidFill>
                <a:latin typeface="Times New Roman Tj" panose="02020603050405020304" pitchFamily="18" charset="-52"/>
              </a:rPr>
              <a:t>, ба </a:t>
            </a:r>
            <a:r>
              <a:rPr lang="ru-RU" altLang="ru-RU" sz="3600" b="1" dirty="0" err="1">
                <a:solidFill>
                  <a:schemeClr val="accent2"/>
                </a:solidFill>
                <a:latin typeface="Times New Roman Tj" panose="02020603050405020304" pitchFamily="18" charset="-52"/>
              </a:rPr>
              <a:t>хотир</a:t>
            </a:r>
            <a:r>
              <a:rPr lang="ru-RU" altLang="ru-RU" sz="3600" b="1" dirty="0">
                <a:solidFill>
                  <a:schemeClr val="accent2"/>
                </a:solidFill>
                <a:latin typeface="Times New Roman Tj" panose="02020603050405020304" pitchFamily="18" charset="-52"/>
              </a:rPr>
              <a:t> </a:t>
            </a:r>
            <a:r>
              <a:rPr lang="ru-RU" altLang="ru-RU" sz="3600" b="1" dirty="0" err="1">
                <a:solidFill>
                  <a:schemeClr val="accent2"/>
                </a:solidFill>
                <a:latin typeface="Times New Roman Tj" panose="02020603050405020304" pitchFamily="18" charset="-52"/>
              </a:rPr>
              <a:t>мегирам</a:t>
            </a:r>
            <a:r>
              <a:rPr lang="ru-RU" altLang="ru-RU" sz="3600" b="1" dirty="0">
                <a:solidFill>
                  <a:schemeClr val="accent2"/>
                </a:solidFill>
                <a:latin typeface="Times New Roman Tj" panose="02020603050405020304" pitchFamily="18" charset="-52"/>
              </a:rPr>
              <a:t>. </a:t>
            </a:r>
          </a:p>
          <a:p>
            <a:pPr marL="0" indent="0"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Times New Roman Tj" panose="02020603050405020304" pitchFamily="18" charset="-52"/>
              </a:rPr>
              <a:t>                                          </a:t>
            </a:r>
            <a:r>
              <a:rPr lang="ru-RU" altLang="ru-RU" sz="3600" b="1" dirty="0" err="1">
                <a:solidFill>
                  <a:schemeClr val="accent2"/>
                </a:solidFill>
                <a:latin typeface="Times New Roman Tj" panose="02020603050405020304" pitchFamily="18" charset="-52"/>
              </a:rPr>
              <a:t>Иљро</a:t>
            </a:r>
            <a:r>
              <a:rPr lang="ru-RU" altLang="ru-RU" sz="3600" b="1" dirty="0">
                <a:solidFill>
                  <a:schemeClr val="accent2"/>
                </a:solidFill>
                <a:latin typeface="Times New Roman Tj" panose="02020603050405020304" pitchFamily="18" charset="-52"/>
              </a:rPr>
              <a:t> кунам, </a:t>
            </a:r>
            <a:r>
              <a:rPr lang="ru-RU" altLang="ru-RU" sz="3600" b="1" dirty="0" err="1">
                <a:solidFill>
                  <a:schemeClr val="accent2"/>
                </a:solidFill>
                <a:latin typeface="Times New Roman Tj" panose="02020603050405020304" pitchFamily="18" charset="-52"/>
              </a:rPr>
              <a:t>мефањмам</a:t>
            </a:r>
            <a:r>
              <a:rPr lang="ru-RU" altLang="ru-RU" sz="3600" b="1" dirty="0">
                <a:solidFill>
                  <a:schemeClr val="accent2"/>
                </a:solidFill>
                <a:latin typeface="Times New Roman Tj" panose="02020603050405020304" pitchFamily="18" charset="-52"/>
              </a:rPr>
              <a:t>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9A1E09-D63B-4CC3-8D5E-3C6DD4D0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B3DF-436C-40E0-AC0F-75A9E76D25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8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E7606-9BD3-4F56-9299-2D848AC4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9" y="381001"/>
            <a:ext cx="9400225" cy="1262742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sz="3600" b="1" dirty="0">
                <a:solidFill>
                  <a:srgbClr val="C00000"/>
                </a:solidFill>
              </a:rPr>
              <a:t>ЗНАКОМСТВО, ОЖИДАНИЯ ОТ ОБУЧЕНИЯ В ШКОЛЕ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C12C932-9958-4AB5-A8C1-8B6620BBA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922" y="1738008"/>
            <a:ext cx="6545184" cy="419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0977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3632</TotalTime>
  <Words>808</Words>
  <Application>Microsoft Office PowerPoint</Application>
  <PresentationFormat>Широкоэкранный</PresentationFormat>
  <Paragraphs>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Calibri</vt:lpstr>
      <vt:lpstr>Calibri Light</vt:lpstr>
      <vt:lpstr>Cambria</vt:lpstr>
      <vt:lpstr>Helvetica</vt:lpstr>
      <vt:lpstr>Roboto</vt:lpstr>
      <vt:lpstr>Times New Roman</vt:lpstr>
      <vt:lpstr>Times New Roman Tj</vt:lpstr>
      <vt:lpstr>Wingdings</vt:lpstr>
      <vt:lpstr>Ретро</vt:lpstr>
      <vt:lpstr>     ВВЕДЕНИЕ В 1 ОБУЧАЮЩУЮ СЕССИЮ  Цели и задачи тренинга                                                                                   «ВЛИЯНИЕ ГЕНДЕРНОЙ СИСТЕМЫ НА ПРОЯВЛЕНИЕ СЕКСУАЛЬНОГО И ГЕНДЕРНОГО НАСИЛИЯ»</vt:lpstr>
      <vt:lpstr>Модули 1 обучающей сессии. 8-16 ноября 2021 </vt:lpstr>
      <vt:lpstr>Модули 2 обучающей сессии. 27 ноября – 5 декабря 2021</vt:lpstr>
      <vt:lpstr>СТРУКТУРА ТРЕНИНГА  «ВЛИЯНИЕ ГЕНДЕРНОЙ СИСТЕМЫ НА ПРОЯВЛЕНИЕ СЕКСУАЛЬНОГО И ГЕНДЕРНОГО НАСИЛИЯ» Первый день</vt:lpstr>
      <vt:lpstr>ЦЕЛЬ ТРЕНИНГА: </vt:lpstr>
      <vt:lpstr>ЗАДАЧИ</vt:lpstr>
      <vt:lpstr>Я не могу никого научить, я могу только помочь им задуматься… Сократ </vt:lpstr>
      <vt:lpstr>Китайский философ Конфуций  ( 551-479 гг. до н.э.)</vt:lpstr>
      <vt:lpstr> ЗНАКОМСТВО, ОЖИДАНИЯ ОТ ОБУЧЕНИЯ В ШКОЛЕ </vt:lpstr>
      <vt:lpstr>РАЗРАБОТКА КОДЕКСА СЛУШАТЕЛЕЙ ШКОЛЫ</vt:lpstr>
      <vt:lpstr>МОДУЛЬ 1. </vt:lpstr>
      <vt:lpstr>Гендерная система – это что?</vt:lpstr>
      <vt:lpstr>Гендерная система/Гендерные отношения - это:  </vt:lpstr>
      <vt:lpstr>Особенности гендерной системы в современном Таджикистане. Постепенно формируется новый гендерный порядок, отличающийся  от предыдущих этапов, но сочетающий в себе: </vt:lpstr>
      <vt:lpstr>Гендерная система  </vt:lpstr>
      <vt:lpstr>Практическое занятие №1.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гендерной политики</dc:title>
  <dc:creator>Татьяна Ник</dc:creator>
  <cp:lastModifiedBy>Татьяна Ник</cp:lastModifiedBy>
  <cp:revision>76</cp:revision>
  <dcterms:created xsi:type="dcterms:W3CDTF">2020-07-07T06:17:43Z</dcterms:created>
  <dcterms:modified xsi:type="dcterms:W3CDTF">2021-11-08T04:44:46Z</dcterms:modified>
</cp:coreProperties>
</file>