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56" d="100"/>
          <a:sy n="56" d="100"/>
        </p:scale>
        <p:origin x="1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2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4643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82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46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96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03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6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4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9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7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6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8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6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3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7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0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BD364-78FB-49DF-B643-CDDDC806CE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Рейтинг Таджикистана по глобальным индексам В СФЕРЕ ГЕНДЕРНОГО РАВЕНСТВА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835B0C8-0ED3-4D7C-8CCF-C37DE45458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9 ноября 2021</a:t>
            </a:r>
          </a:p>
        </p:txBody>
      </p:sp>
    </p:spTree>
    <p:extLst>
      <p:ext uri="{BB962C8B-B14F-4D97-AF65-F5344CB8AC3E}">
        <p14:creationId xmlns:p14="http://schemas.microsoft.com/office/powerpoint/2010/main" val="426218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CE04A3-67F3-4F31-AF06-86019A668AC5}"/>
              </a:ext>
            </a:extLst>
          </p:cNvPr>
          <p:cNvSpPr txBox="1"/>
          <p:nvPr/>
        </p:nvSpPr>
        <p:spPr>
          <a:xfrm>
            <a:off x="1451610" y="416927"/>
            <a:ext cx="957834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глобальных отчетов фиксирует снижение значения Индекса гендерного развития (</a:t>
            </a:r>
            <a:r>
              <a:rPr lang="ru-RU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в Таджикистане с 2015 года по 2019 год с 0,930 до 0,799. При этом если к началу реализации ПСР страна входила по этому показателю в 3 группу стран, то к 2020 году перешла 5 группу. Данная ситуация обусловлена тем, что значительная часть запланированных мер по расширению возможностей женщин и гендерному многообразию была не выполнена.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 измеряется на основе 3 основных показателей: ожидаемая продолжительность жизни, достигнутый уровень образования и доход.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 1 (самый близкий к гендерного паритета) до 5 (самый дальний от гендерного паритета)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36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EEA52B-E8A3-4400-9B98-8D936DB2AFF8}"/>
              </a:ext>
            </a:extLst>
          </p:cNvPr>
          <p:cNvSpPr txBox="1"/>
          <p:nvPr/>
        </p:nvSpPr>
        <p:spPr>
          <a:xfrm>
            <a:off x="742950" y="743486"/>
            <a:ext cx="1033272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глобальному индексу по гендерному разрыву Таджикистан в 2021 году (за 2020) улучшил общий показатель, по сравнению с 2020 годом (за 2019), с 0,626 до 0,650. Однако пока не вышел на прежние позиции в предыдущие годы. По рейтингу в 2020 году Таджикистан занимал 137 место (из 153 стран), в 2021 году 125 место (из 156 стран). </a:t>
            </a:r>
          </a:p>
          <a:p>
            <a:pPr marL="457200" algn="just"/>
            <a:r>
              <a:rPr lang="ru-RU" sz="2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Данные фиксируют наиболее низкий уровень показателя по участию и возможностям в экономике, а также по расширению политических прав и возможностей в политике. По глобальному индексу по гендерному разрыву по региону Восточной Европы и Центральной Азии Таджикистан занимает последнее место (из 26 стран).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Туркменистан и Узбекистан в исследовании не участвовали.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9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8353A-D4A0-4182-95C9-4F5E3DCB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367057"/>
            <a:ext cx="10364451" cy="1004543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Таджикистана по Глобальному индексу гендерного разрыва в 2020 и 2021 годах.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EA66214-EE5B-4DCD-B607-D096F3C432B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09707907"/>
              </p:ext>
            </p:extLst>
          </p:nvPr>
        </p:nvGraphicFramePr>
        <p:xfrm>
          <a:off x="913149" y="1371600"/>
          <a:ext cx="10859753" cy="4960622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3696937">
                  <a:extLst>
                    <a:ext uri="{9D8B030D-6E8A-4147-A177-3AD203B41FA5}">
                      <a16:colId xmlns:a16="http://schemas.microsoft.com/office/drawing/2014/main" val="769347247"/>
                    </a:ext>
                  </a:extLst>
                </a:gridCol>
                <a:gridCol w="1752648">
                  <a:extLst>
                    <a:ext uri="{9D8B030D-6E8A-4147-A177-3AD203B41FA5}">
                      <a16:colId xmlns:a16="http://schemas.microsoft.com/office/drawing/2014/main" val="3801745855"/>
                    </a:ext>
                  </a:extLst>
                </a:gridCol>
                <a:gridCol w="1269940">
                  <a:extLst>
                    <a:ext uri="{9D8B030D-6E8A-4147-A177-3AD203B41FA5}">
                      <a16:colId xmlns:a16="http://schemas.microsoft.com/office/drawing/2014/main" val="1056443251"/>
                    </a:ext>
                  </a:extLst>
                </a:gridCol>
                <a:gridCol w="2070114">
                  <a:extLst>
                    <a:ext uri="{9D8B030D-6E8A-4147-A177-3AD203B41FA5}">
                      <a16:colId xmlns:a16="http://schemas.microsoft.com/office/drawing/2014/main" val="2748590245"/>
                    </a:ext>
                  </a:extLst>
                </a:gridCol>
                <a:gridCol w="2070114">
                  <a:extLst>
                    <a:ext uri="{9D8B030D-6E8A-4147-A177-3AD203B41FA5}">
                      <a16:colId xmlns:a16="http://schemas.microsoft.com/office/drawing/2014/main" val="1449716962"/>
                    </a:ext>
                  </a:extLst>
                </a:gridCol>
              </a:tblGrid>
              <a:tr h="1039275">
                <a:tc rowSpan="2"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Компоненты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2020 (за 2019),</a:t>
                      </a:r>
                    </a:p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153 страны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2021 (за 2020), 156 стран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724782"/>
                  </a:ext>
                </a:extLst>
              </a:tr>
              <a:tr h="803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рейтинг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показатель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рейтинг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показатель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54700"/>
                  </a:ext>
                </a:extLst>
              </a:tr>
              <a:tr h="519637"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</a:rPr>
                        <a:t>Глобальный индекс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137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0,626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125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0,650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4180637"/>
                  </a:ext>
                </a:extLst>
              </a:tr>
              <a:tr h="1039275"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</a:rPr>
                        <a:t>Участие и возможности в экономике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134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0.496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125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0,574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7071508"/>
                  </a:ext>
                </a:extLst>
              </a:tr>
              <a:tr h="519637"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</a:rPr>
                        <a:t>Уровень образования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123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0.942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124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0,942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101167"/>
                  </a:ext>
                </a:extLst>
              </a:tr>
              <a:tr h="519637"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</a:rPr>
                        <a:t>Здоровье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72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0.976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88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0,969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9591870"/>
                  </a:ext>
                </a:extLst>
              </a:tr>
              <a:tr h="519637"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</a:rPr>
                        <a:t>Возможности в политике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128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0.088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123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0,112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3189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2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D7DA7-5B6E-4CD7-9809-2E1BCEDF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27027"/>
            <a:ext cx="10364451" cy="1596177"/>
          </a:xfrm>
        </p:spPr>
        <p:txBody>
          <a:bodyPr/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ОЦЕНКА РЕАЛИЗАЦИИ ЦУР В РТ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72925F-EA55-41C7-B95A-E5A7564B7C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1480" y="1723203"/>
            <a:ext cx="11567160" cy="50077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kern="50" spc="1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Согласно докладу ООН по устойчивому развитию за 2020 год </a:t>
            </a:r>
            <a:r>
              <a:rPr lang="ru-RU" sz="24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общий балл</a:t>
            </a:r>
            <a:r>
              <a:rPr lang="ru-RU" sz="2400" kern="5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kern="50" spc="1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Overal</a:t>
            </a:r>
            <a:r>
              <a:rPr lang="en-US" sz="2400" kern="5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Score</a:t>
            </a:r>
            <a:r>
              <a:rPr lang="ru-RU" sz="24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реализации ЦУР </a:t>
            </a:r>
            <a:r>
              <a:rPr lang="ru-RU" sz="2400" kern="50" spc="1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Таджикистане </a:t>
            </a:r>
            <a:r>
              <a:rPr lang="ru-RU" sz="24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составляет </a:t>
            </a:r>
            <a:r>
              <a:rPr lang="ru-RU" sz="2400" kern="5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69,43, рейтинг - 78 место среди 193 стран.</a:t>
            </a:r>
            <a:endParaRPr lang="ru-RU" sz="24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400" kern="5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В тоже время по реализации 5 ЦУР «</a:t>
            </a:r>
            <a:r>
              <a:rPr lang="ru-RU" sz="24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Обеспечение гендерного равенства и расширение прав и возможностей всех женщин и девочек» </a:t>
            </a:r>
            <a:r>
              <a:rPr lang="ru-RU" sz="2400" kern="5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Таджикистан входит в критическую группу стран: </a:t>
            </a:r>
            <a:r>
              <a:rPr lang="ru-RU" sz="2400" i="1" kern="5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«основные проблемы остаются нерешенными. Оценка стагнирует или увеличивается менее чем на 50% от необходимой ставки». </a:t>
            </a:r>
            <a:r>
              <a:rPr lang="ru-RU" sz="2400" u="sng" kern="50" spc="1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 означает, что реализация гендерных задач ЦУР 5 по ликвидации всех форм насилия в отношении женщин, по достижению всеобщего доступа к услугам в сфере сексуального и репродуктивного здоровья, ликвидация вредных практик по ранним, принудительным бракам,  обеспечение равного участия  женщин  на всех уровнях принятия решений, и других пока  выполнена менее, чем на 50%.</a:t>
            </a:r>
            <a:endParaRPr lang="ru-RU" sz="24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4723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63</TotalTime>
  <Words>450</Words>
  <Application>Microsoft Office PowerPoint</Application>
  <PresentationFormat>Широкоэкранный</PresentationFormat>
  <Paragraphs>46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Tw Cen MT</vt:lpstr>
      <vt:lpstr>Капля</vt:lpstr>
      <vt:lpstr>Рейтинг Таджикистана по глобальным индексам В СФЕРЕ ГЕНДЕРНОГО РАВЕНСТВА</vt:lpstr>
      <vt:lpstr>Презентация PowerPoint</vt:lpstr>
      <vt:lpstr>Презентация PowerPoint</vt:lpstr>
      <vt:lpstr>Показатели Таджикистана по Глобальному индексу гендерного разрыва в 2020 и 2021 годах. </vt:lpstr>
      <vt:lpstr>ОЦЕНКА РЕАЛИЗАЦИИ ЦУР В РТ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Таджикистана по глобальным индексам В СФЕРЕ ГЕНДЕРНОГО РАВЕНСТВА</dc:title>
  <dc:creator>Татьяна Ник</dc:creator>
  <cp:lastModifiedBy>Татьяна Ник</cp:lastModifiedBy>
  <cp:revision>3</cp:revision>
  <dcterms:created xsi:type="dcterms:W3CDTF">2021-11-08T22:49:22Z</dcterms:created>
  <dcterms:modified xsi:type="dcterms:W3CDTF">2021-11-08T23:52:31Z</dcterms:modified>
</cp:coreProperties>
</file>