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0"/>
  </p:notesMasterIdLst>
  <p:sldIdLst>
    <p:sldId id="256" r:id="rId2"/>
    <p:sldId id="258" r:id="rId3"/>
    <p:sldId id="377" r:id="rId4"/>
    <p:sldId id="278" r:id="rId5"/>
    <p:sldId id="268" r:id="rId6"/>
    <p:sldId id="277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7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A0EF4-ED1E-434F-A7A1-E199E9340626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ABD3A-65ED-429C-87BD-87910998C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277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24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4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1730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208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1540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316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588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0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03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62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47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8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2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957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6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78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45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0CF1A8-6BBF-444E-AD26-9D191E4FE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839952"/>
            <a:ext cx="8915399" cy="246442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ПОЧЕМУ ВНЕДРЕНИЕ ГЕНДЕРНОГО ПОДХОДА АКТУАЛЬНО ДЛЯ ТАДЖИКИСТАНА? </a:t>
            </a:r>
            <a:b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195239-75E5-47E1-968B-EDF4B9EA87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538547"/>
            <a:ext cx="8915399" cy="1839952"/>
          </a:xfrm>
        </p:spPr>
        <p:txBody>
          <a:bodyPr>
            <a:normAutofit fontScale="92500"/>
          </a:bodyPr>
          <a:lstStyle/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МОДУЛЬ 2. </a:t>
            </a:r>
            <a:r>
              <a:rPr lang="ru-RU" sz="2400" b="1" dirty="0">
                <a:solidFill>
                  <a:srgbClr val="1F3864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ВНЕДРЕНИЕ ГЕНДЕРНОГО ПОДХОДА В ПОЛИТИКУ ПО УСТОЙЧИВОМУ РАЗВИТИЮ СТРАНЫ 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ПРЕЗЕНТАЦИЯ №3.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</a:rPr>
              <a:t>Г. Душанбе, 9 ноября 2021 года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</a:rPr>
              <a:t>Бизнес-центр «Созидание»</a:t>
            </a:r>
            <a:endParaRPr lang="ru-RU" sz="2400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2D648C19-0866-4C2F-A80C-60B5E2B685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74" t="9735" r="36282" b="85616"/>
          <a:stretch/>
        </p:blipFill>
        <p:spPr bwMode="auto">
          <a:xfrm>
            <a:off x="1705393" y="566443"/>
            <a:ext cx="9236371" cy="12735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9399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91E8C3-9D47-49E3-877E-1F3181BF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260" y="412596"/>
            <a:ext cx="8911687" cy="914400"/>
          </a:xfrm>
        </p:spPr>
        <p:txBody>
          <a:bodyPr/>
          <a:lstStyle/>
          <a:p>
            <a:r>
              <a:rPr lang="ru-RU" altLang="ru-RU" sz="3600" b="1" dirty="0"/>
              <a:t>Что такое гендерный подход?</a:t>
            </a:r>
            <a:endParaRPr lang="ru-RU" b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432D4D-B2CB-480B-BFF9-14DDED718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8410" y="1326996"/>
            <a:ext cx="6802244" cy="534143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6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 dirty="0"/>
              <a:t>Согласно определению ООН, гендерный подход  включает в себя </a:t>
            </a:r>
            <a:r>
              <a:rPr lang="ru-RU" altLang="ru-RU" sz="2000" dirty="0"/>
              <a:t>«…процесс оценки любого  планируемого мероприятия </a:t>
            </a:r>
            <a:r>
              <a:rPr lang="ru-RU" altLang="ru-RU" sz="2000" b="1" dirty="0"/>
              <a:t>с точки зрения   его воздействия на  женщин и мужчин,</a:t>
            </a:r>
            <a:r>
              <a:rPr lang="ru-RU" altLang="ru-RU" sz="2000" dirty="0"/>
              <a:t>  в том числе законодательства, стратегий и программ во всех областях и на всех уровнях.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dirty="0"/>
              <a:t>        Настоящая стратегия основывается на том,   </a:t>
            </a:r>
            <a:r>
              <a:rPr lang="ru-RU" altLang="ru-RU" sz="2000" b="1" dirty="0"/>
              <a:t>чтобы  интересы и опыт женщин, равно как и  мужчин, стали неотъемлемым критерием п</a:t>
            </a:r>
            <a:r>
              <a:rPr lang="ru-RU" altLang="ru-RU" sz="2000" dirty="0"/>
              <a:t>ри разработке общей концепции, при осуществлении, мониторинге и оценке общих направлений деятельности  и программ во всех политических, экономических и общественных сферах с тем, чтобы женщины и мужчины могли получать равную выгоду, а неравенство никогда не укоренялось бы».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 dirty="0"/>
              <a:t>Из Доклада Экономического и Социального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 dirty="0"/>
              <a:t>Совета за 1997 г. ООН, 1997.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Picture 2" descr="C:\Users\Панорама\Desktop\c8eef432a5ca.jpg">
            <a:extLst>
              <a:ext uri="{FF2B5EF4-FFF2-40B4-BE49-F238E27FC236}">
                <a16:creationId xmlns:a16="http://schemas.microsoft.com/office/drawing/2014/main" id="{0ED49F2A-D4A1-4079-A1FA-F0E8AF5F752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4156" y="1702835"/>
            <a:ext cx="3857098" cy="4839628"/>
          </a:xfrm>
          <a:noFill/>
        </p:spPr>
      </p:pic>
    </p:spTree>
    <p:extLst>
      <p:ext uri="{BB962C8B-B14F-4D97-AF65-F5344CB8AC3E}">
        <p14:creationId xmlns:p14="http://schemas.microsoft.com/office/powerpoint/2010/main" val="175811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051EE-8626-40A1-86C6-412DB44E2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1481" y="367632"/>
            <a:ext cx="8911687" cy="859002"/>
          </a:xfrm>
        </p:spPr>
        <p:txBody>
          <a:bodyPr/>
          <a:lstStyle/>
          <a:p>
            <a:r>
              <a:rPr lang="ru-RU" b="1" dirty="0"/>
              <a:t>Прямая и косвенная дискриминация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83A638-9851-4B28-B0CA-B3A8653E9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971" y="1226635"/>
            <a:ext cx="10961649" cy="5631366"/>
          </a:xfrm>
        </p:spPr>
        <p:txBody>
          <a:bodyPr>
            <a:normAutofit/>
          </a:bodyPr>
          <a:lstStyle/>
          <a:p>
            <a:pPr algn="just"/>
            <a:r>
              <a:rPr lang="ru-RU" sz="2000" b="1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Гендерный подход </a:t>
            </a:r>
            <a:r>
              <a:rPr lang="ru-RU" sz="20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обращает внимание на то, что необходимо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обеспечить равенство мужчин и женщин не только на уровне законов (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де-юре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но и в реальной жизни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(де-факто).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</a:p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 этом дискриминация в отношении женщин может быть двух видов: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преднамеренная/прямая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(«как цель» при принятии решения) и 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преднамеренная/косвенная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(«как следствие» принятого решения). </a:t>
            </a:r>
          </a:p>
          <a:p>
            <a:pPr algn="just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прямой дискриминации</a:t>
            </a:r>
            <a:r>
              <a:rPr lang="en-C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индивида или группу ставят из-за принадлежности к</a:t>
            </a:r>
            <a:r>
              <a:rPr lang="en-C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полу в</a:t>
            </a:r>
            <a:r>
              <a:rPr lang="en-C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худшее положение, чем в</a:t>
            </a:r>
            <a:r>
              <a:rPr lang="en-C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той</a:t>
            </a:r>
            <a:r>
              <a:rPr lang="en-C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 ситуации представителя/ей противоположного пола. Например, в объявлении о замещении вакансий выдвинуто требование о том, что приглашаются на работу только мужчины.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косвенной дискриминации</a:t>
            </a:r>
            <a:r>
              <a:rPr lang="en-C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внешне гендерно нейтральные закон, постановление, критерий, обычай или то или иное решение фактически приводят к</a:t>
            </a:r>
            <a:r>
              <a:rPr lang="en-C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тому, что представители одного пола оказываются в</a:t>
            </a:r>
            <a:r>
              <a:rPr lang="en-C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невыгодном положении. </a:t>
            </a:r>
          </a:p>
          <a:p>
            <a:pPr algn="just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 есть косвенная дискриминация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отношении, например, женщин проявляется не в том, что ограничиваются права конкретно женщин, а в том, что к женщинам и мужчинам выдвигаются одинаковые требования и не учитываются существующие разные возможности у женщин и мужчин. В результате чего пострадает больше женщин.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48472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717E3E-BA4F-48F2-9FB0-FEC12974B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ГЕНДЕРНЫЙ ПОДХОД - это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9DDFBF-8115-4EB2-85B2-B652421CE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435" y="1338146"/>
            <a:ext cx="10846690" cy="5519854"/>
          </a:xfrm>
        </p:spPr>
        <p:txBody>
          <a:bodyPr>
            <a:noAutofit/>
          </a:bodyPr>
          <a:lstStyle/>
          <a:p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подход, принимающий во внимание социальные, культурные, экономические и политические различия между мужчинами и женщинами во всех сферах деятельности; </a:t>
            </a:r>
          </a:p>
          <a:p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означает необходимость включения критериев гендерного равенства во всю систему организации современного общества.</a:t>
            </a:r>
          </a:p>
          <a:p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Целью ГП является производство структурных изменений, устраняющих гендерное неравенство и обеспечивающих равноправие полов в личной, общественной и профессиональной жизни. </a:t>
            </a:r>
          </a:p>
          <a:p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Несмотря на то что концепция ГП берет свое начало в различных стратегиях по обеспечению равноправия женщин, она не ограничивается только и исключительно желанием устранить структурные предпосылки, ущемляющие интересы женщин. Концепция имеет своей целью демонтаж общественных барьеров для обоих полов. Для этого недостаточно сделать соответствующие распоряжения и принять правильные законы.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05005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9603FF2-3C55-464D-8CD7-9FCD42CB26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24574" y="189571"/>
            <a:ext cx="8911687" cy="1548161"/>
          </a:xfrm>
        </p:spPr>
        <p:txBody>
          <a:bodyPr>
            <a:noAutofit/>
          </a:bodyPr>
          <a:lstStyle/>
          <a:p>
            <a:pPr algn="ctr"/>
            <a:r>
              <a:rPr lang="ru-RU" altLang="ru-RU" sz="3200" b="1" dirty="0"/>
              <a:t>Гендерный подход</a:t>
            </a:r>
            <a:br>
              <a:rPr lang="ru-RU" altLang="ru-RU" sz="3200" b="1" dirty="0"/>
            </a:br>
            <a:r>
              <a:rPr lang="ru-RU" altLang="ru-RU" sz="3200" b="1" dirty="0"/>
              <a:t>гендерная интеграция</a:t>
            </a:r>
            <a:br>
              <a:rPr lang="en-US" altLang="ru-RU" sz="3200" b="1" dirty="0"/>
            </a:br>
            <a:r>
              <a:rPr lang="en-US" altLang="ru-RU" sz="3200" b="1" dirty="0"/>
              <a:t>(gender mainstreaming)</a:t>
            </a:r>
            <a:endParaRPr lang="ru-RU" altLang="ru-RU" sz="3200" b="1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9686B26-07ED-4526-998E-1C23D54B6B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38867" y="2133600"/>
            <a:ext cx="10760927" cy="4724400"/>
          </a:xfrm>
        </p:spPr>
        <p:txBody>
          <a:bodyPr>
            <a:normAutofit/>
          </a:bodyPr>
          <a:lstStyle/>
          <a:p>
            <a:r>
              <a:rPr lang="ru-RU" altLang="ru-RU" sz="3600" b="1" dirty="0">
                <a:solidFill>
                  <a:schemeClr val="tx1"/>
                </a:solidFill>
              </a:rPr>
              <a:t>Гендерная интеграция </a:t>
            </a:r>
            <a:r>
              <a:rPr lang="ru-RU" altLang="ru-RU" sz="3600" dirty="0"/>
              <a:t>–это организация, улучшение, развитие и оценка политических процессов, при которых подход гендерного равенства инкорпорируется во все политики ( в том числе бюджетную) и на всех уровнях и стадиях лицами, включенными в политическую деятельность</a:t>
            </a:r>
          </a:p>
          <a:p>
            <a:endParaRPr lang="ru-RU" alt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7F5E899-B59A-4EFA-B45E-456629B637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41034" y="568354"/>
            <a:ext cx="9720417" cy="1280890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b="1" dirty="0"/>
              <a:t>Гендерный подход</a:t>
            </a:r>
            <a:br>
              <a:rPr lang="ru-RU" altLang="ru-RU" sz="2800" b="1" dirty="0"/>
            </a:br>
            <a:r>
              <a:rPr lang="ru-RU" altLang="ru-RU" sz="2800" b="1" dirty="0"/>
              <a:t>гендерная интеграция</a:t>
            </a:r>
            <a:br>
              <a:rPr lang="en-US" altLang="ru-RU" sz="2800" b="1" dirty="0"/>
            </a:br>
            <a:r>
              <a:rPr lang="en-US" altLang="ru-RU" sz="2800" b="1" dirty="0"/>
              <a:t>(gender mainstreaming)</a:t>
            </a:r>
            <a:endParaRPr lang="ru-RU" altLang="ru-RU" sz="2800" b="1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200F48F-D8FD-4C41-BE8C-B51E325EAC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04693" y="2133600"/>
            <a:ext cx="10199919" cy="4545980"/>
          </a:xfrm>
        </p:spPr>
        <p:txBody>
          <a:bodyPr>
            <a:normAutofit/>
          </a:bodyPr>
          <a:lstStyle/>
          <a:p>
            <a:r>
              <a:rPr lang="ru-RU" altLang="ru-RU" sz="2400" dirty="0"/>
              <a:t>Это предполагает новые пути разработки и проведения политики, сдвиги в организационной и институциональной культуре.</a:t>
            </a:r>
          </a:p>
          <a:p>
            <a:r>
              <a:rPr lang="ru-RU" altLang="ru-RU" sz="2400" b="1" dirty="0">
                <a:solidFill>
                  <a:srgbClr val="0070C0"/>
                </a:solidFill>
              </a:rPr>
              <a:t>Охватывает процесс, объекты и активные субъекты интеграции</a:t>
            </a:r>
          </a:p>
          <a:p>
            <a:r>
              <a:rPr lang="ru-RU" altLang="ru-RU" sz="2400" dirty="0"/>
              <a:t>Объектами интеграции являются все политические программы на всех уровнях и стадиях их осуществления.</a:t>
            </a:r>
          </a:p>
          <a:p>
            <a:r>
              <a:rPr lang="ru-RU" altLang="ru-RU" sz="2400" dirty="0"/>
              <a:t>Гендерная интеграция дополняет конкретные политики достижения гендерного равенства, придавая значимость различиям и разнообразию.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A553D8-FEE0-4649-993D-1D4F5B6BD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2271" y="367631"/>
            <a:ext cx="8911687" cy="870154"/>
          </a:xfrm>
        </p:spPr>
        <p:txBody>
          <a:bodyPr/>
          <a:lstStyle/>
          <a:p>
            <a:r>
              <a:rPr lang="ru-RU" b="1" dirty="0"/>
              <a:t>ЧТО ДАЕТ ГЕНДЕРНЫЙ ПОДХОД?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DB04F5-0D80-4114-AAA9-A60706042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1494263"/>
            <a:ext cx="11552663" cy="5363737"/>
          </a:xfrm>
        </p:spPr>
        <p:txBody>
          <a:bodyPr>
            <a:noAutofit/>
          </a:bodyPr>
          <a:lstStyle/>
          <a:p>
            <a:pPr algn="l"/>
            <a:r>
              <a:rPr lang="ru-RU" sz="2200" b="0" i="0" u="none" strike="noStrike" baseline="0" dirty="0">
                <a:latin typeface="MyriadPro-Regular"/>
              </a:rPr>
              <a:t>Позволяет политикам и практикующим специалистам не только концентрировать внимание на результатах гендерного неравенства, но также способствует выявлению и решению проблем, связанных с процессами и обстоятельствами, порождающими гендерное неравенство.</a:t>
            </a:r>
          </a:p>
          <a:p>
            <a:pPr algn="l"/>
            <a:r>
              <a:rPr lang="ru-RU" sz="2200" b="0" i="0" u="none" strike="noStrike" baseline="0" dirty="0">
                <a:latin typeface="MyriadPro-Regular"/>
              </a:rPr>
              <a:t>Этот подход выявляет и использует возможности для повышения гендерного равенства в проектах и стратегиях, которые при иных условиях не рассматривали бы гендерные аспекты проблемы вообще.</a:t>
            </a:r>
          </a:p>
          <a:p>
            <a:pPr algn="l"/>
            <a:r>
              <a:rPr lang="ru-RU" sz="2200" b="0" i="0" u="none" strike="noStrike" baseline="0" dirty="0">
                <a:latin typeface="MyriadPro-Regular"/>
              </a:rPr>
              <a:t>Гендерный подход обеспечивает постоянное внимание к вопросам гендерного равенства в ходе исполнения проекта или всего цикла реализации стратегии, гарантируя, таким образом, формирование, </a:t>
            </a:r>
            <a:r>
              <a:rPr lang="ru-RU" sz="2200" b="0" i="0" u="none" strike="noStrike" baseline="0" dirty="0" err="1">
                <a:latin typeface="MyriadPro-Regular"/>
              </a:rPr>
              <a:t>МиО</a:t>
            </a:r>
            <a:r>
              <a:rPr lang="ru-RU" sz="2200" b="0" i="0" u="none" strike="noStrike" baseline="0" dirty="0">
                <a:latin typeface="MyriadPro-Regular"/>
              </a:rPr>
              <a:t> взаимно поддерживающих друг друга систем.</a:t>
            </a:r>
          </a:p>
          <a:p>
            <a:pPr algn="l"/>
            <a:r>
              <a:rPr lang="ru-RU" sz="2200" b="0" i="0" u="none" strike="noStrike" baseline="0" dirty="0">
                <a:latin typeface="MyriadPro-Regular"/>
              </a:rPr>
              <a:t>Это означает, что внимание к гендерной проблематике не останется только символическим упоминанием в проектном документе и сможет принести взамен реальные и устойчивые выгоды для мужчин и женщин.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4380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9DC442-E6D1-4795-B815-40BCEA97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899" y="735980"/>
            <a:ext cx="10995101" cy="5802399"/>
          </a:xfrm>
        </p:spPr>
        <p:txBody>
          <a:bodyPr>
            <a:noAutofit/>
          </a:bodyPr>
          <a:lstStyle/>
          <a:p>
            <a:br>
              <a:rPr lang="ru-RU" sz="3600" b="1" dirty="0">
                <a:solidFill>
                  <a:schemeClr val="tx1"/>
                </a:solidFill>
                <a:latin typeface="MyriadPro-Regular"/>
              </a:rPr>
            </a:br>
            <a:br>
              <a:rPr lang="ru-RU" sz="3600" b="1" dirty="0">
                <a:solidFill>
                  <a:schemeClr val="tx1"/>
                </a:solidFill>
                <a:latin typeface="MyriadPro-Regular"/>
              </a:rPr>
            </a:br>
            <a:br>
              <a:rPr lang="ru-RU" sz="3600" b="1" dirty="0">
                <a:solidFill>
                  <a:schemeClr val="tx1"/>
                </a:solidFill>
                <a:latin typeface="MyriadPro-Regular"/>
              </a:rPr>
            </a:br>
            <a:r>
              <a:rPr lang="ru-RU" sz="3600" b="1" dirty="0">
                <a:solidFill>
                  <a:schemeClr val="tx1"/>
                </a:solidFill>
                <a:latin typeface="MyriadPro-Regular"/>
              </a:rPr>
              <a:t>ПОЗ</a:t>
            </a:r>
            <a:r>
              <a:rPr lang="ru-RU" sz="3600" b="1" i="0" u="none" strike="noStrike" baseline="0" dirty="0">
                <a:solidFill>
                  <a:schemeClr val="tx1"/>
                </a:solidFill>
                <a:latin typeface="MyriadPro-Regular"/>
              </a:rPr>
              <a:t>ИТИВНАЯ ДИСКРИМИНАЦИЯ </a:t>
            </a:r>
            <a:r>
              <a:rPr lang="ru-RU" sz="3600" b="0" i="0" u="none" strike="noStrike" baseline="0" dirty="0">
                <a:latin typeface="MyriadPro-Regular"/>
              </a:rPr>
              <a:t>– это меры, которые принимаются в отношении мужчин или женщин (или любой другой </a:t>
            </a:r>
            <a:r>
              <a:rPr lang="ru-RU" sz="3600" b="0" i="0" u="none" strike="noStrike" baseline="0" dirty="0" err="1">
                <a:latin typeface="MyriadPro-Regular"/>
              </a:rPr>
              <a:t>недопредставленной</a:t>
            </a:r>
            <a:r>
              <a:rPr lang="ru-RU" sz="3600" b="0" i="0" u="none" strike="noStrike" baseline="0" dirty="0">
                <a:latin typeface="MyriadPro-Regular"/>
              </a:rPr>
              <a:t> группы). Данной категории лиц предоставляется конкретная помощь для того, чтобы попытаться исправить проявление массового неравенства. </a:t>
            </a:r>
            <a:br>
              <a:rPr lang="ru-RU" sz="3600" b="0" i="0" u="none" strike="noStrike" baseline="0" dirty="0">
                <a:latin typeface="MyriadPro-Regular"/>
              </a:rPr>
            </a:br>
            <a:r>
              <a:rPr lang="ru-RU" sz="3600" b="0" i="0" u="none" strike="noStrike" baseline="0" dirty="0">
                <a:latin typeface="MyriadPro-Regular"/>
              </a:rPr>
              <a:t>В числе таких мер может быть квотирование мест для женщин в определенных учебных программах, законодательных и исполнительные органах или прочих организациях, предоставление женщинам преимуществ при найме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08829389"/>
      </p:ext>
    </p:extLst>
  </p:cSld>
  <p:clrMapOvr>
    <a:masterClrMapping/>
  </p:clrMapOvr>
</p:sld>
</file>

<file path=ppt/theme/theme1.xml><?xml version="1.0" encoding="utf-8"?>
<a:theme xmlns:a="http://schemas.openxmlformats.org/drawingml/2006/main" name="7 ноября презентация гендер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 ноября презентация гендер" id="{7508EAC2-E703-4175-88A6-0DC55160BF2F}" vid="{386BC165-E4EB-4FD2-938A-EF4EAFD6413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7 ноября презентация гендер</Template>
  <TotalTime>423</TotalTime>
  <Words>782</Words>
  <Application>Microsoft Office PowerPoint</Application>
  <PresentationFormat>Широкоэкранный</PresentationFormat>
  <Paragraphs>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</vt:lpstr>
      <vt:lpstr>Century Gothic</vt:lpstr>
      <vt:lpstr>MyriadPro-Regular</vt:lpstr>
      <vt:lpstr>Times New Roman</vt:lpstr>
      <vt:lpstr>Wingdings</vt:lpstr>
      <vt:lpstr>Wingdings 3</vt:lpstr>
      <vt:lpstr>7 ноября презентация гендер</vt:lpstr>
      <vt:lpstr>ПОЧЕМУ ВНЕДРЕНИЕ ГЕНДЕРНОГО ПОДХОДА АКТУАЛЬНО ДЛЯ ТАДЖИКИСТАНА?  </vt:lpstr>
      <vt:lpstr>Что такое гендерный подход?</vt:lpstr>
      <vt:lpstr>Прямая и косвенная дискриминация</vt:lpstr>
      <vt:lpstr>ГЕНДЕРНЫЙ ПОДХОД - это</vt:lpstr>
      <vt:lpstr>Гендерный подход гендерная интеграция (gender mainstreaming)</vt:lpstr>
      <vt:lpstr>Гендерный подход гендерная интеграция (gender mainstreaming)</vt:lpstr>
      <vt:lpstr>ЧТО ДАЕТ ГЕНДЕРНЫЙ ПОДХОД?</vt:lpstr>
      <vt:lpstr>   ПОЗИТИВНАЯ ДИСКРИМИНАЦИЯ – это меры, которые принимаются в отношении мужчин или женщин (или любой другой недопредставленной группы). Данной категории лиц предоставляется конкретная помощь для того, чтобы попытаться исправить проявление массового неравенства.  В числе таких мер может быть квотирование мест для женщин в определенных учебных программах, законодательных и исполнительные органах или прочих организациях, предоставление женщинам преимуществ при найме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государственной политики по развитию страны на основе внедрения гендерного подхода.</dc:title>
  <dc:creator>Татьяна Ник</dc:creator>
  <cp:lastModifiedBy>Татьяна Ник</cp:lastModifiedBy>
  <cp:revision>20</cp:revision>
  <cp:lastPrinted>2021-10-25T15:43:20Z</cp:lastPrinted>
  <dcterms:created xsi:type="dcterms:W3CDTF">2021-10-22T22:39:34Z</dcterms:created>
  <dcterms:modified xsi:type="dcterms:W3CDTF">2021-12-16T20:50:06Z</dcterms:modified>
</cp:coreProperties>
</file>