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6"/>
  </p:notesMasterIdLst>
  <p:sldIdLst>
    <p:sldId id="256" r:id="rId2"/>
    <p:sldId id="259" r:id="rId3"/>
    <p:sldId id="257" r:id="rId4"/>
    <p:sldId id="378" r:id="rId5"/>
    <p:sldId id="379" r:id="rId6"/>
    <p:sldId id="376" r:id="rId7"/>
    <p:sldId id="297" r:id="rId8"/>
    <p:sldId id="380" r:id="rId9"/>
    <p:sldId id="274" r:id="rId10"/>
    <p:sldId id="318" r:id="rId11"/>
    <p:sldId id="300" r:id="rId12"/>
    <p:sldId id="423" r:id="rId13"/>
    <p:sldId id="424" r:id="rId14"/>
    <p:sldId id="42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B9CA8-F49A-4967-8214-CEB0965D364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0FAFB9-D312-4578-9CBD-9B05FBF11FFE}">
      <dgm:prSet phldrT="[Текст]"/>
      <dgm:spPr/>
      <dgm:t>
        <a:bodyPr/>
        <a:lstStyle/>
        <a:p>
          <a:r>
            <a:rPr lang="ru-RU" b="1" dirty="0">
              <a:solidFill>
                <a:srgbClr val="0070C0"/>
              </a:solidFill>
            </a:rPr>
            <a:t>ТИПЫ ПОЛИТИКИ С УЧЕТОМ ГЕНДЕРНОГО ФАКТОРА</a:t>
          </a:r>
        </a:p>
      </dgm:t>
    </dgm:pt>
    <dgm:pt modelId="{FCB0EC55-0D98-44E0-A0D6-D14C8D2B0B01}" type="parTrans" cxnId="{D4D9EEF8-16A2-4AE6-8501-51B83155B724}">
      <dgm:prSet/>
      <dgm:spPr/>
      <dgm:t>
        <a:bodyPr/>
        <a:lstStyle/>
        <a:p>
          <a:endParaRPr lang="ru-RU"/>
        </a:p>
      </dgm:t>
    </dgm:pt>
    <dgm:pt modelId="{6184027F-C13E-48FE-9422-1CCC0591E93E}" type="sibTrans" cxnId="{D4D9EEF8-16A2-4AE6-8501-51B83155B724}">
      <dgm:prSet/>
      <dgm:spPr/>
      <dgm:t>
        <a:bodyPr/>
        <a:lstStyle/>
        <a:p>
          <a:endParaRPr lang="ru-RU"/>
        </a:p>
      </dgm:t>
    </dgm:pt>
    <dgm:pt modelId="{6F49607B-318C-40EE-B589-8B8DDC4B1F84}">
      <dgm:prSet phldrT="[Текст]" custT="1"/>
      <dgm:spPr/>
      <dgm:t>
        <a:bodyPr/>
        <a:lstStyle/>
        <a:p>
          <a:r>
            <a:rPr lang="ru-RU" sz="1400" b="1" dirty="0"/>
            <a:t>Гендерно-чувствительная</a:t>
          </a:r>
        </a:p>
      </dgm:t>
    </dgm:pt>
    <dgm:pt modelId="{ED3F5698-2B00-4BE8-BE19-2C0B1D3639A7}" type="parTrans" cxnId="{054DBBC5-EA42-4D83-9789-226EA9911556}">
      <dgm:prSet/>
      <dgm:spPr/>
      <dgm:t>
        <a:bodyPr/>
        <a:lstStyle/>
        <a:p>
          <a:endParaRPr lang="ru-RU"/>
        </a:p>
      </dgm:t>
    </dgm:pt>
    <dgm:pt modelId="{78387C88-C080-49BD-AA2C-5C57BE0502ED}" type="sibTrans" cxnId="{054DBBC5-EA42-4D83-9789-226EA9911556}">
      <dgm:prSet/>
      <dgm:spPr/>
      <dgm:t>
        <a:bodyPr/>
        <a:lstStyle/>
        <a:p>
          <a:endParaRPr lang="ru-RU"/>
        </a:p>
      </dgm:t>
    </dgm:pt>
    <dgm:pt modelId="{8EF4D62D-2063-40D4-9C27-EF2F28986B77}">
      <dgm:prSet phldrT="[Текст]"/>
      <dgm:spPr/>
      <dgm:t>
        <a:bodyPr/>
        <a:lstStyle/>
        <a:p>
          <a:r>
            <a:rPr lang="ru-RU" b="1" dirty="0"/>
            <a:t>Гендерно-ориентированная</a:t>
          </a:r>
        </a:p>
      </dgm:t>
    </dgm:pt>
    <dgm:pt modelId="{8F3ABB87-1B97-40A3-AF53-E4246F0727F8}" type="parTrans" cxnId="{E088A5D0-5325-4D06-9DD1-371E8719B1E9}">
      <dgm:prSet/>
      <dgm:spPr/>
      <dgm:t>
        <a:bodyPr/>
        <a:lstStyle/>
        <a:p>
          <a:endParaRPr lang="ru-RU"/>
        </a:p>
      </dgm:t>
    </dgm:pt>
    <dgm:pt modelId="{63DB2AE2-7F24-4C00-9896-821A2AA5485A}" type="sibTrans" cxnId="{E088A5D0-5325-4D06-9DD1-371E8719B1E9}">
      <dgm:prSet/>
      <dgm:spPr/>
      <dgm:t>
        <a:bodyPr/>
        <a:lstStyle/>
        <a:p>
          <a:endParaRPr lang="ru-RU"/>
        </a:p>
      </dgm:t>
    </dgm:pt>
    <dgm:pt modelId="{3E08448B-CF97-4A24-9807-9E435802E3E3}">
      <dgm:prSet phldrT="[Текст]"/>
      <dgm:spPr/>
      <dgm:t>
        <a:bodyPr/>
        <a:lstStyle/>
        <a:p>
          <a:r>
            <a:rPr lang="ru-RU" b="1" dirty="0"/>
            <a:t>Гендерно-преобразующая</a:t>
          </a:r>
        </a:p>
      </dgm:t>
    </dgm:pt>
    <dgm:pt modelId="{CB9E90B1-DBCE-40CF-B762-B8D82312067E}" type="parTrans" cxnId="{70798C21-A756-4A1A-BA5B-DFF2279F95A1}">
      <dgm:prSet/>
      <dgm:spPr/>
      <dgm:t>
        <a:bodyPr/>
        <a:lstStyle/>
        <a:p>
          <a:endParaRPr lang="ru-RU"/>
        </a:p>
      </dgm:t>
    </dgm:pt>
    <dgm:pt modelId="{6E57092E-3570-4192-98CB-13AA1EDC61F8}" type="sibTrans" cxnId="{70798C21-A756-4A1A-BA5B-DFF2279F95A1}">
      <dgm:prSet/>
      <dgm:spPr/>
      <dgm:t>
        <a:bodyPr/>
        <a:lstStyle/>
        <a:p>
          <a:endParaRPr lang="ru-RU"/>
        </a:p>
      </dgm:t>
    </dgm:pt>
    <dgm:pt modelId="{3540D2A2-CE37-413D-89C6-387DBEB91F2E}">
      <dgm:prSet phldrT="[Текст]" custT="1"/>
      <dgm:spPr/>
      <dgm:t>
        <a:bodyPr/>
        <a:lstStyle/>
        <a:p>
          <a:r>
            <a:rPr lang="ru-RU" sz="1400" b="1" dirty="0"/>
            <a:t>Гендерно-нейтральная</a:t>
          </a:r>
        </a:p>
      </dgm:t>
    </dgm:pt>
    <dgm:pt modelId="{9277ADF4-6076-411F-A1D0-83591E282CD6}" type="parTrans" cxnId="{BA653C46-BE2D-4557-91FF-A9356152E50E}">
      <dgm:prSet/>
      <dgm:spPr/>
      <dgm:t>
        <a:bodyPr/>
        <a:lstStyle/>
        <a:p>
          <a:endParaRPr lang="ru-RU"/>
        </a:p>
      </dgm:t>
    </dgm:pt>
    <dgm:pt modelId="{DA964113-C6D4-4DD4-9E97-709F70F14864}" type="sibTrans" cxnId="{BA653C46-BE2D-4557-91FF-A9356152E50E}">
      <dgm:prSet/>
      <dgm:spPr/>
      <dgm:t>
        <a:bodyPr/>
        <a:lstStyle/>
        <a:p>
          <a:endParaRPr lang="ru-RU"/>
        </a:p>
      </dgm:t>
    </dgm:pt>
    <dgm:pt modelId="{6D744160-2EEB-4B9A-A1F5-91C96FA8222E}">
      <dgm:prSet custT="1"/>
      <dgm:spPr/>
      <dgm:t>
        <a:bodyPr/>
        <a:lstStyle/>
        <a:p>
          <a:r>
            <a:rPr lang="ru-RU" sz="1400" b="1" dirty="0"/>
            <a:t>Гендерно-предвзятая</a:t>
          </a:r>
        </a:p>
      </dgm:t>
    </dgm:pt>
    <dgm:pt modelId="{2EFFD410-1C35-45BD-A36E-AED0EA00A5B8}" type="parTrans" cxnId="{475BA2F6-64FB-41B7-8F29-28212FC8E1AA}">
      <dgm:prSet/>
      <dgm:spPr/>
      <dgm:t>
        <a:bodyPr/>
        <a:lstStyle/>
        <a:p>
          <a:endParaRPr lang="ru-RU"/>
        </a:p>
      </dgm:t>
    </dgm:pt>
    <dgm:pt modelId="{2695C2FB-EEF6-49BB-9ACA-152B6CC7C686}" type="sibTrans" cxnId="{475BA2F6-64FB-41B7-8F29-28212FC8E1AA}">
      <dgm:prSet/>
      <dgm:spPr/>
      <dgm:t>
        <a:bodyPr/>
        <a:lstStyle/>
        <a:p>
          <a:endParaRPr lang="ru-RU"/>
        </a:p>
      </dgm:t>
    </dgm:pt>
    <dgm:pt modelId="{99D8B078-1794-4597-93F1-F80FF43A35E0}" type="pres">
      <dgm:prSet presAssocID="{06BB9CA8-F49A-4967-8214-CEB0965D36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2F8307-6F3C-4A36-8308-3456050AA212}" type="pres">
      <dgm:prSet presAssocID="{D90FAFB9-D312-4578-9CBD-9B05FBF11FFE}" presName="hierRoot1" presStyleCnt="0"/>
      <dgm:spPr/>
    </dgm:pt>
    <dgm:pt modelId="{26AA229D-1E3C-426C-A8D8-A24BDA780A4C}" type="pres">
      <dgm:prSet presAssocID="{D90FAFB9-D312-4578-9CBD-9B05FBF11FFE}" presName="composite" presStyleCnt="0"/>
      <dgm:spPr/>
    </dgm:pt>
    <dgm:pt modelId="{0DEC8B18-D901-4F3A-BC17-9571BB826D50}" type="pres">
      <dgm:prSet presAssocID="{D90FAFB9-D312-4578-9CBD-9B05FBF11FFE}" presName="background" presStyleLbl="node0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9CE7B637-DD84-484B-9A6B-3FECE877DC35}" type="pres">
      <dgm:prSet presAssocID="{D90FAFB9-D312-4578-9CBD-9B05FBF11FFE}" presName="text" presStyleLbl="fgAcc0" presStyleIdx="0" presStyleCnt="1" custScaleX="208705">
        <dgm:presLayoutVars>
          <dgm:chPref val="3"/>
        </dgm:presLayoutVars>
      </dgm:prSet>
      <dgm:spPr/>
    </dgm:pt>
    <dgm:pt modelId="{8C49B94E-03D2-4C8C-95A0-EB72DBDED528}" type="pres">
      <dgm:prSet presAssocID="{D90FAFB9-D312-4578-9CBD-9B05FBF11FFE}" presName="hierChild2" presStyleCnt="0"/>
      <dgm:spPr/>
    </dgm:pt>
    <dgm:pt modelId="{8682B0EE-F18D-437C-B2E5-627BEE1C2982}" type="pres">
      <dgm:prSet presAssocID="{ED3F5698-2B00-4BE8-BE19-2C0B1D3639A7}" presName="Name10" presStyleLbl="parChTrans1D2" presStyleIdx="0" presStyleCnt="3"/>
      <dgm:spPr/>
    </dgm:pt>
    <dgm:pt modelId="{7AA22F2A-16DA-42B9-992A-04329F626BD4}" type="pres">
      <dgm:prSet presAssocID="{6F49607B-318C-40EE-B589-8B8DDC4B1F84}" presName="hierRoot2" presStyleCnt="0"/>
      <dgm:spPr/>
    </dgm:pt>
    <dgm:pt modelId="{14BE8355-C577-4117-82C6-B3B3889F313E}" type="pres">
      <dgm:prSet presAssocID="{6F49607B-318C-40EE-B589-8B8DDC4B1F84}" presName="composite2" presStyleCnt="0"/>
      <dgm:spPr/>
    </dgm:pt>
    <dgm:pt modelId="{B3780B0E-84E4-490E-8886-45C455C0F29D}" type="pres">
      <dgm:prSet presAssocID="{6F49607B-318C-40EE-B589-8B8DDC4B1F84}" presName="background2" presStyleLbl="node2" presStyleIdx="0" presStyleCnt="3"/>
      <dgm:spPr>
        <a:solidFill>
          <a:schemeClr val="accent2">
            <a:lumMod val="40000"/>
            <a:lumOff val="60000"/>
          </a:schemeClr>
        </a:solidFill>
      </dgm:spPr>
    </dgm:pt>
    <dgm:pt modelId="{ECC3DBB8-2BA3-4EFD-BE97-4E73FEB97E3A}" type="pres">
      <dgm:prSet presAssocID="{6F49607B-318C-40EE-B589-8B8DDC4B1F84}" presName="text2" presStyleLbl="fgAcc2" presStyleIdx="0" presStyleCnt="3" custScaleY="127911" custLinFactNeighborX="-2846" custLinFactNeighborY="-1494">
        <dgm:presLayoutVars>
          <dgm:chPref val="3"/>
        </dgm:presLayoutVars>
      </dgm:prSet>
      <dgm:spPr/>
    </dgm:pt>
    <dgm:pt modelId="{8E916A9E-5E06-4B96-B745-C7117DD04A5E}" type="pres">
      <dgm:prSet presAssocID="{6F49607B-318C-40EE-B589-8B8DDC4B1F84}" presName="hierChild3" presStyleCnt="0"/>
      <dgm:spPr/>
    </dgm:pt>
    <dgm:pt modelId="{3CC804E6-7769-41C9-88B9-54D4BDFAB4A8}" type="pres">
      <dgm:prSet presAssocID="{8F3ABB87-1B97-40A3-AF53-E4246F0727F8}" presName="Name17" presStyleLbl="parChTrans1D3" presStyleIdx="0" presStyleCnt="2"/>
      <dgm:spPr/>
    </dgm:pt>
    <dgm:pt modelId="{E7F95CE0-24C9-458A-92BE-D1FD4A9F897C}" type="pres">
      <dgm:prSet presAssocID="{8EF4D62D-2063-40D4-9C27-EF2F28986B77}" presName="hierRoot3" presStyleCnt="0"/>
      <dgm:spPr/>
    </dgm:pt>
    <dgm:pt modelId="{6B61A422-3446-413D-BA82-562D0C85955C}" type="pres">
      <dgm:prSet presAssocID="{8EF4D62D-2063-40D4-9C27-EF2F28986B77}" presName="composite3" presStyleCnt="0"/>
      <dgm:spPr/>
    </dgm:pt>
    <dgm:pt modelId="{4EE1C8A6-7A50-49A0-B514-B4DB0BA8DE65}" type="pres">
      <dgm:prSet presAssocID="{8EF4D62D-2063-40D4-9C27-EF2F28986B77}" presName="background3" presStyleLbl="node3" presStyleIdx="0" presStyleCnt="2"/>
      <dgm:spPr>
        <a:solidFill>
          <a:schemeClr val="accent2">
            <a:lumMod val="40000"/>
            <a:lumOff val="60000"/>
          </a:schemeClr>
        </a:solidFill>
      </dgm:spPr>
    </dgm:pt>
    <dgm:pt modelId="{B6232871-55F0-43D8-B896-7E2A99920FB5}" type="pres">
      <dgm:prSet presAssocID="{8EF4D62D-2063-40D4-9C27-EF2F28986B77}" presName="text3" presStyleLbl="fgAcc3" presStyleIdx="0" presStyleCnt="2">
        <dgm:presLayoutVars>
          <dgm:chPref val="3"/>
        </dgm:presLayoutVars>
      </dgm:prSet>
      <dgm:spPr/>
    </dgm:pt>
    <dgm:pt modelId="{6D9A5B40-F4A9-4A1A-8F16-D90CBC33BCAC}" type="pres">
      <dgm:prSet presAssocID="{8EF4D62D-2063-40D4-9C27-EF2F28986B77}" presName="hierChild4" presStyleCnt="0"/>
      <dgm:spPr/>
    </dgm:pt>
    <dgm:pt modelId="{797A2E44-C5DD-4D4C-AA6F-4BAC57964685}" type="pres">
      <dgm:prSet presAssocID="{CB9E90B1-DBCE-40CF-B762-B8D82312067E}" presName="Name17" presStyleLbl="parChTrans1D3" presStyleIdx="1" presStyleCnt="2"/>
      <dgm:spPr/>
    </dgm:pt>
    <dgm:pt modelId="{2A8A24A8-7AF4-4805-B78B-FB6A706872AA}" type="pres">
      <dgm:prSet presAssocID="{3E08448B-CF97-4A24-9807-9E435802E3E3}" presName="hierRoot3" presStyleCnt="0"/>
      <dgm:spPr/>
    </dgm:pt>
    <dgm:pt modelId="{CD387947-D2EA-4AA4-A615-A0A4E0E821D7}" type="pres">
      <dgm:prSet presAssocID="{3E08448B-CF97-4A24-9807-9E435802E3E3}" presName="composite3" presStyleCnt="0"/>
      <dgm:spPr/>
    </dgm:pt>
    <dgm:pt modelId="{783580B8-F71A-4DB8-83C2-752205E21600}" type="pres">
      <dgm:prSet presAssocID="{3E08448B-CF97-4A24-9807-9E435802E3E3}" presName="background3" presStyleLbl="node3" presStyleIdx="1" presStyleCnt="2"/>
      <dgm:spPr>
        <a:solidFill>
          <a:schemeClr val="accent2">
            <a:lumMod val="40000"/>
            <a:lumOff val="60000"/>
          </a:schemeClr>
        </a:solidFill>
      </dgm:spPr>
    </dgm:pt>
    <dgm:pt modelId="{20E45515-36A5-41D7-BAAF-9DE4A42C4C45}" type="pres">
      <dgm:prSet presAssocID="{3E08448B-CF97-4A24-9807-9E435802E3E3}" presName="text3" presStyleLbl="fgAcc3" presStyleIdx="1" presStyleCnt="2">
        <dgm:presLayoutVars>
          <dgm:chPref val="3"/>
        </dgm:presLayoutVars>
      </dgm:prSet>
      <dgm:spPr/>
    </dgm:pt>
    <dgm:pt modelId="{32FBA5B8-B63A-4D8E-81ED-2FA0AC0A82E3}" type="pres">
      <dgm:prSet presAssocID="{3E08448B-CF97-4A24-9807-9E435802E3E3}" presName="hierChild4" presStyleCnt="0"/>
      <dgm:spPr/>
    </dgm:pt>
    <dgm:pt modelId="{281CBF80-8E24-40FA-B573-E940D4A721A5}" type="pres">
      <dgm:prSet presAssocID="{9277ADF4-6076-411F-A1D0-83591E282CD6}" presName="Name10" presStyleLbl="parChTrans1D2" presStyleIdx="1" presStyleCnt="3"/>
      <dgm:spPr/>
    </dgm:pt>
    <dgm:pt modelId="{87F3A103-B4BB-4E19-B62A-8FDFBD06B86F}" type="pres">
      <dgm:prSet presAssocID="{3540D2A2-CE37-413D-89C6-387DBEB91F2E}" presName="hierRoot2" presStyleCnt="0"/>
      <dgm:spPr/>
    </dgm:pt>
    <dgm:pt modelId="{6BF53D16-334A-4005-97C3-1F0C43E2A198}" type="pres">
      <dgm:prSet presAssocID="{3540D2A2-CE37-413D-89C6-387DBEB91F2E}" presName="composite2" presStyleCnt="0"/>
      <dgm:spPr/>
    </dgm:pt>
    <dgm:pt modelId="{D38C6B9B-B2F1-475C-8C47-45E04C0FF535}" type="pres">
      <dgm:prSet presAssocID="{3540D2A2-CE37-413D-89C6-387DBEB91F2E}" presName="background2" presStyleLbl="node2" presStyleIdx="1" presStyleCnt="3"/>
      <dgm:spPr>
        <a:solidFill>
          <a:schemeClr val="accent2">
            <a:lumMod val="40000"/>
            <a:lumOff val="60000"/>
          </a:schemeClr>
        </a:solidFill>
      </dgm:spPr>
    </dgm:pt>
    <dgm:pt modelId="{B5E84B45-3ED3-42C2-8DD9-8FC7C3341399}" type="pres">
      <dgm:prSet presAssocID="{3540D2A2-CE37-413D-89C6-387DBEB91F2E}" presName="text2" presStyleLbl="fgAcc2" presStyleIdx="1" presStyleCnt="3" custScaleY="127910">
        <dgm:presLayoutVars>
          <dgm:chPref val="3"/>
        </dgm:presLayoutVars>
      </dgm:prSet>
      <dgm:spPr/>
    </dgm:pt>
    <dgm:pt modelId="{F51D5AC7-C069-4BC6-9008-65F0C786931D}" type="pres">
      <dgm:prSet presAssocID="{3540D2A2-CE37-413D-89C6-387DBEB91F2E}" presName="hierChild3" presStyleCnt="0"/>
      <dgm:spPr/>
    </dgm:pt>
    <dgm:pt modelId="{A86FD74D-BD1D-4064-A942-05AB8E738113}" type="pres">
      <dgm:prSet presAssocID="{2EFFD410-1C35-45BD-A36E-AED0EA00A5B8}" presName="Name10" presStyleLbl="parChTrans1D2" presStyleIdx="2" presStyleCnt="3"/>
      <dgm:spPr/>
    </dgm:pt>
    <dgm:pt modelId="{95BF9D52-1EF3-4991-8751-1167805D332F}" type="pres">
      <dgm:prSet presAssocID="{6D744160-2EEB-4B9A-A1F5-91C96FA8222E}" presName="hierRoot2" presStyleCnt="0"/>
      <dgm:spPr/>
    </dgm:pt>
    <dgm:pt modelId="{E8C816AB-80EA-4108-A14F-2DE5CFF7FC16}" type="pres">
      <dgm:prSet presAssocID="{6D744160-2EEB-4B9A-A1F5-91C96FA8222E}" presName="composite2" presStyleCnt="0"/>
      <dgm:spPr/>
    </dgm:pt>
    <dgm:pt modelId="{7D344642-9723-4758-AD6D-E2BE38EA10CB}" type="pres">
      <dgm:prSet presAssocID="{6D744160-2EEB-4B9A-A1F5-91C96FA8222E}" presName="background2" presStyleLbl="node2" presStyleIdx="2" presStyleCnt="3"/>
      <dgm:spPr>
        <a:solidFill>
          <a:schemeClr val="accent2">
            <a:lumMod val="40000"/>
            <a:lumOff val="60000"/>
          </a:schemeClr>
        </a:solidFill>
      </dgm:spPr>
    </dgm:pt>
    <dgm:pt modelId="{08FD01E3-8747-4288-8920-F0ED45F23DFD}" type="pres">
      <dgm:prSet presAssocID="{6D744160-2EEB-4B9A-A1F5-91C96FA8222E}" presName="text2" presStyleLbl="fgAcc2" presStyleIdx="2" presStyleCnt="3" custScaleY="130898">
        <dgm:presLayoutVars>
          <dgm:chPref val="3"/>
        </dgm:presLayoutVars>
      </dgm:prSet>
      <dgm:spPr/>
    </dgm:pt>
    <dgm:pt modelId="{27B48A8B-08D9-45F0-A653-66540D9BD8F3}" type="pres">
      <dgm:prSet presAssocID="{6D744160-2EEB-4B9A-A1F5-91C96FA8222E}" presName="hierChild3" presStyleCnt="0"/>
      <dgm:spPr/>
    </dgm:pt>
  </dgm:ptLst>
  <dgm:cxnLst>
    <dgm:cxn modelId="{A4CA630F-147C-4E6D-8571-D35588AC6887}" type="presOf" srcId="{6F49607B-318C-40EE-B589-8B8DDC4B1F84}" destId="{ECC3DBB8-2BA3-4EFD-BE97-4E73FEB97E3A}" srcOrd="0" destOrd="0" presId="urn:microsoft.com/office/officeart/2005/8/layout/hierarchy1"/>
    <dgm:cxn modelId="{86A72B1C-8254-4FF4-884A-4B0EB9222E35}" type="presOf" srcId="{6D744160-2EEB-4B9A-A1F5-91C96FA8222E}" destId="{08FD01E3-8747-4288-8920-F0ED45F23DFD}" srcOrd="0" destOrd="0" presId="urn:microsoft.com/office/officeart/2005/8/layout/hierarchy1"/>
    <dgm:cxn modelId="{AE8D3220-7F1E-4999-84B7-98E9C1A78152}" type="presOf" srcId="{CB9E90B1-DBCE-40CF-B762-B8D82312067E}" destId="{797A2E44-C5DD-4D4C-AA6F-4BAC57964685}" srcOrd="0" destOrd="0" presId="urn:microsoft.com/office/officeart/2005/8/layout/hierarchy1"/>
    <dgm:cxn modelId="{70798C21-A756-4A1A-BA5B-DFF2279F95A1}" srcId="{6F49607B-318C-40EE-B589-8B8DDC4B1F84}" destId="{3E08448B-CF97-4A24-9807-9E435802E3E3}" srcOrd="1" destOrd="0" parTransId="{CB9E90B1-DBCE-40CF-B762-B8D82312067E}" sibTransId="{6E57092E-3570-4192-98CB-13AA1EDC61F8}"/>
    <dgm:cxn modelId="{FEBA252A-4ECB-4F04-8530-3DC214B4205D}" type="presOf" srcId="{2EFFD410-1C35-45BD-A36E-AED0EA00A5B8}" destId="{A86FD74D-BD1D-4064-A942-05AB8E738113}" srcOrd="0" destOrd="0" presId="urn:microsoft.com/office/officeart/2005/8/layout/hierarchy1"/>
    <dgm:cxn modelId="{901FC931-7C8B-408F-9972-A7B31F1BA1B7}" type="presOf" srcId="{8EF4D62D-2063-40D4-9C27-EF2F28986B77}" destId="{B6232871-55F0-43D8-B896-7E2A99920FB5}" srcOrd="0" destOrd="0" presId="urn:microsoft.com/office/officeart/2005/8/layout/hierarchy1"/>
    <dgm:cxn modelId="{585ECF61-2B20-4672-9E2F-C402FB290DC4}" type="presOf" srcId="{ED3F5698-2B00-4BE8-BE19-2C0B1D3639A7}" destId="{8682B0EE-F18D-437C-B2E5-627BEE1C2982}" srcOrd="0" destOrd="0" presId="urn:microsoft.com/office/officeart/2005/8/layout/hierarchy1"/>
    <dgm:cxn modelId="{BA653C46-BE2D-4557-91FF-A9356152E50E}" srcId="{D90FAFB9-D312-4578-9CBD-9B05FBF11FFE}" destId="{3540D2A2-CE37-413D-89C6-387DBEB91F2E}" srcOrd="1" destOrd="0" parTransId="{9277ADF4-6076-411F-A1D0-83591E282CD6}" sibTransId="{DA964113-C6D4-4DD4-9E97-709F70F14864}"/>
    <dgm:cxn modelId="{FC94066E-1686-4053-B23F-1EDAA4A40EB2}" type="presOf" srcId="{3E08448B-CF97-4A24-9807-9E435802E3E3}" destId="{20E45515-36A5-41D7-BAAF-9DE4A42C4C45}" srcOrd="0" destOrd="0" presId="urn:microsoft.com/office/officeart/2005/8/layout/hierarchy1"/>
    <dgm:cxn modelId="{594EFC50-FF83-4166-926C-FBC328D850A4}" type="presOf" srcId="{D90FAFB9-D312-4578-9CBD-9B05FBF11FFE}" destId="{9CE7B637-DD84-484B-9A6B-3FECE877DC35}" srcOrd="0" destOrd="0" presId="urn:microsoft.com/office/officeart/2005/8/layout/hierarchy1"/>
    <dgm:cxn modelId="{8ABB5E93-1B5C-4BE2-95AA-69F54C9ED9DB}" type="presOf" srcId="{06BB9CA8-F49A-4967-8214-CEB0965D3646}" destId="{99D8B078-1794-4597-93F1-F80FF43A35E0}" srcOrd="0" destOrd="0" presId="urn:microsoft.com/office/officeart/2005/8/layout/hierarchy1"/>
    <dgm:cxn modelId="{582FBAAD-ED0A-4134-BB6E-A11B140BA2BE}" type="presOf" srcId="{9277ADF4-6076-411F-A1D0-83591E282CD6}" destId="{281CBF80-8E24-40FA-B573-E940D4A721A5}" srcOrd="0" destOrd="0" presId="urn:microsoft.com/office/officeart/2005/8/layout/hierarchy1"/>
    <dgm:cxn modelId="{054DBBC5-EA42-4D83-9789-226EA9911556}" srcId="{D90FAFB9-D312-4578-9CBD-9B05FBF11FFE}" destId="{6F49607B-318C-40EE-B589-8B8DDC4B1F84}" srcOrd="0" destOrd="0" parTransId="{ED3F5698-2B00-4BE8-BE19-2C0B1D3639A7}" sibTransId="{78387C88-C080-49BD-AA2C-5C57BE0502ED}"/>
    <dgm:cxn modelId="{E088A5D0-5325-4D06-9DD1-371E8719B1E9}" srcId="{6F49607B-318C-40EE-B589-8B8DDC4B1F84}" destId="{8EF4D62D-2063-40D4-9C27-EF2F28986B77}" srcOrd="0" destOrd="0" parTransId="{8F3ABB87-1B97-40A3-AF53-E4246F0727F8}" sibTransId="{63DB2AE2-7F24-4C00-9896-821A2AA5485A}"/>
    <dgm:cxn modelId="{73997CD1-DF2B-4595-8D01-6ECC21AAD47D}" type="presOf" srcId="{3540D2A2-CE37-413D-89C6-387DBEB91F2E}" destId="{B5E84B45-3ED3-42C2-8DD9-8FC7C3341399}" srcOrd="0" destOrd="0" presId="urn:microsoft.com/office/officeart/2005/8/layout/hierarchy1"/>
    <dgm:cxn modelId="{7064FAD3-657F-41CF-B34D-E9BE8F581E62}" type="presOf" srcId="{8F3ABB87-1B97-40A3-AF53-E4246F0727F8}" destId="{3CC804E6-7769-41C9-88B9-54D4BDFAB4A8}" srcOrd="0" destOrd="0" presId="urn:microsoft.com/office/officeart/2005/8/layout/hierarchy1"/>
    <dgm:cxn modelId="{475BA2F6-64FB-41B7-8F29-28212FC8E1AA}" srcId="{D90FAFB9-D312-4578-9CBD-9B05FBF11FFE}" destId="{6D744160-2EEB-4B9A-A1F5-91C96FA8222E}" srcOrd="2" destOrd="0" parTransId="{2EFFD410-1C35-45BD-A36E-AED0EA00A5B8}" sibTransId="{2695C2FB-EEF6-49BB-9ACA-152B6CC7C686}"/>
    <dgm:cxn modelId="{D4D9EEF8-16A2-4AE6-8501-51B83155B724}" srcId="{06BB9CA8-F49A-4967-8214-CEB0965D3646}" destId="{D90FAFB9-D312-4578-9CBD-9B05FBF11FFE}" srcOrd="0" destOrd="0" parTransId="{FCB0EC55-0D98-44E0-A0D6-D14C8D2B0B01}" sibTransId="{6184027F-C13E-48FE-9422-1CCC0591E93E}"/>
    <dgm:cxn modelId="{67B52217-9FE0-4BF1-A271-6DB60647B556}" type="presParOf" srcId="{99D8B078-1794-4597-93F1-F80FF43A35E0}" destId="{DA2F8307-6F3C-4A36-8308-3456050AA212}" srcOrd="0" destOrd="0" presId="urn:microsoft.com/office/officeart/2005/8/layout/hierarchy1"/>
    <dgm:cxn modelId="{E22A5271-A9BE-45BA-BC9C-91C15074213E}" type="presParOf" srcId="{DA2F8307-6F3C-4A36-8308-3456050AA212}" destId="{26AA229D-1E3C-426C-A8D8-A24BDA780A4C}" srcOrd="0" destOrd="0" presId="urn:microsoft.com/office/officeart/2005/8/layout/hierarchy1"/>
    <dgm:cxn modelId="{EC2C8D9E-5AB1-4B58-8E47-914CF340D7C0}" type="presParOf" srcId="{26AA229D-1E3C-426C-A8D8-A24BDA780A4C}" destId="{0DEC8B18-D901-4F3A-BC17-9571BB826D50}" srcOrd="0" destOrd="0" presId="urn:microsoft.com/office/officeart/2005/8/layout/hierarchy1"/>
    <dgm:cxn modelId="{BC358315-F561-400D-9411-096F3A6A1A2E}" type="presParOf" srcId="{26AA229D-1E3C-426C-A8D8-A24BDA780A4C}" destId="{9CE7B637-DD84-484B-9A6B-3FECE877DC35}" srcOrd="1" destOrd="0" presId="urn:microsoft.com/office/officeart/2005/8/layout/hierarchy1"/>
    <dgm:cxn modelId="{61B871FA-7522-4486-BE4A-756DF47AA9CC}" type="presParOf" srcId="{DA2F8307-6F3C-4A36-8308-3456050AA212}" destId="{8C49B94E-03D2-4C8C-95A0-EB72DBDED528}" srcOrd="1" destOrd="0" presId="urn:microsoft.com/office/officeart/2005/8/layout/hierarchy1"/>
    <dgm:cxn modelId="{E5291BC2-C53A-4787-BD27-C515E8FAD90F}" type="presParOf" srcId="{8C49B94E-03D2-4C8C-95A0-EB72DBDED528}" destId="{8682B0EE-F18D-437C-B2E5-627BEE1C2982}" srcOrd="0" destOrd="0" presId="urn:microsoft.com/office/officeart/2005/8/layout/hierarchy1"/>
    <dgm:cxn modelId="{CA549E5B-D0C3-4D18-8675-C7D5397D347E}" type="presParOf" srcId="{8C49B94E-03D2-4C8C-95A0-EB72DBDED528}" destId="{7AA22F2A-16DA-42B9-992A-04329F626BD4}" srcOrd="1" destOrd="0" presId="urn:microsoft.com/office/officeart/2005/8/layout/hierarchy1"/>
    <dgm:cxn modelId="{A66FAD0D-0B68-4D7A-8A07-6F3360A4F66C}" type="presParOf" srcId="{7AA22F2A-16DA-42B9-992A-04329F626BD4}" destId="{14BE8355-C577-4117-82C6-B3B3889F313E}" srcOrd="0" destOrd="0" presId="urn:microsoft.com/office/officeart/2005/8/layout/hierarchy1"/>
    <dgm:cxn modelId="{26182A87-09EC-42F5-BF7C-C532C5286EBF}" type="presParOf" srcId="{14BE8355-C577-4117-82C6-B3B3889F313E}" destId="{B3780B0E-84E4-490E-8886-45C455C0F29D}" srcOrd="0" destOrd="0" presId="urn:microsoft.com/office/officeart/2005/8/layout/hierarchy1"/>
    <dgm:cxn modelId="{132F3F1C-9C6D-40D9-B50A-A886E2B7BD71}" type="presParOf" srcId="{14BE8355-C577-4117-82C6-B3B3889F313E}" destId="{ECC3DBB8-2BA3-4EFD-BE97-4E73FEB97E3A}" srcOrd="1" destOrd="0" presId="urn:microsoft.com/office/officeart/2005/8/layout/hierarchy1"/>
    <dgm:cxn modelId="{54D470E7-149A-4A41-BBF3-D8CF345E8616}" type="presParOf" srcId="{7AA22F2A-16DA-42B9-992A-04329F626BD4}" destId="{8E916A9E-5E06-4B96-B745-C7117DD04A5E}" srcOrd="1" destOrd="0" presId="urn:microsoft.com/office/officeart/2005/8/layout/hierarchy1"/>
    <dgm:cxn modelId="{CE2CE51F-11A8-4F36-BAF1-B8606837401F}" type="presParOf" srcId="{8E916A9E-5E06-4B96-B745-C7117DD04A5E}" destId="{3CC804E6-7769-41C9-88B9-54D4BDFAB4A8}" srcOrd="0" destOrd="0" presId="urn:microsoft.com/office/officeart/2005/8/layout/hierarchy1"/>
    <dgm:cxn modelId="{3661360C-EE5C-4FFE-8BE6-A0877F00ED05}" type="presParOf" srcId="{8E916A9E-5E06-4B96-B745-C7117DD04A5E}" destId="{E7F95CE0-24C9-458A-92BE-D1FD4A9F897C}" srcOrd="1" destOrd="0" presId="urn:microsoft.com/office/officeart/2005/8/layout/hierarchy1"/>
    <dgm:cxn modelId="{120E4472-1D81-47A7-A01B-58458667EBF3}" type="presParOf" srcId="{E7F95CE0-24C9-458A-92BE-D1FD4A9F897C}" destId="{6B61A422-3446-413D-BA82-562D0C85955C}" srcOrd="0" destOrd="0" presId="urn:microsoft.com/office/officeart/2005/8/layout/hierarchy1"/>
    <dgm:cxn modelId="{EAA71886-07DF-4624-9F71-47F9FD83D7EA}" type="presParOf" srcId="{6B61A422-3446-413D-BA82-562D0C85955C}" destId="{4EE1C8A6-7A50-49A0-B514-B4DB0BA8DE65}" srcOrd="0" destOrd="0" presId="urn:microsoft.com/office/officeart/2005/8/layout/hierarchy1"/>
    <dgm:cxn modelId="{4892E3E9-A0A2-4092-B18D-20A234C98AF2}" type="presParOf" srcId="{6B61A422-3446-413D-BA82-562D0C85955C}" destId="{B6232871-55F0-43D8-B896-7E2A99920FB5}" srcOrd="1" destOrd="0" presId="urn:microsoft.com/office/officeart/2005/8/layout/hierarchy1"/>
    <dgm:cxn modelId="{4A1932AA-DE27-4DBF-83DE-6E65B5507084}" type="presParOf" srcId="{E7F95CE0-24C9-458A-92BE-D1FD4A9F897C}" destId="{6D9A5B40-F4A9-4A1A-8F16-D90CBC33BCAC}" srcOrd="1" destOrd="0" presId="urn:microsoft.com/office/officeart/2005/8/layout/hierarchy1"/>
    <dgm:cxn modelId="{384B8A95-79CD-4797-A611-EF7265DB3B25}" type="presParOf" srcId="{8E916A9E-5E06-4B96-B745-C7117DD04A5E}" destId="{797A2E44-C5DD-4D4C-AA6F-4BAC57964685}" srcOrd="2" destOrd="0" presId="urn:microsoft.com/office/officeart/2005/8/layout/hierarchy1"/>
    <dgm:cxn modelId="{566B17B8-55D6-424D-87F3-AC0BCB8F6199}" type="presParOf" srcId="{8E916A9E-5E06-4B96-B745-C7117DD04A5E}" destId="{2A8A24A8-7AF4-4805-B78B-FB6A706872AA}" srcOrd="3" destOrd="0" presId="urn:microsoft.com/office/officeart/2005/8/layout/hierarchy1"/>
    <dgm:cxn modelId="{369634F3-7E11-4E47-A93D-0C454210C326}" type="presParOf" srcId="{2A8A24A8-7AF4-4805-B78B-FB6A706872AA}" destId="{CD387947-D2EA-4AA4-A615-A0A4E0E821D7}" srcOrd="0" destOrd="0" presId="urn:microsoft.com/office/officeart/2005/8/layout/hierarchy1"/>
    <dgm:cxn modelId="{DA4E920C-62CD-42EE-993A-429E5B63C90C}" type="presParOf" srcId="{CD387947-D2EA-4AA4-A615-A0A4E0E821D7}" destId="{783580B8-F71A-4DB8-83C2-752205E21600}" srcOrd="0" destOrd="0" presId="urn:microsoft.com/office/officeart/2005/8/layout/hierarchy1"/>
    <dgm:cxn modelId="{0BAB64AB-D2F3-46EE-99D9-C0F8B1275C8B}" type="presParOf" srcId="{CD387947-D2EA-4AA4-A615-A0A4E0E821D7}" destId="{20E45515-36A5-41D7-BAAF-9DE4A42C4C45}" srcOrd="1" destOrd="0" presId="urn:microsoft.com/office/officeart/2005/8/layout/hierarchy1"/>
    <dgm:cxn modelId="{91CE325E-F090-46AA-B912-FA910E8AF5A9}" type="presParOf" srcId="{2A8A24A8-7AF4-4805-B78B-FB6A706872AA}" destId="{32FBA5B8-B63A-4D8E-81ED-2FA0AC0A82E3}" srcOrd="1" destOrd="0" presId="urn:microsoft.com/office/officeart/2005/8/layout/hierarchy1"/>
    <dgm:cxn modelId="{00B304B6-8B39-48E1-88D9-07C1DF2E6533}" type="presParOf" srcId="{8C49B94E-03D2-4C8C-95A0-EB72DBDED528}" destId="{281CBF80-8E24-40FA-B573-E940D4A721A5}" srcOrd="2" destOrd="0" presId="urn:microsoft.com/office/officeart/2005/8/layout/hierarchy1"/>
    <dgm:cxn modelId="{F7453BB7-7726-46A1-9A9E-3D9DC987A8D3}" type="presParOf" srcId="{8C49B94E-03D2-4C8C-95A0-EB72DBDED528}" destId="{87F3A103-B4BB-4E19-B62A-8FDFBD06B86F}" srcOrd="3" destOrd="0" presId="urn:microsoft.com/office/officeart/2005/8/layout/hierarchy1"/>
    <dgm:cxn modelId="{C58D1E56-FA71-414C-9942-FC654D3EB38E}" type="presParOf" srcId="{87F3A103-B4BB-4E19-B62A-8FDFBD06B86F}" destId="{6BF53D16-334A-4005-97C3-1F0C43E2A198}" srcOrd="0" destOrd="0" presId="urn:microsoft.com/office/officeart/2005/8/layout/hierarchy1"/>
    <dgm:cxn modelId="{8421C35C-6F94-46CC-9DE4-1AD24B74C1AA}" type="presParOf" srcId="{6BF53D16-334A-4005-97C3-1F0C43E2A198}" destId="{D38C6B9B-B2F1-475C-8C47-45E04C0FF535}" srcOrd="0" destOrd="0" presId="urn:microsoft.com/office/officeart/2005/8/layout/hierarchy1"/>
    <dgm:cxn modelId="{E9C7BEAB-E45E-4BBB-BF41-9A7504E8B692}" type="presParOf" srcId="{6BF53D16-334A-4005-97C3-1F0C43E2A198}" destId="{B5E84B45-3ED3-42C2-8DD9-8FC7C3341399}" srcOrd="1" destOrd="0" presId="urn:microsoft.com/office/officeart/2005/8/layout/hierarchy1"/>
    <dgm:cxn modelId="{020BF53D-CD1C-4C21-B300-B88E059F28CC}" type="presParOf" srcId="{87F3A103-B4BB-4E19-B62A-8FDFBD06B86F}" destId="{F51D5AC7-C069-4BC6-9008-65F0C786931D}" srcOrd="1" destOrd="0" presId="urn:microsoft.com/office/officeart/2005/8/layout/hierarchy1"/>
    <dgm:cxn modelId="{CBE3D6A4-5AEA-4236-BA2B-C2DD0CE39FB0}" type="presParOf" srcId="{8C49B94E-03D2-4C8C-95A0-EB72DBDED528}" destId="{A86FD74D-BD1D-4064-A942-05AB8E738113}" srcOrd="4" destOrd="0" presId="urn:microsoft.com/office/officeart/2005/8/layout/hierarchy1"/>
    <dgm:cxn modelId="{0D3E898F-C457-476B-95D5-24365D4E1325}" type="presParOf" srcId="{8C49B94E-03D2-4C8C-95A0-EB72DBDED528}" destId="{95BF9D52-1EF3-4991-8751-1167805D332F}" srcOrd="5" destOrd="0" presId="urn:microsoft.com/office/officeart/2005/8/layout/hierarchy1"/>
    <dgm:cxn modelId="{008ED48F-B942-4B9F-B3E2-5356A3D6D635}" type="presParOf" srcId="{95BF9D52-1EF3-4991-8751-1167805D332F}" destId="{E8C816AB-80EA-4108-A14F-2DE5CFF7FC16}" srcOrd="0" destOrd="0" presId="urn:microsoft.com/office/officeart/2005/8/layout/hierarchy1"/>
    <dgm:cxn modelId="{81FF8181-ABF4-4F62-8E77-DAB46F9DB781}" type="presParOf" srcId="{E8C816AB-80EA-4108-A14F-2DE5CFF7FC16}" destId="{7D344642-9723-4758-AD6D-E2BE38EA10CB}" srcOrd="0" destOrd="0" presId="urn:microsoft.com/office/officeart/2005/8/layout/hierarchy1"/>
    <dgm:cxn modelId="{59235712-DA89-4382-BB1E-EC803B8EB6B8}" type="presParOf" srcId="{E8C816AB-80EA-4108-A14F-2DE5CFF7FC16}" destId="{08FD01E3-8747-4288-8920-F0ED45F23DFD}" srcOrd="1" destOrd="0" presId="urn:microsoft.com/office/officeart/2005/8/layout/hierarchy1"/>
    <dgm:cxn modelId="{3666FB6B-C578-4E9A-AD8C-1483ADDED93C}" type="presParOf" srcId="{95BF9D52-1EF3-4991-8751-1167805D332F}" destId="{27B48A8B-08D9-45F0-A653-66540D9BD8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ABB5B-BC51-472F-ADA6-DA66DA8AE8CE}" type="doc">
      <dgm:prSet loTypeId="urn:microsoft.com/office/officeart/2009/3/layout/StepUpProcess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27752A1-A163-41C7-8EB0-74E5A0F055B9}">
      <dgm:prSet phldrT="[Текст]" custT="1"/>
      <dgm:spPr/>
      <dgm:t>
        <a:bodyPr/>
        <a:lstStyle/>
        <a:p>
          <a:pPr algn="ctr"/>
          <a:r>
            <a:rPr lang="ru-RU" sz="1600" b="1" dirty="0"/>
            <a:t>1. Гендерно-предвзятая. </a:t>
          </a:r>
          <a:r>
            <a:rPr lang="ru-RU" sz="1600" dirty="0"/>
            <a:t>Носит дискриминационный характер по отношению к какому-либо полу, как правило, по отношению к женщинам.</a:t>
          </a:r>
          <a:endParaRPr lang="ru-RU" sz="1600" b="1" dirty="0"/>
        </a:p>
      </dgm:t>
    </dgm:pt>
    <dgm:pt modelId="{F7DC1EED-4258-4D45-B3E0-08AF16E4F2F6}" type="parTrans" cxnId="{4AEF3E94-D32F-4ED9-9600-E3D539B3DE5A}">
      <dgm:prSet/>
      <dgm:spPr/>
      <dgm:t>
        <a:bodyPr/>
        <a:lstStyle/>
        <a:p>
          <a:endParaRPr lang="ru-RU"/>
        </a:p>
      </dgm:t>
    </dgm:pt>
    <dgm:pt modelId="{79A29189-A9F5-4AAF-920A-FB17EC465F38}" type="sibTrans" cxnId="{4AEF3E94-D32F-4ED9-9600-E3D539B3DE5A}">
      <dgm:prSet/>
      <dgm:spPr/>
      <dgm:t>
        <a:bodyPr/>
        <a:lstStyle/>
        <a:p>
          <a:endParaRPr lang="ru-RU"/>
        </a:p>
      </dgm:t>
    </dgm:pt>
    <dgm:pt modelId="{88FD5904-4EFF-40D4-8198-253342EAA88E}">
      <dgm:prSet phldrT="[Текст]" custT="1"/>
      <dgm:spPr/>
      <dgm:t>
        <a:bodyPr/>
        <a:lstStyle/>
        <a:p>
          <a:r>
            <a:rPr lang="ru-RU" sz="1800" b="1" dirty="0"/>
            <a:t>3. Гендерно-ориентированная </a:t>
          </a:r>
        </a:p>
        <a:p>
          <a:r>
            <a:rPr lang="ru-RU" sz="1800" dirty="0"/>
            <a:t>Обращается внимание на гендерные проблемы различные гендерные роли и потребности, но меры не эффективные  для изменения ситуации,  </a:t>
          </a:r>
        </a:p>
      </dgm:t>
    </dgm:pt>
    <dgm:pt modelId="{C419F1BA-BD4A-46BF-8C3A-1FBC3A455714}" type="parTrans" cxnId="{299EBD93-3F28-45DE-A964-9F620501F431}">
      <dgm:prSet/>
      <dgm:spPr/>
      <dgm:t>
        <a:bodyPr/>
        <a:lstStyle/>
        <a:p>
          <a:endParaRPr lang="ru-RU"/>
        </a:p>
      </dgm:t>
    </dgm:pt>
    <dgm:pt modelId="{C6546A96-E0D6-487A-99E0-27BFFDF3BCD5}" type="sibTrans" cxnId="{299EBD93-3F28-45DE-A964-9F620501F431}">
      <dgm:prSet/>
      <dgm:spPr/>
      <dgm:t>
        <a:bodyPr/>
        <a:lstStyle/>
        <a:p>
          <a:endParaRPr lang="ru-RU"/>
        </a:p>
      </dgm:t>
    </dgm:pt>
    <dgm:pt modelId="{273B9DF2-9973-480D-81E0-4FBCB69C496B}">
      <dgm:prSet phldrT="[Текст]" custT="1"/>
      <dgm:spPr/>
      <dgm:t>
        <a:bodyPr/>
        <a:lstStyle/>
        <a:p>
          <a:r>
            <a:rPr lang="ru-RU" sz="1800" b="1" dirty="0"/>
            <a:t>4. Гендерно-преобразующая</a:t>
          </a:r>
        </a:p>
        <a:p>
          <a:r>
            <a:rPr lang="ru-RU" sz="1800" dirty="0"/>
            <a:t>Принимаются меры, направленные на  пересмотр и преобразование гендерных норм, чтобы добиться равного доступа женщин и мужчин ко всем видам  услуг и равного результата </a:t>
          </a:r>
          <a:endParaRPr lang="ru-RU" sz="1800" b="1" dirty="0"/>
        </a:p>
      </dgm:t>
    </dgm:pt>
    <dgm:pt modelId="{B61D5050-70C9-45C7-8AC7-D6E44786A83F}" type="parTrans" cxnId="{64468C8B-971F-46E9-BE6E-898F618679CC}">
      <dgm:prSet/>
      <dgm:spPr/>
      <dgm:t>
        <a:bodyPr/>
        <a:lstStyle/>
        <a:p>
          <a:endParaRPr lang="ru-RU"/>
        </a:p>
      </dgm:t>
    </dgm:pt>
    <dgm:pt modelId="{DA2B2770-9B40-4066-8AD8-A8FF7692E2C7}" type="sibTrans" cxnId="{64468C8B-971F-46E9-BE6E-898F618679CC}">
      <dgm:prSet/>
      <dgm:spPr/>
      <dgm:t>
        <a:bodyPr/>
        <a:lstStyle/>
        <a:p>
          <a:endParaRPr lang="ru-RU"/>
        </a:p>
      </dgm:t>
    </dgm:pt>
    <dgm:pt modelId="{0E59B51F-CAB5-41AF-AAA8-542986DB34FF}">
      <dgm:prSet custT="1"/>
      <dgm:spPr/>
      <dgm:t>
        <a:bodyPr/>
        <a:lstStyle/>
        <a:p>
          <a:r>
            <a:rPr lang="ru-RU" sz="1600" b="1" dirty="0"/>
            <a:t>2. Гендерно-нейтральная </a:t>
          </a:r>
          <a:r>
            <a:rPr lang="ru-RU" sz="1600" b="0" dirty="0"/>
            <a:t>Игнорирует гендерный фактор.</a:t>
          </a:r>
          <a:r>
            <a:rPr lang="ru-RU" sz="1600" dirty="0"/>
            <a:t> Меры ориентированы на одинаковое отношение ко всем, без учета различных возможностей женщин и мужчин</a:t>
          </a:r>
          <a:endParaRPr lang="ru-RU" sz="1600" b="0" dirty="0"/>
        </a:p>
      </dgm:t>
    </dgm:pt>
    <dgm:pt modelId="{87FE507B-F60F-4AFF-8EDF-D90CD144C686}" type="parTrans" cxnId="{47F5783F-C626-4F5A-A29E-4D8A7FB10398}">
      <dgm:prSet/>
      <dgm:spPr/>
      <dgm:t>
        <a:bodyPr/>
        <a:lstStyle/>
        <a:p>
          <a:endParaRPr lang="ru-RU"/>
        </a:p>
      </dgm:t>
    </dgm:pt>
    <dgm:pt modelId="{4C2C11BF-D2CF-4947-A349-03CD14626C59}" type="sibTrans" cxnId="{47F5783F-C626-4F5A-A29E-4D8A7FB10398}">
      <dgm:prSet/>
      <dgm:spPr/>
      <dgm:t>
        <a:bodyPr/>
        <a:lstStyle/>
        <a:p>
          <a:endParaRPr lang="ru-RU"/>
        </a:p>
      </dgm:t>
    </dgm:pt>
    <dgm:pt modelId="{1C9F0CA7-4267-4FBF-A49B-7BF34F66BCD7}" type="pres">
      <dgm:prSet presAssocID="{6B8ABB5B-BC51-472F-ADA6-DA66DA8AE8CE}" presName="rootnode" presStyleCnt="0">
        <dgm:presLayoutVars>
          <dgm:chMax/>
          <dgm:chPref/>
          <dgm:dir/>
          <dgm:animLvl val="lvl"/>
        </dgm:presLayoutVars>
      </dgm:prSet>
      <dgm:spPr/>
    </dgm:pt>
    <dgm:pt modelId="{2B4A06AB-B6E0-42C5-89C5-8FD489CCD8EC}" type="pres">
      <dgm:prSet presAssocID="{327752A1-A163-41C7-8EB0-74E5A0F055B9}" presName="composite" presStyleCnt="0"/>
      <dgm:spPr/>
    </dgm:pt>
    <dgm:pt modelId="{862F12FB-3E24-4124-93DF-343803B8CB70}" type="pres">
      <dgm:prSet presAssocID="{327752A1-A163-41C7-8EB0-74E5A0F055B9}" presName="LShape" presStyleLbl="alignNode1" presStyleIdx="0" presStyleCnt="7" custLinFactNeighborX="3536" custLinFactNeighborY="-12608"/>
      <dgm:spPr>
        <a:solidFill>
          <a:srgbClr val="0070C0"/>
        </a:solidFill>
      </dgm:spPr>
    </dgm:pt>
    <dgm:pt modelId="{58406D31-9D3C-4004-8E9F-419008488A42}" type="pres">
      <dgm:prSet presAssocID="{327752A1-A163-41C7-8EB0-74E5A0F055B9}" presName="ParentText" presStyleLbl="revTx" presStyleIdx="0" presStyleCnt="4" custScaleX="106114" custScaleY="126422" custLinFactNeighborX="-760" custLinFactNeighborY="16001">
        <dgm:presLayoutVars>
          <dgm:chMax val="0"/>
          <dgm:chPref val="0"/>
          <dgm:bulletEnabled val="1"/>
        </dgm:presLayoutVars>
      </dgm:prSet>
      <dgm:spPr/>
    </dgm:pt>
    <dgm:pt modelId="{07D565F8-958B-4A28-84C0-661E04B806A6}" type="pres">
      <dgm:prSet presAssocID="{327752A1-A163-41C7-8EB0-74E5A0F055B9}" presName="Triangle" presStyleLbl="alignNode1" presStyleIdx="1" presStyleCnt="7"/>
      <dgm:spPr>
        <a:solidFill>
          <a:schemeClr val="accent1"/>
        </a:solidFill>
      </dgm:spPr>
    </dgm:pt>
    <dgm:pt modelId="{26F07AF6-E290-45E0-AFB6-809C13E2DBCF}" type="pres">
      <dgm:prSet presAssocID="{79A29189-A9F5-4AAF-920A-FB17EC465F38}" presName="sibTrans" presStyleCnt="0"/>
      <dgm:spPr/>
    </dgm:pt>
    <dgm:pt modelId="{10CF3C0E-A752-4404-9C0C-C42F4DB96570}" type="pres">
      <dgm:prSet presAssocID="{79A29189-A9F5-4AAF-920A-FB17EC465F38}" presName="space" presStyleCnt="0"/>
      <dgm:spPr/>
    </dgm:pt>
    <dgm:pt modelId="{05170EDD-2AF2-4B42-9762-B9913B6B2A68}" type="pres">
      <dgm:prSet presAssocID="{0E59B51F-CAB5-41AF-AAA8-542986DB34FF}" presName="composite" presStyleCnt="0"/>
      <dgm:spPr/>
    </dgm:pt>
    <dgm:pt modelId="{6EBA7FA5-5045-42DD-A073-14A792B1626F}" type="pres">
      <dgm:prSet presAssocID="{0E59B51F-CAB5-41AF-AAA8-542986DB34FF}" presName="LShape" presStyleLbl="alignNode1" presStyleIdx="2" presStyleCnt="7"/>
      <dgm:spPr>
        <a:solidFill>
          <a:srgbClr val="0070C0"/>
        </a:solidFill>
      </dgm:spPr>
    </dgm:pt>
    <dgm:pt modelId="{6B267FA5-A52F-4A2E-A0D7-0F941DF24A38}" type="pres">
      <dgm:prSet presAssocID="{0E59B51F-CAB5-41AF-AAA8-542986DB34FF}" presName="ParentText" presStyleLbl="revTx" presStyleIdx="1" presStyleCnt="4" custScaleY="142520" custLinFactNeighborX="5445" custLinFactNeighborY="24389">
        <dgm:presLayoutVars>
          <dgm:chMax val="0"/>
          <dgm:chPref val="0"/>
          <dgm:bulletEnabled val="1"/>
        </dgm:presLayoutVars>
      </dgm:prSet>
      <dgm:spPr/>
    </dgm:pt>
    <dgm:pt modelId="{E5D5E708-8ADF-4F2E-8522-28E27C1C8E14}" type="pres">
      <dgm:prSet presAssocID="{0E59B51F-CAB5-41AF-AAA8-542986DB34FF}" presName="Triangle" presStyleLbl="alignNode1" presStyleIdx="3" presStyleCnt="7"/>
      <dgm:spPr/>
    </dgm:pt>
    <dgm:pt modelId="{4329686C-8554-4D33-ABB3-BB8EC6184FCD}" type="pres">
      <dgm:prSet presAssocID="{4C2C11BF-D2CF-4947-A349-03CD14626C59}" presName="sibTrans" presStyleCnt="0"/>
      <dgm:spPr/>
    </dgm:pt>
    <dgm:pt modelId="{84824A44-4126-4A92-A587-41109359AED8}" type="pres">
      <dgm:prSet presAssocID="{4C2C11BF-D2CF-4947-A349-03CD14626C59}" presName="space" presStyleCnt="0"/>
      <dgm:spPr/>
    </dgm:pt>
    <dgm:pt modelId="{EDAD1E7E-06C4-4323-8248-E84018061544}" type="pres">
      <dgm:prSet presAssocID="{88FD5904-4EFF-40D4-8198-253342EAA88E}" presName="composite" presStyleCnt="0"/>
      <dgm:spPr/>
    </dgm:pt>
    <dgm:pt modelId="{80D31FC8-3239-4804-A3FC-AD9C8463BCBD}" type="pres">
      <dgm:prSet presAssocID="{88FD5904-4EFF-40D4-8198-253342EAA88E}" presName="LShape" presStyleLbl="alignNode1" presStyleIdx="4" presStyleCnt="7" custLinFactNeighborY="-568"/>
      <dgm:spPr>
        <a:solidFill>
          <a:srgbClr val="0070C0"/>
        </a:solidFill>
      </dgm:spPr>
    </dgm:pt>
    <dgm:pt modelId="{981746C7-8407-4E3F-BE15-F22B49014F02}" type="pres">
      <dgm:prSet presAssocID="{88FD5904-4EFF-40D4-8198-253342EAA88E}" presName="ParentText" presStyleLbl="revTx" presStyleIdx="2" presStyleCnt="4" custScaleX="114750" custScaleY="233211" custLinFactNeighborX="7798" custLinFactNeighborY="80264">
        <dgm:presLayoutVars>
          <dgm:chMax val="0"/>
          <dgm:chPref val="0"/>
          <dgm:bulletEnabled val="1"/>
        </dgm:presLayoutVars>
      </dgm:prSet>
      <dgm:spPr/>
    </dgm:pt>
    <dgm:pt modelId="{58C21637-289D-49EF-B98C-5E118FDF865D}" type="pres">
      <dgm:prSet presAssocID="{88FD5904-4EFF-40D4-8198-253342EAA88E}" presName="Triangle" presStyleLbl="alignNode1" presStyleIdx="5" presStyleCnt="7"/>
      <dgm:spPr>
        <a:solidFill>
          <a:schemeClr val="accent1"/>
        </a:solidFill>
      </dgm:spPr>
    </dgm:pt>
    <dgm:pt modelId="{26DB5AB4-19E4-46A1-BAE3-2AACADCB8BC4}" type="pres">
      <dgm:prSet presAssocID="{C6546A96-E0D6-487A-99E0-27BFFDF3BCD5}" presName="sibTrans" presStyleCnt="0"/>
      <dgm:spPr/>
    </dgm:pt>
    <dgm:pt modelId="{D4AF8515-4B64-4059-B560-358CFFCC5F9B}" type="pres">
      <dgm:prSet presAssocID="{C6546A96-E0D6-487A-99E0-27BFFDF3BCD5}" presName="space" presStyleCnt="0"/>
      <dgm:spPr/>
    </dgm:pt>
    <dgm:pt modelId="{7963F174-7B86-4E71-A69A-0D3BA66EFFE5}" type="pres">
      <dgm:prSet presAssocID="{273B9DF2-9973-480D-81E0-4FBCB69C496B}" presName="composite" presStyleCnt="0"/>
      <dgm:spPr/>
    </dgm:pt>
    <dgm:pt modelId="{478AFC9F-329B-4665-B38C-F978A07F74A0}" type="pres">
      <dgm:prSet presAssocID="{273B9DF2-9973-480D-81E0-4FBCB69C496B}" presName="LShape" presStyleLbl="alignNode1" presStyleIdx="6" presStyleCnt="7"/>
      <dgm:spPr>
        <a:solidFill>
          <a:srgbClr val="0070C0"/>
        </a:solidFill>
      </dgm:spPr>
    </dgm:pt>
    <dgm:pt modelId="{3F75D055-A033-4D5E-9198-9943D5096C1A}" type="pres">
      <dgm:prSet presAssocID="{273B9DF2-9973-480D-81E0-4FBCB69C496B}" presName="ParentText" presStyleLbl="revTx" presStyleIdx="3" presStyleCnt="4" custScaleX="106420" custScaleY="123692" custLinFactNeighborX="-548" custLinFactNeighborY="12827">
        <dgm:presLayoutVars>
          <dgm:chMax val="0"/>
          <dgm:chPref val="0"/>
          <dgm:bulletEnabled val="1"/>
        </dgm:presLayoutVars>
      </dgm:prSet>
      <dgm:spPr/>
    </dgm:pt>
  </dgm:ptLst>
  <dgm:cxnLst>
    <dgm:cxn modelId="{47F5783F-C626-4F5A-A29E-4D8A7FB10398}" srcId="{6B8ABB5B-BC51-472F-ADA6-DA66DA8AE8CE}" destId="{0E59B51F-CAB5-41AF-AAA8-542986DB34FF}" srcOrd="1" destOrd="0" parTransId="{87FE507B-F60F-4AFF-8EDF-D90CD144C686}" sibTransId="{4C2C11BF-D2CF-4947-A349-03CD14626C59}"/>
    <dgm:cxn modelId="{200BEA4E-15A7-40D5-AD6F-16330E33DA39}" type="presOf" srcId="{0E59B51F-CAB5-41AF-AAA8-542986DB34FF}" destId="{6B267FA5-A52F-4A2E-A0D7-0F941DF24A38}" srcOrd="0" destOrd="0" presId="urn:microsoft.com/office/officeart/2009/3/layout/StepUpProcess"/>
    <dgm:cxn modelId="{141E7F70-A5BA-48E3-8AC2-9C34C909EA78}" type="presOf" srcId="{327752A1-A163-41C7-8EB0-74E5A0F055B9}" destId="{58406D31-9D3C-4004-8E9F-419008488A42}" srcOrd="0" destOrd="0" presId="urn:microsoft.com/office/officeart/2009/3/layout/StepUpProcess"/>
    <dgm:cxn modelId="{518C0A81-EF20-4406-B3CF-48A33DED31F9}" type="presOf" srcId="{6B8ABB5B-BC51-472F-ADA6-DA66DA8AE8CE}" destId="{1C9F0CA7-4267-4FBF-A49B-7BF34F66BCD7}" srcOrd="0" destOrd="0" presId="urn:microsoft.com/office/officeart/2009/3/layout/StepUpProcess"/>
    <dgm:cxn modelId="{64468C8B-971F-46E9-BE6E-898F618679CC}" srcId="{6B8ABB5B-BC51-472F-ADA6-DA66DA8AE8CE}" destId="{273B9DF2-9973-480D-81E0-4FBCB69C496B}" srcOrd="3" destOrd="0" parTransId="{B61D5050-70C9-45C7-8AC7-D6E44786A83F}" sibTransId="{DA2B2770-9B40-4066-8AD8-A8FF7692E2C7}"/>
    <dgm:cxn modelId="{299EBD93-3F28-45DE-A964-9F620501F431}" srcId="{6B8ABB5B-BC51-472F-ADA6-DA66DA8AE8CE}" destId="{88FD5904-4EFF-40D4-8198-253342EAA88E}" srcOrd="2" destOrd="0" parTransId="{C419F1BA-BD4A-46BF-8C3A-1FBC3A455714}" sibTransId="{C6546A96-E0D6-487A-99E0-27BFFDF3BCD5}"/>
    <dgm:cxn modelId="{4AEF3E94-D32F-4ED9-9600-E3D539B3DE5A}" srcId="{6B8ABB5B-BC51-472F-ADA6-DA66DA8AE8CE}" destId="{327752A1-A163-41C7-8EB0-74E5A0F055B9}" srcOrd="0" destOrd="0" parTransId="{F7DC1EED-4258-4D45-B3E0-08AF16E4F2F6}" sibTransId="{79A29189-A9F5-4AAF-920A-FB17EC465F38}"/>
    <dgm:cxn modelId="{F841F1A8-3E9D-45DC-9CF6-5B7701FFE1FB}" type="presOf" srcId="{88FD5904-4EFF-40D4-8198-253342EAA88E}" destId="{981746C7-8407-4E3F-BE15-F22B49014F02}" srcOrd="0" destOrd="0" presId="urn:microsoft.com/office/officeart/2009/3/layout/StepUpProcess"/>
    <dgm:cxn modelId="{B30888DB-7B94-4FDA-92E3-7FEDCE85C9A6}" type="presOf" srcId="{273B9DF2-9973-480D-81E0-4FBCB69C496B}" destId="{3F75D055-A033-4D5E-9198-9943D5096C1A}" srcOrd="0" destOrd="0" presId="urn:microsoft.com/office/officeart/2009/3/layout/StepUpProcess"/>
    <dgm:cxn modelId="{AA3E653B-FCA0-4575-8D27-B78905B19AB4}" type="presParOf" srcId="{1C9F0CA7-4267-4FBF-A49B-7BF34F66BCD7}" destId="{2B4A06AB-B6E0-42C5-89C5-8FD489CCD8EC}" srcOrd="0" destOrd="0" presId="urn:microsoft.com/office/officeart/2009/3/layout/StepUpProcess"/>
    <dgm:cxn modelId="{B6177822-8669-4C04-8A53-E89DC2E425F1}" type="presParOf" srcId="{2B4A06AB-B6E0-42C5-89C5-8FD489CCD8EC}" destId="{862F12FB-3E24-4124-93DF-343803B8CB70}" srcOrd="0" destOrd="0" presId="urn:microsoft.com/office/officeart/2009/3/layout/StepUpProcess"/>
    <dgm:cxn modelId="{35FEEF87-B91E-44F9-80A4-B31E09172720}" type="presParOf" srcId="{2B4A06AB-B6E0-42C5-89C5-8FD489CCD8EC}" destId="{58406D31-9D3C-4004-8E9F-419008488A42}" srcOrd="1" destOrd="0" presId="urn:microsoft.com/office/officeart/2009/3/layout/StepUpProcess"/>
    <dgm:cxn modelId="{736C2ECF-3614-41CD-B100-5D952D864793}" type="presParOf" srcId="{2B4A06AB-B6E0-42C5-89C5-8FD489CCD8EC}" destId="{07D565F8-958B-4A28-84C0-661E04B806A6}" srcOrd="2" destOrd="0" presId="urn:microsoft.com/office/officeart/2009/3/layout/StepUpProcess"/>
    <dgm:cxn modelId="{C52B0223-2944-4C10-ADAA-A86E393CE32D}" type="presParOf" srcId="{1C9F0CA7-4267-4FBF-A49B-7BF34F66BCD7}" destId="{26F07AF6-E290-45E0-AFB6-809C13E2DBCF}" srcOrd="1" destOrd="0" presId="urn:microsoft.com/office/officeart/2009/3/layout/StepUpProcess"/>
    <dgm:cxn modelId="{43A71382-9BD1-4777-ABCF-913182072E6B}" type="presParOf" srcId="{26F07AF6-E290-45E0-AFB6-809C13E2DBCF}" destId="{10CF3C0E-A752-4404-9C0C-C42F4DB96570}" srcOrd="0" destOrd="0" presId="urn:microsoft.com/office/officeart/2009/3/layout/StepUpProcess"/>
    <dgm:cxn modelId="{60ED042E-8462-4075-8A55-E8D1D8F7F08B}" type="presParOf" srcId="{1C9F0CA7-4267-4FBF-A49B-7BF34F66BCD7}" destId="{05170EDD-2AF2-4B42-9762-B9913B6B2A68}" srcOrd="2" destOrd="0" presId="urn:microsoft.com/office/officeart/2009/3/layout/StepUpProcess"/>
    <dgm:cxn modelId="{458739CA-CFDA-43F1-9D70-5BE20152D199}" type="presParOf" srcId="{05170EDD-2AF2-4B42-9762-B9913B6B2A68}" destId="{6EBA7FA5-5045-42DD-A073-14A792B1626F}" srcOrd="0" destOrd="0" presId="urn:microsoft.com/office/officeart/2009/3/layout/StepUpProcess"/>
    <dgm:cxn modelId="{565BF11F-BC9D-428B-80C5-D4014C19D798}" type="presParOf" srcId="{05170EDD-2AF2-4B42-9762-B9913B6B2A68}" destId="{6B267FA5-A52F-4A2E-A0D7-0F941DF24A38}" srcOrd="1" destOrd="0" presId="urn:microsoft.com/office/officeart/2009/3/layout/StepUpProcess"/>
    <dgm:cxn modelId="{7A2F7B41-5159-4AFF-A7D6-1C486F83A057}" type="presParOf" srcId="{05170EDD-2AF2-4B42-9762-B9913B6B2A68}" destId="{E5D5E708-8ADF-4F2E-8522-28E27C1C8E14}" srcOrd="2" destOrd="0" presId="urn:microsoft.com/office/officeart/2009/3/layout/StepUpProcess"/>
    <dgm:cxn modelId="{38E48FB6-00E0-4E69-9834-E4EE53AAE8AD}" type="presParOf" srcId="{1C9F0CA7-4267-4FBF-A49B-7BF34F66BCD7}" destId="{4329686C-8554-4D33-ABB3-BB8EC6184FCD}" srcOrd="3" destOrd="0" presId="urn:microsoft.com/office/officeart/2009/3/layout/StepUpProcess"/>
    <dgm:cxn modelId="{A7FBC729-8231-4306-8274-78B7AC5B4249}" type="presParOf" srcId="{4329686C-8554-4D33-ABB3-BB8EC6184FCD}" destId="{84824A44-4126-4A92-A587-41109359AED8}" srcOrd="0" destOrd="0" presId="urn:microsoft.com/office/officeart/2009/3/layout/StepUpProcess"/>
    <dgm:cxn modelId="{C2362ADB-D129-46FC-97C1-E0143E034B6C}" type="presParOf" srcId="{1C9F0CA7-4267-4FBF-A49B-7BF34F66BCD7}" destId="{EDAD1E7E-06C4-4323-8248-E84018061544}" srcOrd="4" destOrd="0" presId="urn:microsoft.com/office/officeart/2009/3/layout/StepUpProcess"/>
    <dgm:cxn modelId="{26A71276-B931-4C5A-8E07-37F7AE98A948}" type="presParOf" srcId="{EDAD1E7E-06C4-4323-8248-E84018061544}" destId="{80D31FC8-3239-4804-A3FC-AD9C8463BCBD}" srcOrd="0" destOrd="0" presId="urn:microsoft.com/office/officeart/2009/3/layout/StepUpProcess"/>
    <dgm:cxn modelId="{A2980B24-71AA-4206-9F41-8A339FA5F36B}" type="presParOf" srcId="{EDAD1E7E-06C4-4323-8248-E84018061544}" destId="{981746C7-8407-4E3F-BE15-F22B49014F02}" srcOrd="1" destOrd="0" presId="urn:microsoft.com/office/officeart/2009/3/layout/StepUpProcess"/>
    <dgm:cxn modelId="{778DC6DF-B0F1-43FB-9D25-EEA3DB4D0C73}" type="presParOf" srcId="{EDAD1E7E-06C4-4323-8248-E84018061544}" destId="{58C21637-289D-49EF-B98C-5E118FDF865D}" srcOrd="2" destOrd="0" presId="urn:microsoft.com/office/officeart/2009/3/layout/StepUpProcess"/>
    <dgm:cxn modelId="{D14009F7-6B3C-4402-B388-33E232FD3214}" type="presParOf" srcId="{1C9F0CA7-4267-4FBF-A49B-7BF34F66BCD7}" destId="{26DB5AB4-19E4-46A1-BAE3-2AACADCB8BC4}" srcOrd="5" destOrd="0" presId="urn:microsoft.com/office/officeart/2009/3/layout/StepUpProcess"/>
    <dgm:cxn modelId="{0462D816-A366-423C-8816-584DCD9C6F0E}" type="presParOf" srcId="{26DB5AB4-19E4-46A1-BAE3-2AACADCB8BC4}" destId="{D4AF8515-4B64-4059-B560-358CFFCC5F9B}" srcOrd="0" destOrd="0" presId="urn:microsoft.com/office/officeart/2009/3/layout/StepUpProcess"/>
    <dgm:cxn modelId="{D98AADE4-A5F4-4514-B78C-3FDEF352F03B}" type="presParOf" srcId="{1C9F0CA7-4267-4FBF-A49B-7BF34F66BCD7}" destId="{7963F174-7B86-4E71-A69A-0D3BA66EFFE5}" srcOrd="6" destOrd="0" presId="urn:microsoft.com/office/officeart/2009/3/layout/StepUpProcess"/>
    <dgm:cxn modelId="{283859D7-E09F-421A-8E29-1094855869F3}" type="presParOf" srcId="{7963F174-7B86-4E71-A69A-0D3BA66EFFE5}" destId="{478AFC9F-329B-4665-B38C-F978A07F74A0}" srcOrd="0" destOrd="0" presId="urn:microsoft.com/office/officeart/2009/3/layout/StepUpProcess"/>
    <dgm:cxn modelId="{864CF0ED-57CE-4ED0-B462-3E9BC3F93D16}" type="presParOf" srcId="{7963F174-7B86-4E71-A69A-0D3BA66EFFE5}" destId="{3F75D055-A033-4D5E-9198-9943D5096C1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708A67-C7A5-463B-AFA2-0D8010C349F4}" type="doc">
      <dgm:prSet loTypeId="urn:microsoft.com/office/officeart/2005/8/layout/process5" loCatId="process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752603C-6CD0-441A-A008-7C25B69A56F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1. СИТУЦИОННЫЙ АНАЛИЗ: Выявление гендерных проблем</a:t>
          </a:r>
        </a:p>
      </dgm:t>
    </dgm:pt>
    <dgm:pt modelId="{76A5BB21-1FE6-40DF-A76C-F4D7DEE100E7}" type="parTrans" cxnId="{183CC98E-5F00-4B02-91EF-903268BA0B37}">
      <dgm:prSet/>
      <dgm:spPr/>
      <dgm:t>
        <a:bodyPr/>
        <a:lstStyle/>
        <a:p>
          <a:endParaRPr lang="ru-RU"/>
        </a:p>
      </dgm:t>
    </dgm:pt>
    <dgm:pt modelId="{5317BDD4-709E-4B93-AA42-141AB6F04FE9}" type="sibTrans" cxnId="{183CC98E-5F00-4B02-91EF-903268BA0B37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720C194B-2B76-45FA-88F7-F183D314A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tx1"/>
              </a:solidFill>
            </a:rPr>
            <a:t>2. ЦЕЛИ И ЗАДАЧИ: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tx1"/>
              </a:solidFill>
            </a:rPr>
            <a:t>постановка гендерно-ориентированных целей и задач</a:t>
          </a:r>
        </a:p>
      </dgm:t>
    </dgm:pt>
    <dgm:pt modelId="{0FFD58BA-A967-4984-A978-D454CB8D9022}" type="parTrans" cxnId="{370C68F0-5259-4DBF-9497-5590DCDF9339}">
      <dgm:prSet/>
      <dgm:spPr/>
      <dgm:t>
        <a:bodyPr/>
        <a:lstStyle/>
        <a:p>
          <a:endParaRPr lang="ru-RU"/>
        </a:p>
      </dgm:t>
    </dgm:pt>
    <dgm:pt modelId="{BEB600EA-B981-42B2-8684-7FD5329F5363}" type="sibTrans" cxnId="{370C68F0-5259-4DBF-9497-5590DCDF9339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3B024A04-E0DD-4683-8404-B2DFBAE29146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3. ПРИОРИТЕТНЫЕ НАПРАВЛЕНИЯ:  определение направлений по реализации гендерно-ориентированных задач </a:t>
          </a:r>
        </a:p>
      </dgm:t>
    </dgm:pt>
    <dgm:pt modelId="{C44E5CEF-8950-4F5D-9094-DBBDBA5DEB7B}" type="parTrans" cxnId="{A7D0409A-297E-4DCF-B1B9-1C926D36FF38}">
      <dgm:prSet/>
      <dgm:spPr/>
      <dgm:t>
        <a:bodyPr/>
        <a:lstStyle/>
        <a:p>
          <a:endParaRPr lang="ru-RU"/>
        </a:p>
      </dgm:t>
    </dgm:pt>
    <dgm:pt modelId="{E0E65633-56FD-4BAE-8D12-3181950384BE}" type="sibTrans" cxnId="{A7D0409A-297E-4DCF-B1B9-1C926D36FF38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07D1F229-9186-45CD-A975-E36AF1D16486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4. ОЖИДАЕМЫЕ РЕЗУЛЬТАТЫ:</a:t>
          </a:r>
        </a:p>
        <a:p>
          <a:r>
            <a:rPr lang="ru-RU" sz="2000" b="1" dirty="0">
              <a:solidFill>
                <a:schemeClr val="tx1"/>
              </a:solidFill>
            </a:rPr>
            <a:t>По продвижению гендерного равенства</a:t>
          </a:r>
        </a:p>
      </dgm:t>
    </dgm:pt>
    <dgm:pt modelId="{B3EBAC3A-5BEF-41FE-956D-D260850F003F}" type="parTrans" cxnId="{85C63493-9281-481D-85D4-E161323CF4B4}">
      <dgm:prSet/>
      <dgm:spPr/>
      <dgm:t>
        <a:bodyPr/>
        <a:lstStyle/>
        <a:p>
          <a:endParaRPr lang="ru-RU"/>
        </a:p>
      </dgm:t>
    </dgm:pt>
    <dgm:pt modelId="{8B372A8E-9EBA-4FE3-80E4-D921934A3E3B}" type="sibTrans" cxnId="{85C63493-9281-481D-85D4-E161323CF4B4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6EA1B5F8-F4DD-4601-B857-9A6699E4056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5. МОНИТОРИНГ И ОЦЕНКА: </a:t>
          </a:r>
        </a:p>
        <a:p>
          <a:r>
            <a:rPr lang="ru-RU" sz="2000" b="1" dirty="0">
              <a:solidFill>
                <a:schemeClr val="tx1"/>
              </a:solidFill>
            </a:rPr>
            <a:t>Определение гендерных индикаторов</a:t>
          </a:r>
        </a:p>
      </dgm:t>
    </dgm:pt>
    <dgm:pt modelId="{CD4089A1-088F-439D-8F34-E0D613B0962B}" type="parTrans" cxnId="{E9258E49-9DD6-4C52-BC10-BFEEAE2B2857}">
      <dgm:prSet/>
      <dgm:spPr/>
      <dgm:t>
        <a:bodyPr/>
        <a:lstStyle/>
        <a:p>
          <a:endParaRPr lang="ru-RU"/>
        </a:p>
      </dgm:t>
    </dgm:pt>
    <dgm:pt modelId="{95DA9B7C-6754-43AF-A420-F74D5F831931}" type="sibTrans" cxnId="{E9258E49-9DD6-4C52-BC10-BFEEAE2B2857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880E9BC5-F9FF-464C-B81F-1054531DCF4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6. ПЛАН ДЕЙСТВИЙ: </a:t>
          </a:r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мероприятия направленные на преодоление гендерного неравенства</a:t>
          </a:r>
          <a:endParaRPr lang="ru-RU" dirty="0">
            <a:solidFill>
              <a:schemeClr val="tx1"/>
            </a:solidFill>
          </a:endParaRPr>
        </a:p>
      </dgm:t>
    </dgm:pt>
    <dgm:pt modelId="{685123D7-43B4-47D5-A989-DCBE0A883EDF}" type="parTrans" cxnId="{2E596137-19B9-44FD-986B-C485D8944C72}">
      <dgm:prSet/>
      <dgm:spPr/>
      <dgm:t>
        <a:bodyPr/>
        <a:lstStyle/>
        <a:p>
          <a:endParaRPr lang="ru-RU"/>
        </a:p>
      </dgm:t>
    </dgm:pt>
    <dgm:pt modelId="{FAA2AE3D-6D54-416F-BDD5-9B5002866AB0}" type="sibTrans" cxnId="{2E596137-19B9-44FD-986B-C485D8944C72}">
      <dgm:prSet/>
      <dgm:spPr/>
      <dgm:t>
        <a:bodyPr/>
        <a:lstStyle/>
        <a:p>
          <a:endParaRPr lang="ru-RU"/>
        </a:p>
      </dgm:t>
    </dgm:pt>
    <dgm:pt modelId="{D432E271-944A-4FAE-B6DF-AFCC7419D2F6}" type="pres">
      <dgm:prSet presAssocID="{8C708A67-C7A5-463B-AFA2-0D8010C349F4}" presName="diagram" presStyleCnt="0">
        <dgm:presLayoutVars>
          <dgm:dir/>
          <dgm:resizeHandles val="exact"/>
        </dgm:presLayoutVars>
      </dgm:prSet>
      <dgm:spPr/>
    </dgm:pt>
    <dgm:pt modelId="{A09735DC-7A1C-4D99-953C-0D26BE13CA45}" type="pres">
      <dgm:prSet presAssocID="{4752603C-6CD0-441A-A008-7C25B69A56F7}" presName="node" presStyleLbl="node1" presStyleIdx="0" presStyleCnt="6" custScaleX="130756" custScaleY="133416" custLinFactNeighborX="11378" custLinFactNeighborY="-1538">
        <dgm:presLayoutVars>
          <dgm:bulletEnabled val="1"/>
        </dgm:presLayoutVars>
      </dgm:prSet>
      <dgm:spPr/>
    </dgm:pt>
    <dgm:pt modelId="{0EE19283-86A2-4D77-9857-6A7F89B45A14}" type="pres">
      <dgm:prSet presAssocID="{5317BDD4-709E-4B93-AA42-141AB6F04FE9}" presName="sibTrans" presStyleLbl="sibTrans2D1" presStyleIdx="0" presStyleCnt="5" custScaleX="181380"/>
      <dgm:spPr/>
    </dgm:pt>
    <dgm:pt modelId="{F444D9EA-509D-4CB2-B1B0-55A6540167B5}" type="pres">
      <dgm:prSet presAssocID="{5317BDD4-709E-4B93-AA42-141AB6F04FE9}" presName="connectorText" presStyleLbl="sibTrans2D1" presStyleIdx="0" presStyleCnt="5"/>
      <dgm:spPr/>
    </dgm:pt>
    <dgm:pt modelId="{34F058FC-ED1F-413C-9920-FE806B795D46}" type="pres">
      <dgm:prSet presAssocID="{720C194B-2B76-45FA-88F7-F183D314A9F1}" presName="node" presStyleLbl="node1" presStyleIdx="1" presStyleCnt="6" custScaleX="129754" custScaleY="152445" custLinFactNeighborX="7923" custLinFactNeighborY="3944">
        <dgm:presLayoutVars>
          <dgm:bulletEnabled val="1"/>
        </dgm:presLayoutVars>
      </dgm:prSet>
      <dgm:spPr/>
    </dgm:pt>
    <dgm:pt modelId="{B39F7640-1314-463C-AAC0-4465C7BEBDB6}" type="pres">
      <dgm:prSet presAssocID="{BEB600EA-B981-42B2-8684-7FD5329F5363}" presName="sibTrans" presStyleLbl="sibTrans2D1" presStyleIdx="1" presStyleCnt="5" custScaleX="256860"/>
      <dgm:spPr/>
    </dgm:pt>
    <dgm:pt modelId="{EF65D4D1-B21D-433C-8C62-D0F9DBE15B71}" type="pres">
      <dgm:prSet presAssocID="{BEB600EA-B981-42B2-8684-7FD5329F5363}" presName="connectorText" presStyleLbl="sibTrans2D1" presStyleIdx="1" presStyleCnt="5"/>
      <dgm:spPr/>
    </dgm:pt>
    <dgm:pt modelId="{DB2715E3-5A57-48C3-A117-72FCF7768021}" type="pres">
      <dgm:prSet presAssocID="{3B024A04-E0DD-4683-8404-B2DFBAE29146}" presName="node" presStyleLbl="node1" presStyleIdx="2" presStyleCnt="6" custScaleX="128568" custScaleY="143362" custLinFactNeighborX="-10399" custLinFactNeighborY="1005">
        <dgm:presLayoutVars>
          <dgm:bulletEnabled val="1"/>
        </dgm:presLayoutVars>
      </dgm:prSet>
      <dgm:spPr/>
    </dgm:pt>
    <dgm:pt modelId="{3B728D8A-0AD0-423B-BA32-264A55341576}" type="pres">
      <dgm:prSet presAssocID="{E0E65633-56FD-4BAE-8D12-3181950384BE}" presName="sibTrans" presStyleLbl="sibTrans2D1" presStyleIdx="2" presStyleCnt="5" custAng="217873" custScaleX="198850" custScaleY="116375" custLinFactNeighborX="44917" custLinFactNeighborY="9243"/>
      <dgm:spPr/>
    </dgm:pt>
    <dgm:pt modelId="{CEB2A61E-0EAD-40C2-8F37-5C5C50F63971}" type="pres">
      <dgm:prSet presAssocID="{E0E65633-56FD-4BAE-8D12-3181950384BE}" presName="connectorText" presStyleLbl="sibTrans2D1" presStyleIdx="2" presStyleCnt="5"/>
      <dgm:spPr/>
    </dgm:pt>
    <dgm:pt modelId="{EAAFDBC4-44FB-4DB7-A5D9-F2AD458F1C27}" type="pres">
      <dgm:prSet presAssocID="{07D1F229-9186-45CD-A975-E36AF1D16486}" presName="node" presStyleLbl="node1" presStyleIdx="3" presStyleCnt="6" custAng="0" custScaleX="122254" custScaleY="138339" custLinFactNeighborX="-7564" custLinFactNeighborY="-26227">
        <dgm:presLayoutVars>
          <dgm:bulletEnabled val="1"/>
        </dgm:presLayoutVars>
      </dgm:prSet>
      <dgm:spPr/>
    </dgm:pt>
    <dgm:pt modelId="{6773C38D-4750-4492-B97D-5DFEC65C10C3}" type="pres">
      <dgm:prSet presAssocID="{8B372A8E-9EBA-4FE3-80E4-D921934A3E3B}" presName="sibTrans" presStyleLbl="sibTrans2D1" presStyleIdx="3" presStyleCnt="5" custScaleX="202522" custLinFactNeighborX="6306" custLinFactNeighborY="-19389"/>
      <dgm:spPr/>
    </dgm:pt>
    <dgm:pt modelId="{046DB00E-B1B2-4039-8E54-534FE9E375F3}" type="pres">
      <dgm:prSet presAssocID="{8B372A8E-9EBA-4FE3-80E4-D921934A3E3B}" presName="connectorText" presStyleLbl="sibTrans2D1" presStyleIdx="3" presStyleCnt="5"/>
      <dgm:spPr/>
    </dgm:pt>
    <dgm:pt modelId="{3C9D9E0A-07E0-4FB4-AA41-88FD4E32BB8F}" type="pres">
      <dgm:prSet presAssocID="{6EA1B5F8-F4DD-4601-B857-9A6699E4056E}" presName="node" presStyleLbl="node1" presStyleIdx="4" presStyleCnt="6" custScaleX="136720" custScaleY="134590" custLinFactNeighborX="3667" custLinFactNeighborY="-22152">
        <dgm:presLayoutVars>
          <dgm:bulletEnabled val="1"/>
        </dgm:presLayoutVars>
      </dgm:prSet>
      <dgm:spPr/>
    </dgm:pt>
    <dgm:pt modelId="{AD36D05C-CDB5-4CC4-A8A4-FA41B2E5E6E4}" type="pres">
      <dgm:prSet presAssocID="{95DA9B7C-6754-43AF-A420-F74D5F831931}" presName="sibTrans" presStyleLbl="sibTrans2D1" presStyleIdx="4" presStyleCnt="5" custScaleX="145446" custLinFactNeighborX="-2489"/>
      <dgm:spPr/>
    </dgm:pt>
    <dgm:pt modelId="{EBC95518-C059-475C-A8BF-4AAE7B821DA2}" type="pres">
      <dgm:prSet presAssocID="{95DA9B7C-6754-43AF-A420-F74D5F831931}" presName="connectorText" presStyleLbl="sibTrans2D1" presStyleIdx="4" presStyleCnt="5"/>
      <dgm:spPr/>
    </dgm:pt>
    <dgm:pt modelId="{99971E3B-B80C-4D71-93D3-67950BC9E704}" type="pres">
      <dgm:prSet presAssocID="{880E9BC5-F9FF-464C-B81F-1054531DCF44}" presName="node" presStyleLbl="node1" presStyleIdx="5" presStyleCnt="6" custScaleX="125237" custScaleY="125181" custLinFactNeighborX="11258" custLinFactNeighborY="-27151">
        <dgm:presLayoutVars>
          <dgm:bulletEnabled val="1"/>
        </dgm:presLayoutVars>
      </dgm:prSet>
      <dgm:spPr/>
    </dgm:pt>
  </dgm:ptLst>
  <dgm:cxnLst>
    <dgm:cxn modelId="{BE572512-7042-4ADC-8D08-3244BF8F5062}" type="presOf" srcId="{8B372A8E-9EBA-4FE3-80E4-D921934A3E3B}" destId="{6773C38D-4750-4492-B97D-5DFEC65C10C3}" srcOrd="0" destOrd="0" presId="urn:microsoft.com/office/officeart/2005/8/layout/process5"/>
    <dgm:cxn modelId="{42094C1D-87B2-4177-AD36-B7D8BFCFF43F}" type="presOf" srcId="{8B372A8E-9EBA-4FE3-80E4-D921934A3E3B}" destId="{046DB00E-B1B2-4039-8E54-534FE9E375F3}" srcOrd="1" destOrd="0" presId="urn:microsoft.com/office/officeart/2005/8/layout/process5"/>
    <dgm:cxn modelId="{2E596137-19B9-44FD-986B-C485D8944C72}" srcId="{8C708A67-C7A5-463B-AFA2-0D8010C349F4}" destId="{880E9BC5-F9FF-464C-B81F-1054531DCF44}" srcOrd="5" destOrd="0" parTransId="{685123D7-43B4-47D5-A989-DCBE0A883EDF}" sibTransId="{FAA2AE3D-6D54-416F-BDD5-9B5002866AB0}"/>
    <dgm:cxn modelId="{BC11BC5C-869C-4452-A886-8403483820B8}" type="presOf" srcId="{3B024A04-E0DD-4683-8404-B2DFBAE29146}" destId="{DB2715E3-5A57-48C3-A117-72FCF7768021}" srcOrd="0" destOrd="0" presId="urn:microsoft.com/office/officeart/2005/8/layout/process5"/>
    <dgm:cxn modelId="{E9258E49-9DD6-4C52-BC10-BFEEAE2B2857}" srcId="{8C708A67-C7A5-463B-AFA2-0D8010C349F4}" destId="{6EA1B5F8-F4DD-4601-B857-9A6699E4056E}" srcOrd="4" destOrd="0" parTransId="{CD4089A1-088F-439D-8F34-E0D613B0962B}" sibTransId="{95DA9B7C-6754-43AF-A420-F74D5F831931}"/>
    <dgm:cxn modelId="{B4A9636C-A1CE-4F38-912B-44356847EA03}" type="presOf" srcId="{880E9BC5-F9FF-464C-B81F-1054531DCF44}" destId="{99971E3B-B80C-4D71-93D3-67950BC9E704}" srcOrd="0" destOrd="0" presId="urn:microsoft.com/office/officeart/2005/8/layout/process5"/>
    <dgm:cxn modelId="{A0D73D4D-C8AB-4EC1-864F-C33330BA73A7}" type="presOf" srcId="{95DA9B7C-6754-43AF-A420-F74D5F831931}" destId="{EBC95518-C059-475C-A8BF-4AAE7B821DA2}" srcOrd="1" destOrd="0" presId="urn:microsoft.com/office/officeart/2005/8/layout/process5"/>
    <dgm:cxn modelId="{8DE13D6E-CFEE-43DB-8ADF-BA1D8F9B5BEA}" type="presOf" srcId="{720C194B-2B76-45FA-88F7-F183D314A9F1}" destId="{34F058FC-ED1F-413C-9920-FE806B795D46}" srcOrd="0" destOrd="0" presId="urn:microsoft.com/office/officeart/2005/8/layout/process5"/>
    <dgm:cxn modelId="{3CF0A26E-2FF4-413E-9AAF-F296CD74F437}" type="presOf" srcId="{BEB600EA-B981-42B2-8684-7FD5329F5363}" destId="{B39F7640-1314-463C-AAC0-4465C7BEBDB6}" srcOrd="0" destOrd="0" presId="urn:microsoft.com/office/officeart/2005/8/layout/process5"/>
    <dgm:cxn modelId="{D17AE74F-3CC6-43B0-9B8C-6E0E0CFE9A80}" type="presOf" srcId="{E0E65633-56FD-4BAE-8D12-3181950384BE}" destId="{CEB2A61E-0EAD-40C2-8F37-5C5C50F63971}" srcOrd="1" destOrd="0" presId="urn:microsoft.com/office/officeart/2005/8/layout/process5"/>
    <dgm:cxn modelId="{56B42452-6416-4B62-830E-E834C97FCB80}" type="presOf" srcId="{07D1F229-9186-45CD-A975-E36AF1D16486}" destId="{EAAFDBC4-44FB-4DB7-A5D9-F2AD458F1C27}" srcOrd="0" destOrd="0" presId="urn:microsoft.com/office/officeart/2005/8/layout/process5"/>
    <dgm:cxn modelId="{04AC9172-7364-4A63-B8A9-9CDD1FCF2B3E}" type="presOf" srcId="{5317BDD4-709E-4B93-AA42-141AB6F04FE9}" destId="{0EE19283-86A2-4D77-9857-6A7F89B45A14}" srcOrd="0" destOrd="0" presId="urn:microsoft.com/office/officeart/2005/8/layout/process5"/>
    <dgm:cxn modelId="{A5D00B87-7351-4D64-9595-CC03DD5D24B4}" type="presOf" srcId="{4752603C-6CD0-441A-A008-7C25B69A56F7}" destId="{A09735DC-7A1C-4D99-953C-0D26BE13CA45}" srcOrd="0" destOrd="0" presId="urn:microsoft.com/office/officeart/2005/8/layout/process5"/>
    <dgm:cxn modelId="{183CC98E-5F00-4B02-91EF-903268BA0B37}" srcId="{8C708A67-C7A5-463B-AFA2-0D8010C349F4}" destId="{4752603C-6CD0-441A-A008-7C25B69A56F7}" srcOrd="0" destOrd="0" parTransId="{76A5BB21-1FE6-40DF-A76C-F4D7DEE100E7}" sibTransId="{5317BDD4-709E-4B93-AA42-141AB6F04FE9}"/>
    <dgm:cxn modelId="{55B39D8F-5E66-4B01-B411-C889C0E5393A}" type="presOf" srcId="{5317BDD4-709E-4B93-AA42-141AB6F04FE9}" destId="{F444D9EA-509D-4CB2-B1B0-55A6540167B5}" srcOrd="1" destOrd="0" presId="urn:microsoft.com/office/officeart/2005/8/layout/process5"/>
    <dgm:cxn modelId="{EF4B5C91-5B80-4D4E-B449-FFD06286F00C}" type="presOf" srcId="{BEB600EA-B981-42B2-8684-7FD5329F5363}" destId="{EF65D4D1-B21D-433C-8C62-D0F9DBE15B71}" srcOrd="1" destOrd="0" presId="urn:microsoft.com/office/officeart/2005/8/layout/process5"/>
    <dgm:cxn modelId="{85C63493-9281-481D-85D4-E161323CF4B4}" srcId="{8C708A67-C7A5-463B-AFA2-0D8010C349F4}" destId="{07D1F229-9186-45CD-A975-E36AF1D16486}" srcOrd="3" destOrd="0" parTransId="{B3EBAC3A-5BEF-41FE-956D-D260850F003F}" sibTransId="{8B372A8E-9EBA-4FE3-80E4-D921934A3E3B}"/>
    <dgm:cxn modelId="{A7D0409A-297E-4DCF-B1B9-1C926D36FF38}" srcId="{8C708A67-C7A5-463B-AFA2-0D8010C349F4}" destId="{3B024A04-E0DD-4683-8404-B2DFBAE29146}" srcOrd="2" destOrd="0" parTransId="{C44E5CEF-8950-4F5D-9094-DBBDBA5DEB7B}" sibTransId="{E0E65633-56FD-4BAE-8D12-3181950384BE}"/>
    <dgm:cxn modelId="{0D0E70DF-E1DB-4CF5-BB00-58D349518C3F}" type="presOf" srcId="{E0E65633-56FD-4BAE-8D12-3181950384BE}" destId="{3B728D8A-0AD0-423B-BA32-264A55341576}" srcOrd="0" destOrd="0" presId="urn:microsoft.com/office/officeart/2005/8/layout/process5"/>
    <dgm:cxn modelId="{53FBC6ED-D340-4AA4-8F3D-555DFE64DCF1}" type="presOf" srcId="{8C708A67-C7A5-463B-AFA2-0D8010C349F4}" destId="{D432E271-944A-4FAE-B6DF-AFCC7419D2F6}" srcOrd="0" destOrd="0" presId="urn:microsoft.com/office/officeart/2005/8/layout/process5"/>
    <dgm:cxn modelId="{4E72EFEE-3933-44F5-A859-F62BB022B310}" type="presOf" srcId="{95DA9B7C-6754-43AF-A420-F74D5F831931}" destId="{AD36D05C-CDB5-4CC4-A8A4-FA41B2E5E6E4}" srcOrd="0" destOrd="0" presId="urn:microsoft.com/office/officeart/2005/8/layout/process5"/>
    <dgm:cxn modelId="{370C68F0-5259-4DBF-9497-5590DCDF9339}" srcId="{8C708A67-C7A5-463B-AFA2-0D8010C349F4}" destId="{720C194B-2B76-45FA-88F7-F183D314A9F1}" srcOrd="1" destOrd="0" parTransId="{0FFD58BA-A967-4984-A978-D454CB8D9022}" sibTransId="{BEB600EA-B981-42B2-8684-7FD5329F5363}"/>
    <dgm:cxn modelId="{319DF1F5-981B-4D2D-8659-F16FE731DFB7}" type="presOf" srcId="{6EA1B5F8-F4DD-4601-B857-9A6699E4056E}" destId="{3C9D9E0A-07E0-4FB4-AA41-88FD4E32BB8F}" srcOrd="0" destOrd="0" presId="urn:microsoft.com/office/officeart/2005/8/layout/process5"/>
    <dgm:cxn modelId="{8D5B8BBA-DAC8-40C4-8C71-6CFE1ABF2413}" type="presParOf" srcId="{D432E271-944A-4FAE-B6DF-AFCC7419D2F6}" destId="{A09735DC-7A1C-4D99-953C-0D26BE13CA45}" srcOrd="0" destOrd="0" presId="urn:microsoft.com/office/officeart/2005/8/layout/process5"/>
    <dgm:cxn modelId="{6EC6CA73-C520-4438-B597-41BD3066FB6F}" type="presParOf" srcId="{D432E271-944A-4FAE-B6DF-AFCC7419D2F6}" destId="{0EE19283-86A2-4D77-9857-6A7F89B45A14}" srcOrd="1" destOrd="0" presId="urn:microsoft.com/office/officeart/2005/8/layout/process5"/>
    <dgm:cxn modelId="{46EB635C-D8E3-4643-9D62-4092C808D539}" type="presParOf" srcId="{0EE19283-86A2-4D77-9857-6A7F89B45A14}" destId="{F444D9EA-509D-4CB2-B1B0-55A6540167B5}" srcOrd="0" destOrd="0" presId="urn:microsoft.com/office/officeart/2005/8/layout/process5"/>
    <dgm:cxn modelId="{FF82754C-DD63-4818-931E-4903F6E140D6}" type="presParOf" srcId="{D432E271-944A-4FAE-B6DF-AFCC7419D2F6}" destId="{34F058FC-ED1F-413C-9920-FE806B795D46}" srcOrd="2" destOrd="0" presId="urn:microsoft.com/office/officeart/2005/8/layout/process5"/>
    <dgm:cxn modelId="{2E96FA2D-B0D5-4680-8A8E-2897AC20E16D}" type="presParOf" srcId="{D432E271-944A-4FAE-B6DF-AFCC7419D2F6}" destId="{B39F7640-1314-463C-AAC0-4465C7BEBDB6}" srcOrd="3" destOrd="0" presId="urn:microsoft.com/office/officeart/2005/8/layout/process5"/>
    <dgm:cxn modelId="{F08E3F19-BE65-4ACF-9661-39EE7644E7AA}" type="presParOf" srcId="{B39F7640-1314-463C-AAC0-4465C7BEBDB6}" destId="{EF65D4D1-B21D-433C-8C62-D0F9DBE15B71}" srcOrd="0" destOrd="0" presId="urn:microsoft.com/office/officeart/2005/8/layout/process5"/>
    <dgm:cxn modelId="{F29FB7F6-493A-4019-A34C-E54306D7FACF}" type="presParOf" srcId="{D432E271-944A-4FAE-B6DF-AFCC7419D2F6}" destId="{DB2715E3-5A57-48C3-A117-72FCF7768021}" srcOrd="4" destOrd="0" presId="urn:microsoft.com/office/officeart/2005/8/layout/process5"/>
    <dgm:cxn modelId="{99C23C15-0AFF-41E2-9D61-1307E380E250}" type="presParOf" srcId="{D432E271-944A-4FAE-B6DF-AFCC7419D2F6}" destId="{3B728D8A-0AD0-423B-BA32-264A55341576}" srcOrd="5" destOrd="0" presId="urn:microsoft.com/office/officeart/2005/8/layout/process5"/>
    <dgm:cxn modelId="{506F427A-08B7-407E-8E30-BBA3C5E5E923}" type="presParOf" srcId="{3B728D8A-0AD0-423B-BA32-264A55341576}" destId="{CEB2A61E-0EAD-40C2-8F37-5C5C50F63971}" srcOrd="0" destOrd="0" presId="urn:microsoft.com/office/officeart/2005/8/layout/process5"/>
    <dgm:cxn modelId="{7E372ABC-02D5-45FD-85EA-5D3A4A279CEA}" type="presParOf" srcId="{D432E271-944A-4FAE-B6DF-AFCC7419D2F6}" destId="{EAAFDBC4-44FB-4DB7-A5D9-F2AD458F1C27}" srcOrd="6" destOrd="0" presId="urn:microsoft.com/office/officeart/2005/8/layout/process5"/>
    <dgm:cxn modelId="{C674F5E5-51E2-4619-8C00-CBA96C043EC0}" type="presParOf" srcId="{D432E271-944A-4FAE-B6DF-AFCC7419D2F6}" destId="{6773C38D-4750-4492-B97D-5DFEC65C10C3}" srcOrd="7" destOrd="0" presId="urn:microsoft.com/office/officeart/2005/8/layout/process5"/>
    <dgm:cxn modelId="{78F49D6B-5FBB-4F59-9909-46611C7B8441}" type="presParOf" srcId="{6773C38D-4750-4492-B97D-5DFEC65C10C3}" destId="{046DB00E-B1B2-4039-8E54-534FE9E375F3}" srcOrd="0" destOrd="0" presId="urn:microsoft.com/office/officeart/2005/8/layout/process5"/>
    <dgm:cxn modelId="{9DDC6DA5-A486-43EF-BA1B-697F8B430F65}" type="presParOf" srcId="{D432E271-944A-4FAE-B6DF-AFCC7419D2F6}" destId="{3C9D9E0A-07E0-4FB4-AA41-88FD4E32BB8F}" srcOrd="8" destOrd="0" presId="urn:microsoft.com/office/officeart/2005/8/layout/process5"/>
    <dgm:cxn modelId="{F1F7F706-C0CA-49DE-9C77-2F0356A2DFCC}" type="presParOf" srcId="{D432E271-944A-4FAE-B6DF-AFCC7419D2F6}" destId="{AD36D05C-CDB5-4CC4-A8A4-FA41B2E5E6E4}" srcOrd="9" destOrd="0" presId="urn:microsoft.com/office/officeart/2005/8/layout/process5"/>
    <dgm:cxn modelId="{4F19F6B6-BFC5-473F-B595-1EC4274CB354}" type="presParOf" srcId="{AD36D05C-CDB5-4CC4-A8A4-FA41B2E5E6E4}" destId="{EBC95518-C059-475C-A8BF-4AAE7B821DA2}" srcOrd="0" destOrd="0" presId="urn:microsoft.com/office/officeart/2005/8/layout/process5"/>
    <dgm:cxn modelId="{8CEFF439-AA05-4C28-BBE4-972DBD244AA1}" type="presParOf" srcId="{D432E271-944A-4FAE-B6DF-AFCC7419D2F6}" destId="{99971E3B-B80C-4D71-93D3-67950BC9E70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FD74D-BD1D-4064-A942-05AB8E738113}">
      <dsp:nvSpPr>
        <dsp:cNvPr id="0" name=""/>
        <dsp:cNvSpPr/>
      </dsp:nvSpPr>
      <dsp:spPr>
        <a:xfrm>
          <a:off x="6228213" y="1460660"/>
          <a:ext cx="2808890" cy="668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487"/>
              </a:lnTo>
              <a:lnTo>
                <a:pt x="2808890" y="455487"/>
              </a:lnTo>
              <a:lnTo>
                <a:pt x="2808890" y="66838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CBF80-8E24-40FA-B573-E940D4A721A5}">
      <dsp:nvSpPr>
        <dsp:cNvPr id="0" name=""/>
        <dsp:cNvSpPr/>
      </dsp:nvSpPr>
      <dsp:spPr>
        <a:xfrm>
          <a:off x="6182493" y="1460660"/>
          <a:ext cx="91440" cy="6683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838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A2E44-C5DD-4D4C-AA6F-4BAC57964685}">
      <dsp:nvSpPr>
        <dsp:cNvPr id="0" name=""/>
        <dsp:cNvSpPr/>
      </dsp:nvSpPr>
      <dsp:spPr>
        <a:xfrm>
          <a:off x="3353917" y="3973910"/>
          <a:ext cx="1469851" cy="690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9"/>
              </a:lnTo>
              <a:lnTo>
                <a:pt x="1469851" y="477289"/>
              </a:lnTo>
              <a:lnTo>
                <a:pt x="1469851" y="69019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804E6-7769-41C9-88B9-54D4BDFAB4A8}">
      <dsp:nvSpPr>
        <dsp:cNvPr id="0" name=""/>
        <dsp:cNvSpPr/>
      </dsp:nvSpPr>
      <dsp:spPr>
        <a:xfrm>
          <a:off x="2014878" y="3973910"/>
          <a:ext cx="1339038" cy="690190"/>
        </a:xfrm>
        <a:custGeom>
          <a:avLst/>
          <a:gdLst/>
          <a:ahLst/>
          <a:cxnLst/>
          <a:rect l="0" t="0" r="0" b="0"/>
          <a:pathLst>
            <a:path>
              <a:moveTo>
                <a:pt x="1339038" y="0"/>
              </a:moveTo>
              <a:lnTo>
                <a:pt x="1339038" y="477289"/>
              </a:lnTo>
              <a:lnTo>
                <a:pt x="0" y="477289"/>
              </a:lnTo>
              <a:lnTo>
                <a:pt x="0" y="69019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2B0EE-F18D-437C-B2E5-627BEE1C2982}">
      <dsp:nvSpPr>
        <dsp:cNvPr id="0" name=""/>
        <dsp:cNvSpPr/>
      </dsp:nvSpPr>
      <dsp:spPr>
        <a:xfrm>
          <a:off x="3353917" y="1460660"/>
          <a:ext cx="2874296" cy="646585"/>
        </a:xfrm>
        <a:custGeom>
          <a:avLst/>
          <a:gdLst/>
          <a:ahLst/>
          <a:cxnLst/>
          <a:rect l="0" t="0" r="0" b="0"/>
          <a:pathLst>
            <a:path>
              <a:moveTo>
                <a:pt x="2874296" y="0"/>
              </a:moveTo>
              <a:lnTo>
                <a:pt x="2874296" y="433684"/>
              </a:lnTo>
              <a:lnTo>
                <a:pt x="0" y="433684"/>
              </a:lnTo>
              <a:lnTo>
                <a:pt x="0" y="64658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C8B18-D901-4F3A-BC17-9571BB826D50}">
      <dsp:nvSpPr>
        <dsp:cNvPr id="0" name=""/>
        <dsp:cNvSpPr/>
      </dsp:nvSpPr>
      <dsp:spPr>
        <a:xfrm>
          <a:off x="3830002" y="1314"/>
          <a:ext cx="4796422" cy="145934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7B637-DD84-484B-9A6B-3FECE877DC35}">
      <dsp:nvSpPr>
        <dsp:cNvPr id="0" name=""/>
        <dsp:cNvSpPr/>
      </dsp:nvSpPr>
      <dsp:spPr>
        <a:xfrm>
          <a:off x="4085356" y="243900"/>
          <a:ext cx="4796422" cy="1459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0070C0"/>
              </a:solidFill>
            </a:rPr>
            <a:t>ТИПЫ ПОЛИТИКИ С УЧЕТОМ ГЕНДЕРНОГО ФАКТОРА</a:t>
          </a:r>
        </a:p>
      </dsp:txBody>
      <dsp:txXfrm>
        <a:off x="4128099" y="286643"/>
        <a:ext cx="4710936" cy="1373860"/>
      </dsp:txXfrm>
    </dsp:sp>
    <dsp:sp modelId="{B3780B0E-84E4-490E-8886-45C455C0F29D}">
      <dsp:nvSpPr>
        <dsp:cNvPr id="0" name=""/>
        <dsp:cNvSpPr/>
      </dsp:nvSpPr>
      <dsp:spPr>
        <a:xfrm>
          <a:off x="2204825" y="2107245"/>
          <a:ext cx="2298182" cy="186666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3DBB8-2BA3-4EFD-BE97-4E73FEB97E3A}">
      <dsp:nvSpPr>
        <dsp:cNvPr id="0" name=""/>
        <dsp:cNvSpPr/>
      </dsp:nvSpPr>
      <dsp:spPr>
        <a:xfrm>
          <a:off x="2460179" y="2349831"/>
          <a:ext cx="2298182" cy="1866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Гендерно-чувствительная</a:t>
          </a:r>
        </a:p>
      </dsp:txBody>
      <dsp:txXfrm>
        <a:off x="2514852" y="2404504"/>
        <a:ext cx="2188836" cy="1757318"/>
      </dsp:txXfrm>
    </dsp:sp>
    <dsp:sp modelId="{4EE1C8A6-7A50-49A0-B514-B4DB0BA8DE65}">
      <dsp:nvSpPr>
        <dsp:cNvPr id="0" name=""/>
        <dsp:cNvSpPr/>
      </dsp:nvSpPr>
      <dsp:spPr>
        <a:xfrm>
          <a:off x="865786" y="4664100"/>
          <a:ext cx="2298182" cy="145934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32871-55F0-43D8-B896-7E2A99920FB5}">
      <dsp:nvSpPr>
        <dsp:cNvPr id="0" name=""/>
        <dsp:cNvSpPr/>
      </dsp:nvSpPr>
      <dsp:spPr>
        <a:xfrm>
          <a:off x="1121140" y="4906686"/>
          <a:ext cx="2298182" cy="1459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Гендерно-ориентированная</a:t>
          </a:r>
        </a:p>
      </dsp:txBody>
      <dsp:txXfrm>
        <a:off x="1163883" y="4949429"/>
        <a:ext cx="2212696" cy="1373860"/>
      </dsp:txXfrm>
    </dsp:sp>
    <dsp:sp modelId="{783580B8-F71A-4DB8-83C2-752205E21600}">
      <dsp:nvSpPr>
        <dsp:cNvPr id="0" name=""/>
        <dsp:cNvSpPr/>
      </dsp:nvSpPr>
      <dsp:spPr>
        <a:xfrm>
          <a:off x="3674677" y="4664100"/>
          <a:ext cx="2298182" cy="145934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45515-36A5-41D7-BAAF-9DE4A42C4C45}">
      <dsp:nvSpPr>
        <dsp:cNvPr id="0" name=""/>
        <dsp:cNvSpPr/>
      </dsp:nvSpPr>
      <dsp:spPr>
        <a:xfrm>
          <a:off x="3930030" y="4906686"/>
          <a:ext cx="2298182" cy="1459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Гендерно-преобразующая</a:t>
          </a:r>
        </a:p>
      </dsp:txBody>
      <dsp:txXfrm>
        <a:off x="3972773" y="4949429"/>
        <a:ext cx="2212696" cy="1373860"/>
      </dsp:txXfrm>
    </dsp:sp>
    <dsp:sp modelId="{D38C6B9B-B2F1-475C-8C47-45E04C0FF535}">
      <dsp:nvSpPr>
        <dsp:cNvPr id="0" name=""/>
        <dsp:cNvSpPr/>
      </dsp:nvSpPr>
      <dsp:spPr>
        <a:xfrm>
          <a:off x="5079122" y="2129048"/>
          <a:ext cx="2298182" cy="186664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84B45-3ED3-42C2-8DD9-8FC7C3341399}">
      <dsp:nvSpPr>
        <dsp:cNvPr id="0" name=""/>
        <dsp:cNvSpPr/>
      </dsp:nvSpPr>
      <dsp:spPr>
        <a:xfrm>
          <a:off x="5334475" y="2371634"/>
          <a:ext cx="2298182" cy="1866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Гендерно-нейтральная</a:t>
          </a:r>
        </a:p>
      </dsp:txBody>
      <dsp:txXfrm>
        <a:off x="5389147" y="2426306"/>
        <a:ext cx="2188838" cy="1757305"/>
      </dsp:txXfrm>
    </dsp:sp>
    <dsp:sp modelId="{7D344642-9723-4758-AD6D-E2BE38EA10CB}">
      <dsp:nvSpPr>
        <dsp:cNvPr id="0" name=""/>
        <dsp:cNvSpPr/>
      </dsp:nvSpPr>
      <dsp:spPr>
        <a:xfrm>
          <a:off x="7888012" y="2129048"/>
          <a:ext cx="2298182" cy="191025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D01E3-8747-4288-8920-F0ED45F23DFD}">
      <dsp:nvSpPr>
        <dsp:cNvPr id="0" name=""/>
        <dsp:cNvSpPr/>
      </dsp:nvSpPr>
      <dsp:spPr>
        <a:xfrm>
          <a:off x="8143366" y="2371634"/>
          <a:ext cx="2298182" cy="1910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Гендерно-предвзятая</a:t>
          </a:r>
        </a:p>
      </dsp:txBody>
      <dsp:txXfrm>
        <a:off x="8199315" y="2427583"/>
        <a:ext cx="2186284" cy="1798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F12FB-3E24-4124-93DF-343803B8CB70}">
      <dsp:nvSpPr>
        <dsp:cNvPr id="0" name=""/>
        <dsp:cNvSpPr/>
      </dsp:nvSpPr>
      <dsp:spPr>
        <a:xfrm rot="5400000">
          <a:off x="1357067" y="3297137"/>
          <a:ext cx="1329750" cy="2212674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406D31-9D3C-4004-8E9F-419008488A42}">
      <dsp:nvSpPr>
        <dsp:cNvPr id="0" name=""/>
        <dsp:cNvSpPr/>
      </dsp:nvSpPr>
      <dsp:spPr>
        <a:xfrm>
          <a:off x="980609" y="3897186"/>
          <a:ext cx="2119749" cy="2213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1. Гендерно-предвзятая. </a:t>
          </a:r>
          <a:r>
            <a:rPr lang="ru-RU" sz="1600" kern="1200" dirty="0"/>
            <a:t>Носит дискриминационный характер по отношению к какому-либо полу, как правило, по отношению к женщинам.</a:t>
          </a:r>
          <a:endParaRPr lang="ru-RU" sz="1600" b="1" kern="1200" dirty="0"/>
        </a:p>
      </dsp:txBody>
      <dsp:txXfrm>
        <a:off x="980609" y="3897186"/>
        <a:ext cx="2119749" cy="2213682"/>
      </dsp:txXfrm>
    </dsp:sp>
    <dsp:sp modelId="{07D565F8-958B-4A28-84C0-661E04B806A6}">
      <dsp:nvSpPr>
        <dsp:cNvPr id="0" name=""/>
        <dsp:cNvSpPr/>
      </dsp:nvSpPr>
      <dsp:spPr>
        <a:xfrm>
          <a:off x="2677565" y="3301892"/>
          <a:ext cx="376908" cy="376908"/>
        </a:xfrm>
        <a:prstGeom prst="triangle">
          <a:avLst>
            <a:gd name="adj" fmla="val 100000"/>
          </a:avLst>
        </a:prstGeom>
        <a:solidFill>
          <a:schemeClr val="accent1"/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BA7FA5-5045-42DD-A073-14A792B1626F}">
      <dsp:nvSpPr>
        <dsp:cNvPr id="0" name=""/>
        <dsp:cNvSpPr/>
      </dsp:nvSpPr>
      <dsp:spPr>
        <a:xfrm rot="5400000">
          <a:off x="3785365" y="2487389"/>
          <a:ext cx="1329750" cy="2212674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267FA5-A52F-4A2E-A0D7-0F941DF24A38}">
      <dsp:nvSpPr>
        <dsp:cNvPr id="0" name=""/>
        <dsp:cNvSpPr/>
      </dsp:nvSpPr>
      <dsp:spPr>
        <a:xfrm>
          <a:off x="3672166" y="3203292"/>
          <a:ext cx="1997614" cy="249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2. Гендерно-нейтральная </a:t>
          </a:r>
          <a:r>
            <a:rPr lang="ru-RU" sz="1600" b="0" kern="1200" dirty="0"/>
            <a:t>Игнорирует гендерный фактор.</a:t>
          </a:r>
          <a:r>
            <a:rPr lang="ru-RU" sz="1600" kern="1200" dirty="0"/>
            <a:t> Меры ориентированы на одинаковое отношение ко всем, без учета различных возможностей женщин и мужчин</a:t>
          </a:r>
          <a:endParaRPr lang="ru-RU" sz="1600" b="0" kern="1200" dirty="0"/>
        </a:p>
      </dsp:txBody>
      <dsp:txXfrm>
        <a:off x="3672166" y="3203292"/>
        <a:ext cx="1997614" cy="2495563"/>
      </dsp:txXfrm>
    </dsp:sp>
    <dsp:sp modelId="{E5D5E708-8ADF-4F2E-8522-28E27C1C8E14}">
      <dsp:nvSpPr>
        <dsp:cNvPr id="0" name=""/>
        <dsp:cNvSpPr/>
      </dsp:nvSpPr>
      <dsp:spPr>
        <a:xfrm>
          <a:off x="5184103" y="2324490"/>
          <a:ext cx="376908" cy="37690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D31FC8-3239-4804-A3FC-AD9C8463BCBD}">
      <dsp:nvSpPr>
        <dsp:cNvPr id="0" name=""/>
        <dsp:cNvSpPr/>
      </dsp:nvSpPr>
      <dsp:spPr>
        <a:xfrm rot="5400000">
          <a:off x="6291903" y="708422"/>
          <a:ext cx="1329750" cy="2212674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1746C7-8407-4E3F-BE15-F22B49014F02}">
      <dsp:nvSpPr>
        <dsp:cNvPr id="0" name=""/>
        <dsp:cNvSpPr/>
      </dsp:nvSpPr>
      <dsp:spPr>
        <a:xfrm>
          <a:off x="6078384" y="1616252"/>
          <a:ext cx="2292263" cy="4083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3. Гендерно-ориентированная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Обращается внимание на гендерные проблемы различные гендерные роли и потребности, но меры не эффективные  для изменения ситуации,  </a:t>
          </a:r>
        </a:p>
      </dsp:txBody>
      <dsp:txXfrm>
        <a:off x="6078384" y="1616252"/>
        <a:ext cx="2292263" cy="4083586"/>
      </dsp:txXfrm>
    </dsp:sp>
    <dsp:sp modelId="{58C21637-289D-49EF-B98C-5E118FDF865D}">
      <dsp:nvSpPr>
        <dsp:cNvPr id="0" name=""/>
        <dsp:cNvSpPr/>
      </dsp:nvSpPr>
      <dsp:spPr>
        <a:xfrm>
          <a:off x="7690641" y="553075"/>
          <a:ext cx="376908" cy="376908"/>
        </a:xfrm>
        <a:prstGeom prst="triangle">
          <a:avLst>
            <a:gd name="adj" fmla="val 100000"/>
          </a:avLst>
        </a:prstGeom>
        <a:solidFill>
          <a:schemeClr val="accent1"/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8AFC9F-329B-4665-B38C-F978A07F74A0}">
      <dsp:nvSpPr>
        <dsp:cNvPr id="0" name=""/>
        <dsp:cNvSpPr/>
      </dsp:nvSpPr>
      <dsp:spPr>
        <a:xfrm rot="5400000">
          <a:off x="8798440" y="-438852"/>
          <a:ext cx="1329750" cy="2212674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75D055-A033-4D5E-9198-9943D5096C1A}">
      <dsp:nvSpPr>
        <dsp:cNvPr id="0" name=""/>
        <dsp:cNvSpPr/>
      </dsp:nvSpPr>
      <dsp:spPr>
        <a:xfrm>
          <a:off x="8501402" y="239437"/>
          <a:ext cx="2125861" cy="216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4. Гендерно-преобразующая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Принимаются меры, направленные на  пересмотр и преобразование гендерных норм, чтобы добиться равного доступа женщин и мужчин ко всем видам  услуг и равного результата </a:t>
          </a:r>
          <a:endParaRPr lang="ru-RU" sz="1800" b="1" kern="1200" dirty="0"/>
        </a:p>
      </dsp:txBody>
      <dsp:txXfrm>
        <a:off x="8501402" y="239437"/>
        <a:ext cx="2125861" cy="2165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735DC-7A1C-4D99-953C-0D26BE13CA45}">
      <dsp:nvSpPr>
        <dsp:cNvPr id="0" name=""/>
        <dsp:cNvSpPr/>
      </dsp:nvSpPr>
      <dsp:spPr>
        <a:xfrm>
          <a:off x="367255" y="119724"/>
          <a:ext cx="3266291" cy="199964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1. СИТУЦИОННЫЙ АНАЛИЗ: Выявление гендерных проблем</a:t>
          </a:r>
        </a:p>
      </dsp:txBody>
      <dsp:txXfrm>
        <a:off x="425823" y="178292"/>
        <a:ext cx="3149155" cy="1882506"/>
      </dsp:txXfrm>
    </dsp:sp>
    <dsp:sp modelId="{0EE19283-86A2-4D77-9857-6A7F89B45A14}">
      <dsp:nvSpPr>
        <dsp:cNvPr id="0" name=""/>
        <dsp:cNvSpPr/>
      </dsp:nvSpPr>
      <dsp:spPr>
        <a:xfrm rot="67782">
          <a:off x="3637426" y="850728"/>
          <a:ext cx="877750" cy="619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3637444" y="972797"/>
        <a:ext cx="691899" cy="371703"/>
      </dsp:txXfrm>
    </dsp:sp>
    <dsp:sp modelId="{34F058FC-ED1F-413C-9920-FE806B795D46}">
      <dsp:nvSpPr>
        <dsp:cNvPr id="0" name=""/>
        <dsp:cNvSpPr/>
      </dsp:nvSpPr>
      <dsp:spPr>
        <a:xfrm>
          <a:off x="4546442" y="59285"/>
          <a:ext cx="3241261" cy="228485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</a:rPr>
            <a:t>2. ЦЕЛИ И ЗАДАЧИ: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</a:rPr>
            <a:t>постановка гендерно-ориентированных целей и задач</a:t>
          </a:r>
        </a:p>
      </dsp:txBody>
      <dsp:txXfrm>
        <a:off x="4613363" y="126206"/>
        <a:ext cx="3107419" cy="2151008"/>
      </dsp:txXfrm>
    </dsp:sp>
    <dsp:sp modelId="{B39F7640-1314-463C-AAC0-4465C7BEBDB6}">
      <dsp:nvSpPr>
        <dsp:cNvPr id="0" name=""/>
        <dsp:cNvSpPr/>
      </dsp:nvSpPr>
      <dsp:spPr>
        <a:xfrm rot="21559812">
          <a:off x="7681714" y="869941"/>
          <a:ext cx="737249" cy="619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7681720" y="994928"/>
        <a:ext cx="551398" cy="371703"/>
      </dsp:txXfrm>
    </dsp:sp>
    <dsp:sp modelId="{DB2715E3-5A57-48C3-A117-72FCF7768021}">
      <dsp:nvSpPr>
        <dsp:cNvPr id="0" name=""/>
        <dsp:cNvSpPr/>
      </dsp:nvSpPr>
      <dsp:spPr>
        <a:xfrm>
          <a:off x="8329221" y="83303"/>
          <a:ext cx="3211634" cy="21487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3. ПРИОРИТЕТНЫЕ НАПРАВЛЕНИЯ:  определение направлений по реализации гендерно-ориентированных задач </a:t>
          </a:r>
        </a:p>
      </dsp:txBody>
      <dsp:txXfrm>
        <a:off x="8392155" y="146237"/>
        <a:ext cx="3085766" cy="2022845"/>
      </dsp:txXfrm>
    </dsp:sp>
    <dsp:sp modelId="{3B728D8A-0AD0-423B-BA32-264A55341576}">
      <dsp:nvSpPr>
        <dsp:cNvPr id="0" name=""/>
        <dsp:cNvSpPr/>
      </dsp:nvSpPr>
      <dsp:spPr>
        <a:xfrm rot="5432303">
          <a:off x="9819670" y="2248475"/>
          <a:ext cx="695658" cy="720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-5400000">
        <a:off x="9952195" y="2261125"/>
        <a:ext cx="432569" cy="486961"/>
      </dsp:txXfrm>
    </dsp:sp>
    <dsp:sp modelId="{EAAFDBC4-44FB-4DB7-A5D9-F2AD458F1C27}">
      <dsp:nvSpPr>
        <dsp:cNvPr id="0" name=""/>
        <dsp:cNvSpPr/>
      </dsp:nvSpPr>
      <dsp:spPr>
        <a:xfrm>
          <a:off x="8557763" y="2891133"/>
          <a:ext cx="3053910" cy="207342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4. ОЖИДАЕМЫЕ РЕЗУЛЬТАТЫ: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По продвижению гендерного равенства</a:t>
          </a:r>
        </a:p>
      </dsp:txBody>
      <dsp:txXfrm>
        <a:off x="8618492" y="2951862"/>
        <a:ext cx="2932452" cy="1951970"/>
      </dsp:txXfrm>
    </dsp:sp>
    <dsp:sp modelId="{6773C38D-4750-4492-B97D-5DFEC65C10C3}">
      <dsp:nvSpPr>
        <dsp:cNvPr id="0" name=""/>
        <dsp:cNvSpPr/>
      </dsp:nvSpPr>
      <dsp:spPr>
        <a:xfrm rot="10746892">
          <a:off x="7847505" y="3526955"/>
          <a:ext cx="771468" cy="619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8033345" y="3649420"/>
        <a:ext cx="585617" cy="371703"/>
      </dsp:txXfrm>
    </dsp:sp>
    <dsp:sp modelId="{3C9D9E0A-07E0-4FB4-AA41-88FD4E32BB8F}">
      <dsp:nvSpPr>
        <dsp:cNvPr id="0" name=""/>
        <dsp:cNvSpPr/>
      </dsp:nvSpPr>
      <dsp:spPr>
        <a:xfrm>
          <a:off x="4423840" y="2980304"/>
          <a:ext cx="3415272" cy="201723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5. МОНИТОРИНГ И ОЦЕНКА: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Определение гендерных индикаторов</a:t>
          </a:r>
        </a:p>
      </dsp:txBody>
      <dsp:txXfrm>
        <a:off x="4482923" y="3039387"/>
        <a:ext cx="3297106" cy="1899072"/>
      </dsp:txXfrm>
    </dsp:sp>
    <dsp:sp modelId="{AD36D05C-CDB5-4CC4-A8A4-FA41B2E5E6E4}">
      <dsp:nvSpPr>
        <dsp:cNvPr id="0" name=""/>
        <dsp:cNvSpPr/>
      </dsp:nvSpPr>
      <dsp:spPr>
        <a:xfrm rot="10863102">
          <a:off x="3708423" y="3640615"/>
          <a:ext cx="624179" cy="619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3894258" y="3766222"/>
        <a:ext cx="438328" cy="371703"/>
      </dsp:txXfrm>
    </dsp:sp>
    <dsp:sp modelId="{99971E3B-B80C-4D71-93D3-67950BC9E704}">
      <dsp:nvSpPr>
        <dsp:cNvPr id="0" name=""/>
        <dsp:cNvSpPr/>
      </dsp:nvSpPr>
      <dsp:spPr>
        <a:xfrm>
          <a:off x="485835" y="2975890"/>
          <a:ext cx="3128426" cy="187621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6. ПЛАН ДЕЙСТВИЙ: </a:t>
          </a:r>
          <a:r>
            <a:rPr lang="ru-RU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мероприятия направленные на преодоление гендерного неравенства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40787" y="3030842"/>
        <a:ext cx="3018522" cy="1766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A0EF4-ED1E-434F-A7A1-E199E934062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ABD3A-65ED-429C-87BD-87910998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7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313D15BB-E72B-44EE-8824-CAA155E2E9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D394659C-9F45-40BB-9FFF-439AA4C6AD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ru-RU"/>
              <a:t>13</a:t>
            </a:r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A471D9DD-0F3C-471D-A007-EB32992B8F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DF0EC49-3B51-4CA7-A10C-7F7147337F80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4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4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73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08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154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16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8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0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0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2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7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8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2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5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7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5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CF1A8-6BBF-444E-AD26-9D191E4FE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839952"/>
            <a:ext cx="8915399" cy="24644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РАЗЛИЧНЫЕ ТИПЫ ПОЛИТИКИ С УЧЕТОМ ВНЕДРЕНИЯ ГЕНДЕРНОГО ПОДХОДА. 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195239-75E5-47E1-968B-EDF4B9EA8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538547"/>
            <a:ext cx="8915399" cy="183995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ПРЕЗЕНТАЦИЯ №5.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Модуль 2. </a:t>
            </a:r>
            <a:r>
              <a:rPr lang="ru-RU" sz="2200" b="1" dirty="0">
                <a:solidFill>
                  <a:srgbClr val="1F386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ГЕНДЕРНОГО ПОДХОДА В ПОЛИТИКУ ПО УСТОЙЧИВОМУ РАЗВИТИЮ СТРАНЫ</a:t>
            </a:r>
            <a:endParaRPr lang="ru-RU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</a:rPr>
              <a:t>Г. Душанбе, 9 ноября 2021 года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</a:rPr>
              <a:t>Бизнес-центр «Созидание»</a:t>
            </a:r>
            <a:endParaRPr lang="ru-RU" sz="2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D648C19-0866-4C2F-A80C-60B5E2B685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705393" y="566443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399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5A1597AD-B822-4BEC-81B0-82045829D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0810" y="190499"/>
            <a:ext cx="10631862" cy="952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>
                <a:solidFill>
                  <a:schemeClr val="accent1"/>
                </a:solidFill>
              </a:rPr>
              <a:t>ИННОВАЦИОННЫЕ РЕШЕНИЯ ПО ОБЕСПЕЧЕНИЮ ГЕНДЕРНОГО РАВЕНСТВА И РАСШИРЕНИЮ ПРАВ И ВОЗМОЖНОСТЕЙ ЖЕНЩИН И ДЕВОЧЕК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EC1514B-C871-4BEE-BC54-B6B69F757B55}"/>
              </a:ext>
            </a:extLst>
          </p:cNvPr>
          <p:cNvSpPr/>
          <p:nvPr/>
        </p:nvSpPr>
        <p:spPr>
          <a:xfrm>
            <a:off x="981307" y="1293542"/>
            <a:ext cx="10995104" cy="5428992"/>
          </a:xfrm>
          <a:prstGeom prst="roundRect">
            <a:avLst>
              <a:gd name="adj" fmla="val 379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600"/>
              </a:spcAft>
              <a:defRPr/>
            </a:pPr>
            <a:r>
              <a:rPr lang="ru-RU" sz="2200" dirty="0">
                <a:solidFill>
                  <a:schemeClr val="tx1"/>
                </a:solidFill>
              </a:rPr>
              <a:t>Преодоление препятствий на пути обеспечения гендерного равенства, например,  в сфере занятости и мобильности женщин на рынке труда, напрямую зависит от расширения доступа женщин к образованию, приобретению профессиональных навыков и знаний, развития инфраструктуры в сфере дошкольного образования и в сфере бытовых услуг, транспортных коммуникаций и т.д. </a:t>
            </a:r>
          </a:p>
          <a:p>
            <a:pPr>
              <a:spcAft>
                <a:spcPts val="1600"/>
              </a:spcAft>
              <a:defRPr/>
            </a:pPr>
            <a:r>
              <a:rPr lang="en-CA" sz="2200" dirty="0">
                <a:solidFill>
                  <a:schemeClr val="tx1"/>
                </a:solidFill>
              </a:rPr>
              <a:t>К </a:t>
            </a:r>
            <a:r>
              <a:rPr lang="en-CA" sz="2200" dirty="0" err="1">
                <a:solidFill>
                  <a:schemeClr val="tx1"/>
                </a:solidFill>
              </a:rPr>
              <a:t>примеру</a:t>
            </a:r>
            <a:r>
              <a:rPr lang="en-CA" sz="2200" dirty="0">
                <a:solidFill>
                  <a:schemeClr val="tx1"/>
                </a:solidFill>
              </a:rPr>
              <a:t>, в </a:t>
            </a:r>
            <a:r>
              <a:rPr lang="en-CA" sz="2200" dirty="0" err="1">
                <a:solidFill>
                  <a:schemeClr val="tx1"/>
                </a:solidFill>
              </a:rPr>
              <a:t>сфере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здравоохранения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гендерные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роли</a:t>
            </a:r>
            <a:r>
              <a:rPr lang="en-CA" sz="2200" dirty="0">
                <a:solidFill>
                  <a:schemeClr val="tx1"/>
                </a:solidFill>
              </a:rPr>
              <a:t> и </a:t>
            </a:r>
            <a:r>
              <a:rPr lang="en-CA" sz="2200" dirty="0" err="1">
                <a:solidFill>
                  <a:schemeClr val="tx1"/>
                </a:solidFill>
              </a:rPr>
              <a:t>отношения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оказывают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значительное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воздействие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на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ход</a:t>
            </a:r>
            <a:r>
              <a:rPr lang="en-CA" sz="2200" dirty="0">
                <a:solidFill>
                  <a:schemeClr val="tx1"/>
                </a:solidFill>
              </a:rPr>
              <a:t> и </a:t>
            </a:r>
            <a:r>
              <a:rPr lang="en-CA" sz="2200" dirty="0" err="1">
                <a:solidFill>
                  <a:schemeClr val="tx1"/>
                </a:solidFill>
              </a:rPr>
              <a:t>последствия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эпидемии</a:t>
            </a:r>
            <a:r>
              <a:rPr lang="en-CA" sz="2200" dirty="0">
                <a:solidFill>
                  <a:schemeClr val="tx1"/>
                </a:solidFill>
              </a:rPr>
              <a:t> ВИЧ/</a:t>
            </a:r>
            <a:r>
              <a:rPr lang="en-CA" sz="2200" dirty="0" err="1">
                <a:solidFill>
                  <a:schemeClr val="tx1"/>
                </a:solidFill>
              </a:rPr>
              <a:t>СПИДа</a:t>
            </a:r>
            <a:r>
              <a:rPr lang="en-CA" sz="2200" dirty="0">
                <a:solidFill>
                  <a:schemeClr val="tx1"/>
                </a:solidFill>
              </a:rPr>
              <a:t>. </a:t>
            </a:r>
            <a:r>
              <a:rPr lang="en-CA" sz="2200" dirty="0" err="1">
                <a:solidFill>
                  <a:schemeClr val="tx1"/>
                </a:solidFill>
              </a:rPr>
              <a:t>Существует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целый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ряд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факторов</a:t>
            </a:r>
            <a:r>
              <a:rPr lang="en-CA" sz="2200" dirty="0">
                <a:solidFill>
                  <a:schemeClr val="tx1"/>
                </a:solidFill>
              </a:rPr>
              <a:t>, </a:t>
            </a:r>
            <a:r>
              <a:rPr lang="en-CA" sz="2200" dirty="0" err="1">
                <a:solidFill>
                  <a:schemeClr val="tx1"/>
                </a:solidFill>
              </a:rPr>
              <a:t>повышающих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уязвимость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женщин</a:t>
            </a:r>
            <a:r>
              <a:rPr lang="en-CA" sz="2200" dirty="0">
                <a:solidFill>
                  <a:schemeClr val="tx1"/>
                </a:solidFill>
              </a:rPr>
              <a:t> и </a:t>
            </a:r>
            <a:r>
              <a:rPr lang="en-CA" sz="2200" dirty="0" err="1">
                <a:solidFill>
                  <a:schemeClr val="tx1"/>
                </a:solidFill>
              </a:rPr>
              <a:t>девочек</a:t>
            </a:r>
            <a:r>
              <a:rPr lang="en-CA" sz="2200" dirty="0">
                <a:solidFill>
                  <a:schemeClr val="tx1"/>
                </a:solidFill>
              </a:rPr>
              <a:t> к ВИЧ-</a:t>
            </a:r>
            <a:r>
              <a:rPr lang="en-CA" sz="2200" dirty="0" err="1">
                <a:solidFill>
                  <a:schemeClr val="tx1"/>
                </a:solidFill>
              </a:rPr>
              <a:t>инфекции</a:t>
            </a:r>
            <a:r>
              <a:rPr lang="en-CA" sz="2200" dirty="0">
                <a:solidFill>
                  <a:schemeClr val="tx1"/>
                </a:solidFill>
              </a:rPr>
              <a:t>. </a:t>
            </a:r>
            <a:r>
              <a:rPr lang="en-CA" sz="2200" dirty="0" err="1">
                <a:solidFill>
                  <a:schemeClr val="tx1"/>
                </a:solidFill>
              </a:rPr>
              <a:t>Сюда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включаются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не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только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гендерные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стереотипы</a:t>
            </a:r>
            <a:r>
              <a:rPr lang="en-CA" sz="2200" dirty="0">
                <a:solidFill>
                  <a:schemeClr val="tx1"/>
                </a:solidFill>
              </a:rPr>
              <a:t> и </a:t>
            </a:r>
            <a:r>
              <a:rPr lang="en-CA" sz="2200" dirty="0" err="1">
                <a:solidFill>
                  <a:schemeClr val="tx1"/>
                </a:solidFill>
              </a:rPr>
              <a:t>социальные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нормы</a:t>
            </a:r>
            <a:r>
              <a:rPr lang="en-CA" sz="2200" dirty="0">
                <a:solidFill>
                  <a:schemeClr val="tx1"/>
                </a:solidFill>
              </a:rPr>
              <a:t>, </a:t>
            </a:r>
            <a:r>
              <a:rPr lang="en-CA" sz="2200" dirty="0" err="1">
                <a:solidFill>
                  <a:schemeClr val="tx1"/>
                </a:solidFill>
              </a:rPr>
              <a:t>не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позволяющие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женщинам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получать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необходимые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знания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по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вопросам</a:t>
            </a:r>
            <a:r>
              <a:rPr lang="en-CA" sz="2200" dirty="0">
                <a:solidFill>
                  <a:schemeClr val="tx1"/>
                </a:solidFill>
              </a:rPr>
              <a:t> и </a:t>
            </a:r>
            <a:r>
              <a:rPr lang="en-CA" sz="2200" dirty="0" err="1">
                <a:solidFill>
                  <a:schemeClr val="tx1"/>
                </a:solidFill>
              </a:rPr>
              <a:t>практике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сексуального</a:t>
            </a:r>
            <a:r>
              <a:rPr lang="en-CA" sz="2200" dirty="0">
                <a:solidFill>
                  <a:schemeClr val="tx1"/>
                </a:solidFill>
              </a:rPr>
              <a:t> и </a:t>
            </a:r>
            <a:r>
              <a:rPr lang="en-CA" sz="2200" dirty="0" err="1">
                <a:solidFill>
                  <a:schemeClr val="tx1"/>
                </a:solidFill>
              </a:rPr>
              <a:t>репродуктивного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здоровья</a:t>
            </a:r>
            <a:r>
              <a:rPr lang="en-CA" sz="2200" dirty="0">
                <a:solidFill>
                  <a:schemeClr val="tx1"/>
                </a:solidFill>
              </a:rPr>
              <a:t>, </a:t>
            </a:r>
            <a:r>
              <a:rPr lang="en-CA" sz="2200" dirty="0" err="1">
                <a:solidFill>
                  <a:schemeClr val="tx1"/>
                </a:solidFill>
              </a:rPr>
              <a:t>но</a:t>
            </a:r>
            <a:r>
              <a:rPr lang="en-CA" sz="2200" dirty="0">
                <a:solidFill>
                  <a:schemeClr val="tx1"/>
                </a:solidFill>
              </a:rPr>
              <a:t> и </a:t>
            </a:r>
            <a:r>
              <a:rPr lang="en-CA" sz="2200" dirty="0" err="1">
                <a:solidFill>
                  <a:schemeClr val="tx1"/>
                </a:solidFill>
              </a:rPr>
              <a:t>другие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гендерные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проблемы</a:t>
            </a:r>
            <a:r>
              <a:rPr lang="en-CA" sz="2200" dirty="0">
                <a:solidFill>
                  <a:schemeClr val="tx1"/>
                </a:solidFill>
              </a:rPr>
              <a:t>. 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6BEFC-06B6-4EA3-A84F-84BC2AF9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614" y="306057"/>
            <a:ext cx="9580396" cy="15094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ЛЕГКО ЛЮБИТЬ ВСЕ ЧЕЛОВЕЧЕСТВО И ГОРАЗДО СЛОЖНЕЕ КАЖДОГО КОНКРЕТНОГО ЧЕЛОВЕКА! </a:t>
            </a:r>
            <a:br>
              <a:rPr lang="ru-RU" sz="2800" b="1" dirty="0"/>
            </a:br>
            <a:r>
              <a:rPr lang="ru-RU" sz="2800" b="1" dirty="0">
                <a:solidFill>
                  <a:schemeClr val="accent1"/>
                </a:solidFill>
              </a:rPr>
              <a:t>ВСЕ ЭТО КТО? </a:t>
            </a:r>
            <a:br>
              <a:rPr lang="ru-RU" sz="2800" b="1" dirty="0">
                <a:solidFill>
                  <a:schemeClr val="accent1"/>
                </a:solidFill>
              </a:rPr>
            </a:b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FB4DB0-A536-47C5-BD0C-B11E4117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089" y="1815546"/>
            <a:ext cx="10049523" cy="5042453"/>
          </a:xfrm>
        </p:spPr>
        <p:txBody>
          <a:bodyPr>
            <a:normAutofit/>
          </a:bodyPr>
          <a:lstStyle/>
          <a:p>
            <a:r>
              <a:rPr lang="ru-RU" sz="2600" dirty="0"/>
              <a:t>Женщины и мужчины</a:t>
            </a:r>
          </a:p>
          <a:p>
            <a:r>
              <a:rPr lang="ru-RU" sz="2600" dirty="0"/>
              <a:t>Взрослые и дети</a:t>
            </a:r>
          </a:p>
          <a:p>
            <a:r>
              <a:rPr lang="ru-RU" sz="2600" dirty="0"/>
              <a:t>Сельские и городские жители</a:t>
            </a:r>
          </a:p>
          <a:p>
            <a:r>
              <a:rPr lang="ru-RU" sz="2600" dirty="0"/>
              <a:t>«Обеспеченные» и «малоимущие»</a:t>
            </a:r>
          </a:p>
          <a:p>
            <a:r>
              <a:rPr lang="ru-RU" sz="2600" dirty="0"/>
              <a:t>Люди с образованием и без образования</a:t>
            </a:r>
          </a:p>
          <a:p>
            <a:r>
              <a:rPr lang="ru-RU" sz="2600" dirty="0"/>
              <a:t>Люди, живущие с ВИЧ и без ВИЧ</a:t>
            </a:r>
          </a:p>
          <a:p>
            <a:r>
              <a:rPr lang="ru-RU" sz="2600" dirty="0"/>
              <a:t>Беременные женщины и не беременные и т.д. и т.п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УЧИТЫВАЕТСЯ  ЭТО В РЕАЛИЗУЕМЫХ МЕРАХ ИЛИ НЕТ? </a:t>
            </a:r>
          </a:p>
        </p:txBody>
      </p:sp>
    </p:spTree>
    <p:extLst>
      <p:ext uri="{BB962C8B-B14F-4D97-AF65-F5344CB8AC3E}">
        <p14:creationId xmlns:p14="http://schemas.microsoft.com/office/powerpoint/2010/main" val="2551595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380" y="233916"/>
            <a:ext cx="9866430" cy="112338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+mn-lt"/>
              </a:rPr>
              <a:t>Внедрение гендерного подхода в стратегические и программные документы</a:t>
            </a:r>
            <a:br>
              <a:rPr lang="ru-RU" sz="2000" b="1" dirty="0">
                <a:solidFill>
                  <a:schemeClr val="tx1"/>
                </a:solidFill>
                <a:latin typeface="+mn-lt"/>
              </a:rPr>
            </a:b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684155"/>
              </p:ext>
            </p:extLst>
          </p:nvPr>
        </p:nvGraphicFramePr>
        <p:xfrm>
          <a:off x="308344" y="1500174"/>
          <a:ext cx="11883656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708A2-3892-4D56-8126-539B293A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93" y="412237"/>
            <a:ext cx="10311431" cy="11600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ЗАНЯТИЕ №1. </a:t>
            </a:r>
            <a:r>
              <a:rPr lang="ru-RU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Экспресс оценка политики национальных и отраслевых программ с учетом внедрения гендерного подхода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B57B28D-1665-41F0-B97B-7960A4E49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671945"/>
              </p:ext>
            </p:extLst>
          </p:nvPr>
        </p:nvGraphicFramePr>
        <p:xfrm>
          <a:off x="1839951" y="1817649"/>
          <a:ext cx="9746166" cy="47504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294864">
                  <a:extLst>
                    <a:ext uri="{9D8B030D-6E8A-4147-A177-3AD203B41FA5}">
                      <a16:colId xmlns:a16="http://schemas.microsoft.com/office/drawing/2014/main" val="3044081074"/>
                    </a:ext>
                  </a:extLst>
                </a:gridCol>
                <a:gridCol w="6451302">
                  <a:extLst>
                    <a:ext uri="{9D8B030D-6E8A-4147-A177-3AD203B41FA5}">
                      <a16:colId xmlns:a16="http://schemas.microsoft.com/office/drawing/2014/main" val="3180353234"/>
                    </a:ext>
                  </a:extLst>
                </a:gridCol>
              </a:tblGrid>
              <a:tr h="1369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1 группа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R="31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ПСР- 2021-2025 §3. Верховенство закона и обеспечение доступа к правосудию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654671"/>
                  </a:ext>
                </a:extLst>
              </a:tr>
              <a:tr h="939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400" b="1">
                          <a:effectLst/>
                        </a:rPr>
                        <a:t>2 группа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effectLst/>
                        </a:rPr>
                        <a:t>НСР-2030 - Раздел 4.2. Здоровье и долголетие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760454"/>
                  </a:ext>
                </a:extLst>
              </a:tr>
              <a:tr h="939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400" b="1">
                          <a:effectLst/>
                        </a:rPr>
                        <a:t>3 группа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400" b="1">
                          <a:effectLst/>
                        </a:rPr>
                        <a:t>НСР-2030 - Раздел  4.1 Образование и наука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130136"/>
                  </a:ext>
                </a:extLst>
              </a:tr>
              <a:tr h="1502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effectLst/>
                        </a:rPr>
                        <a:t>4 группа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effectLst/>
                        </a:rPr>
                        <a:t>НСР-2030 - Раздел 5.2. Продуктивная занятость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69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25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B57C2-2B5A-4DF9-82D6-313AAA1C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690" y="313711"/>
            <a:ext cx="3328373" cy="103558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3A29A4-1C17-4B5B-9DDF-DABC2F2A2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9005" y="1237786"/>
            <a:ext cx="10727473" cy="57651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аждая группа в соответствии с полученным заданием должна изучить стратегию или программу  и определить:</a:t>
            </a:r>
          </a:p>
          <a:p>
            <a:pPr marL="981075" lvl="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отражены ли гендерные вопросы в различных разделах</a:t>
            </a:r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/направлениях </a:t>
            </a:r>
          </a:p>
          <a:p>
            <a:pPr marL="981075" lvl="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отражены, в какой форме, что конкретно там записано по гендерным вопросам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1075" lvl="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используется л там статистика, если используется статистика, то представлены ли данные в разрезе по полу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1075"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каких разделах не отражены гендерные вопросы вообще.</a:t>
            </a:r>
          </a:p>
          <a:p>
            <a:pPr marL="981075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какому типу политики можно отнести изучаемую Программу или раздел НСР-2030: гендерно-предвзятая, гендерно-нейтральная, гендерно-ориентированная или гендерно-преобразующая?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8175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1075"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1075"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55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17CA7-78F8-4DBC-9C69-7510C0CC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883" y="1545793"/>
            <a:ext cx="9196309" cy="14688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tabLst>
                <a:tab pos="540385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ПОЛИТИКА?  </a:t>
            </a:r>
            <a:br>
              <a:rPr lang="ru-RU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8E1875-B59F-4877-9794-5A91B4E4E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2976" y="3155795"/>
            <a:ext cx="10091853" cy="234175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КАКИХ ДОКУМЕНТАХ ГОСОРГАНЫ ЗАКРЕПЛЯЮТ ОСНОВНЫЕ ЦЕЛИ И ЗАДАЧИ, МЕРЫ ПО РЕАЛИЗАЦИИ ТОЙ ИЛИ ИНОЙ ПОЛИТИКИ? 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9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748ED-C347-4A2D-A55F-1394F0BC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724" y="522852"/>
            <a:ext cx="8911687" cy="847851"/>
          </a:xfrm>
        </p:spPr>
        <p:txBody>
          <a:bodyPr/>
          <a:lstStyle/>
          <a:p>
            <a:r>
              <a:rPr lang="ru-RU" altLang="ru-RU" b="1" dirty="0"/>
              <a:t>Что такое политика?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68097-B81A-4114-B96C-9424664FC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137" y="1817649"/>
            <a:ext cx="9798475" cy="5040351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4038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греческого языка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это государственные или общественные дела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4038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искусство управления государством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4038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деятельность государства по реализации желаемых моделей развития общества.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  <a:tabLst>
                <a:tab pos="54038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совокупность конкретных мер, предпринимаемых государством для решения насущных проблем в различных сферах. 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82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2DA04EA-77FD-4C0F-98EB-E2A64DBAA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903523"/>
              </p:ext>
            </p:extLst>
          </p:nvPr>
        </p:nvGraphicFramePr>
        <p:xfrm>
          <a:off x="747132" y="379141"/>
          <a:ext cx="11307336" cy="636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108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3293D-8957-454A-AE3B-3B3E12C54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112" y="224883"/>
            <a:ext cx="10708888" cy="1102112"/>
          </a:xfrm>
        </p:spPr>
        <p:txBody>
          <a:bodyPr>
            <a:noAutofit/>
          </a:bodyPr>
          <a:lstStyle/>
          <a:p>
            <a:r>
              <a:rPr lang="ru-RU" sz="2800" b="1" dirty="0"/>
              <a:t>Типы политики с учетом гендерного подхода.</a:t>
            </a:r>
            <a:endParaRPr lang="ru-RU" sz="28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737E5BE-D243-4B32-A064-70B9F8B11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273773"/>
              </p:ext>
            </p:extLst>
          </p:nvPr>
        </p:nvGraphicFramePr>
        <p:xfrm>
          <a:off x="556590" y="747132"/>
          <a:ext cx="11475576" cy="6110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180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0381" y="214291"/>
            <a:ext cx="9216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0385" algn="l"/>
              </a:tabLs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определении типа политики с учетом гендерного фактора особо следует сфокусировать внимание на следующих ключевых вопросах: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775637" y="4801307"/>
            <a:ext cx="2857488" cy="200026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9AD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Женщины не только уязвимая группа, но и активные субъекты, способные быть созидательной и преобразующей  силой.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353730" y="1941789"/>
            <a:ext cx="3299258" cy="2577316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/>
              <a:t>Вопросы преодоления гендерного неравенства касаются не только женщин, но и мужчин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6" name="Табличка 5"/>
          <p:cNvSpPr/>
          <p:nvPr/>
        </p:nvSpPr>
        <p:spPr>
          <a:xfrm>
            <a:off x="8629508" y="1025186"/>
            <a:ext cx="3299258" cy="299739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Фокус  должен быть на равном результате, а не на одинаковом подходе к мужчинам и женщинам</a:t>
            </a:r>
          </a:p>
        </p:txBody>
      </p:sp>
      <p:sp>
        <p:nvSpPr>
          <p:cNvPr id="7" name="Блок-схема: задержка 6"/>
          <p:cNvSpPr/>
          <p:nvPr/>
        </p:nvSpPr>
        <p:spPr>
          <a:xfrm>
            <a:off x="5502012" y="4631991"/>
            <a:ext cx="3674096" cy="216958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Женщины и мужчины неоднородны, в связи с чем необходимо учитывать интересы различных групп как внутри женщин, так и внутри мужчин и </a:t>
            </a:r>
            <a:r>
              <a:rPr lang="ru-RU" dirty="0" err="1"/>
              <a:t>др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271601" y="1590567"/>
            <a:ext cx="3449367" cy="271462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Женщины и мужчины имеют неравные возможности, обладают неравными знаниями и информацией, владеют разным уровнем навыков и т.д. следовательно потребности и интересы отличаются. 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9321443" y="4334119"/>
            <a:ext cx="2714612" cy="2467452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процесс преодоления гендерного неравенства должны быть вовлечены и мужчины и др.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FD661-39CB-449C-864F-210F94CFB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40" y="233916"/>
            <a:ext cx="10823943" cy="1490330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ПРАВА ЖЕНЩИН И МУЖЧИН В РАЗНЫХ СФЕРАХ – РАВНЫЕ. </a:t>
            </a:r>
            <a:br>
              <a:rPr lang="ru-RU" sz="2700" b="1" dirty="0"/>
            </a:br>
            <a:r>
              <a:rPr lang="ru-RU" sz="2700" b="1" dirty="0"/>
              <a:t>                 А ВОЗМОЖНОСТИ - РАВНЫЕ?</a:t>
            </a:r>
            <a:br>
              <a:rPr lang="ru-RU" sz="2700" b="1" dirty="0"/>
            </a:br>
            <a:r>
              <a:rPr lang="ru-RU" sz="2700" b="1" dirty="0"/>
              <a:t>                                  ПОТРЕБНОСТИ – ОДИНАКОВЫЕ?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1A440A7-3D01-4782-A4BD-A5CEE2FA0A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2" y="2025861"/>
            <a:ext cx="6939676" cy="4906567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4B5AE96B-0D82-489B-9398-99ED258A954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48" y="1942762"/>
            <a:ext cx="5001252" cy="4906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36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DD796-484C-4C34-AB48-88E3E4DF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986" y="367990"/>
            <a:ext cx="10013794" cy="93670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Гендерно-преобразующая политика: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785D7E-5208-41C4-9AF7-7EF413B47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9838" y="1279162"/>
            <a:ext cx="4166162" cy="809375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От равного отношения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ADA0C63-03A8-4FAE-A515-AD0E6940AD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583" y="2215865"/>
            <a:ext cx="5854275" cy="468342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F037A7EA-6A5E-48AE-96B6-38BA76454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1454" y="1352363"/>
            <a:ext cx="4580723" cy="809375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К равному результату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4A11D24-A785-473D-8D9B-6CF0D70CF9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91338" y="2416810"/>
            <a:ext cx="5300662" cy="4482475"/>
          </a:xfr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62DC3025-2DF2-4364-B1A5-960047A6F94B}"/>
              </a:ext>
            </a:extLst>
          </p:cNvPr>
          <p:cNvSpPr/>
          <p:nvPr/>
        </p:nvSpPr>
        <p:spPr>
          <a:xfrm>
            <a:off x="5895954" y="1757050"/>
            <a:ext cx="869795" cy="331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1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BFDDB-3F09-491C-8948-0C3CDF34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590" y="211872"/>
            <a:ext cx="10337180" cy="131212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CA" sz="2400" b="1" dirty="0">
                <a:solidFill>
                  <a:schemeClr val="accent1"/>
                </a:solidFill>
              </a:rPr>
              <a:t>Комплексность проблемы: связь между социальными, экономическими аспектами и проблемами использования ресурсов окружающей среды</a:t>
            </a:r>
            <a:endParaRPr lang="ru-RU" sz="2400" b="1" cap="all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7AC24CE-F169-4603-8BC9-346BC1921A21}"/>
              </a:ext>
            </a:extLst>
          </p:cNvPr>
          <p:cNvSpPr/>
          <p:nvPr/>
        </p:nvSpPr>
        <p:spPr>
          <a:xfrm>
            <a:off x="688124" y="1524000"/>
            <a:ext cx="11239500" cy="5334000"/>
          </a:xfrm>
          <a:prstGeom prst="roundRect">
            <a:avLst>
              <a:gd name="adj" fmla="val 523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60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Целый ряд проблем невозможно напрямую решить путем достижения единственной цели, поскольку их решение зависит от комплекса факторов.  </a:t>
            </a:r>
          </a:p>
          <a:p>
            <a:pPr>
              <a:spcAft>
                <a:spcPts val="160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К примеру, для снижения уровня детской смертности, традиционно предпринимаются попытки усовершенствовать предоставление медицинской помощи детям, проведение вакцинация и другие медицинские меры воздействия. И это действительно необходимо. </a:t>
            </a:r>
          </a:p>
          <a:p>
            <a:pPr>
              <a:spcAft>
                <a:spcPts val="160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Однако  для сохранения детских жизней крайне важно также предоставить необходимые права и возможности женщинам, обеспечить девочкам и женщинам надлежащее обучение; поэтому для достижения оптимальных результатов все эти меры необходимо предпринимать одновременно.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 ноября презентация гендер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 ноября презентация гендер" id="{7508EAC2-E703-4175-88A6-0DC55160BF2F}" vid="{386BC165-E4EB-4FD2-938A-EF4EAFD6413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 ноября презентация гендер</Template>
  <TotalTime>683</TotalTime>
  <Words>896</Words>
  <Application>Microsoft Office PowerPoint</Application>
  <PresentationFormat>Широкоэкранный</PresentationFormat>
  <Paragraphs>83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Century Gothic</vt:lpstr>
      <vt:lpstr>Times New Roman</vt:lpstr>
      <vt:lpstr>Wingdings</vt:lpstr>
      <vt:lpstr>Wingdings 3</vt:lpstr>
      <vt:lpstr>7 ноября презентация гендер</vt:lpstr>
      <vt:lpstr>РАЗЛИЧНЫЕ ТИПЫ ПОЛИТИКИ С УЧЕТОМ ВНЕДРЕНИЯ ГЕНДЕРНОГО ПОДХОДА.  </vt:lpstr>
      <vt:lpstr>ЧТО ТАКОЕ ПОЛИТИКА?   </vt:lpstr>
      <vt:lpstr>Что такое политика?</vt:lpstr>
      <vt:lpstr>Презентация PowerPoint</vt:lpstr>
      <vt:lpstr>Типы политики с учетом гендерного подхода.</vt:lpstr>
      <vt:lpstr>Презентация PowerPoint</vt:lpstr>
      <vt:lpstr>ПРАВА ЖЕНЩИН И МУЖЧИН В РАЗНЫХ СФЕРАХ – РАВНЫЕ.                   А ВОЗМОЖНОСТИ - РАВНЫЕ?                                   ПОТРЕБНОСТИ – ОДИНАКОВЫЕ? </vt:lpstr>
      <vt:lpstr>Гендерно-преобразующая политика:  </vt:lpstr>
      <vt:lpstr>Комплексность проблемы: связь между социальными, экономическими аспектами и проблемами использования ресурсов окружающей среды</vt:lpstr>
      <vt:lpstr>ИННОВАЦИОННЫЕ РЕШЕНИЯ ПО ОБЕСПЕЧЕНИЮ ГЕНДЕРНОГО РАВЕНСТВА И РАСШИРЕНИЮ ПРАВ И ВОЗМОЖНОСТЕЙ ЖЕНЩИН И ДЕВОЧЕК</vt:lpstr>
      <vt:lpstr>ЛЕГКО ЛЮБИТЬ ВСЕ ЧЕЛОВЕЧЕСТВО И ГОРАЗДО СЛОЖНЕЕ КАЖДОГО КОНКРЕТНОГО ЧЕЛОВЕКА!  ВСЕ ЭТО КТО?  </vt:lpstr>
      <vt:lpstr>Внедрение гендерного подхода в стратегические и программные документы </vt:lpstr>
      <vt:lpstr>ПРАКТИЧЕСКОЕ ЗАНЯТИЕ №1. Экспресс оценка политики национальных и отраслевых программ с учетом внедрения гендерного подхода</vt:lpstr>
      <vt:lpstr>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государственной политики по развитию страны на основе внедрения гендерного подхода.</dc:title>
  <dc:creator>Татьяна Ник</dc:creator>
  <cp:lastModifiedBy>Татьяна Ник</cp:lastModifiedBy>
  <cp:revision>22</cp:revision>
  <cp:lastPrinted>2021-10-25T15:43:20Z</cp:lastPrinted>
  <dcterms:created xsi:type="dcterms:W3CDTF">2021-10-22T22:39:34Z</dcterms:created>
  <dcterms:modified xsi:type="dcterms:W3CDTF">2021-12-16T20:54:58Z</dcterms:modified>
</cp:coreProperties>
</file>