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6"/>
  </p:notesMasterIdLst>
  <p:sldIdLst>
    <p:sldId id="301" r:id="rId2"/>
    <p:sldId id="258" r:id="rId3"/>
    <p:sldId id="278" r:id="rId4"/>
    <p:sldId id="293" r:id="rId5"/>
    <p:sldId id="294" r:id="rId6"/>
    <p:sldId id="295" r:id="rId7"/>
    <p:sldId id="296" r:id="rId8"/>
    <p:sldId id="297" r:id="rId9"/>
    <p:sldId id="298" r:id="rId10"/>
    <p:sldId id="280" r:id="rId11"/>
    <p:sldId id="302" r:id="rId12"/>
    <p:sldId id="288" r:id="rId13"/>
    <p:sldId id="270" r:id="rId14"/>
    <p:sldId id="303" r:id="rId15"/>
  </p:sldIdLst>
  <p:sldSz cx="9144000" cy="5143500" type="screen16x9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3" autoAdjust="0"/>
    <p:restoredTop sz="94660"/>
  </p:normalViewPr>
  <p:slideViewPr>
    <p:cSldViewPr>
      <p:cViewPr varScale="1">
        <p:scale>
          <a:sx n="69" d="100"/>
          <a:sy n="69" d="100"/>
        </p:scale>
        <p:origin x="328" y="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0A95A7-CB23-4204-A56D-8033749C4426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</dgm:pt>
    <dgm:pt modelId="{5DEF59CC-5625-4F58-A8F4-775E535F7DA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cap="none" normalizeH="0" baseline="0" dirty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Механизмы по внедрению гендерного подхода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300" b="1" i="0" u="none" strike="noStrike" cap="none" normalizeH="0" baseline="0" dirty="0">
            <a:ln/>
            <a:effectLst/>
            <a:latin typeface="Tahoma" panose="020B0604030504040204" pitchFamily="34" charset="0"/>
          </a:endParaRPr>
        </a:p>
      </dgm:t>
    </dgm:pt>
    <dgm:pt modelId="{C5956DC9-22A8-4696-B3B4-22C8264B8DEC}" type="parTrans" cxnId="{352EBA18-91A0-4672-9C9A-38818155543F}">
      <dgm:prSet/>
      <dgm:spPr/>
      <dgm:t>
        <a:bodyPr/>
        <a:lstStyle/>
        <a:p>
          <a:endParaRPr lang="ru-RU"/>
        </a:p>
      </dgm:t>
    </dgm:pt>
    <dgm:pt modelId="{CB122F16-D2C7-49B8-BA0A-F7372BC0E05E}" type="sibTrans" cxnId="{352EBA18-91A0-4672-9C9A-38818155543F}">
      <dgm:prSet/>
      <dgm:spPr/>
      <dgm:t>
        <a:bodyPr/>
        <a:lstStyle/>
        <a:p>
          <a:endParaRPr lang="ru-RU"/>
        </a:p>
      </dgm:t>
    </dgm:pt>
    <dgm:pt modelId="{5206F15F-B618-4A75-BCCC-33FE73E5282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Нормативно-правовая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 база </a:t>
          </a:r>
        </a:p>
      </dgm:t>
    </dgm:pt>
    <dgm:pt modelId="{C7E8E956-753D-499C-8C6C-63C2C66049C4}" type="parTrans" cxnId="{B4904EFE-A736-4102-A6AF-62DBF576E36C}">
      <dgm:prSet/>
      <dgm:spPr/>
      <dgm:t>
        <a:bodyPr/>
        <a:lstStyle/>
        <a:p>
          <a:endParaRPr lang="ru-RU"/>
        </a:p>
      </dgm:t>
    </dgm:pt>
    <dgm:pt modelId="{D4D4F4DE-8AF5-409F-8836-0AFB05991FCE}" type="sibTrans" cxnId="{B4904EFE-A736-4102-A6AF-62DBF576E36C}">
      <dgm:prSet/>
      <dgm:spPr/>
      <dgm:t>
        <a:bodyPr/>
        <a:lstStyle/>
        <a:p>
          <a:endParaRPr lang="ru-RU"/>
        </a:p>
      </dgm:t>
    </dgm:pt>
    <dgm:pt modelId="{C665912D-9F0B-4EEB-BA05-73181FB59A2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Институциональные</a:t>
          </a:r>
        </a:p>
      </dgm:t>
    </dgm:pt>
    <dgm:pt modelId="{7B321BDB-6E81-4329-B6B6-2378504309EB}" type="parTrans" cxnId="{9528D658-103B-4F56-8B35-535D51DA2A1B}">
      <dgm:prSet/>
      <dgm:spPr/>
      <dgm:t>
        <a:bodyPr/>
        <a:lstStyle/>
        <a:p>
          <a:endParaRPr lang="ru-RU"/>
        </a:p>
      </dgm:t>
    </dgm:pt>
    <dgm:pt modelId="{98D7A52C-0045-47C2-AC40-665560716C4C}" type="sibTrans" cxnId="{9528D658-103B-4F56-8B35-535D51DA2A1B}">
      <dgm:prSet/>
      <dgm:spPr/>
      <dgm:t>
        <a:bodyPr/>
        <a:lstStyle/>
        <a:p>
          <a:endParaRPr lang="ru-RU"/>
        </a:p>
      </dgm:t>
    </dgm:pt>
    <dgm:pt modelId="{5BF5EAD0-8549-4D7B-8334-309CBE3FEBC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Организационные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Мониторинг и оценка</a:t>
          </a:r>
        </a:p>
      </dgm:t>
    </dgm:pt>
    <dgm:pt modelId="{144BBFC0-B4A9-4803-B5DE-6C7035D21986}" type="parTrans" cxnId="{CDF35684-2175-488E-B5DA-E4D1E7C2E1A0}">
      <dgm:prSet/>
      <dgm:spPr/>
      <dgm:t>
        <a:bodyPr/>
        <a:lstStyle/>
        <a:p>
          <a:endParaRPr lang="ru-RU"/>
        </a:p>
      </dgm:t>
    </dgm:pt>
    <dgm:pt modelId="{4DA9D24D-188E-4947-B942-66B44C0DF16A}" type="sibTrans" cxnId="{CDF35684-2175-488E-B5DA-E4D1E7C2E1A0}">
      <dgm:prSet/>
      <dgm:spPr/>
      <dgm:t>
        <a:bodyPr/>
        <a:lstStyle/>
        <a:p>
          <a:endParaRPr lang="ru-RU"/>
        </a:p>
      </dgm:t>
    </dgm:pt>
    <dgm:pt modelId="{7D5299B1-D3AB-4606-B767-5EB5AA66C18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Финансовые</a:t>
          </a:r>
          <a:r>
            <a:rPr kumimoji="0" lang="ru-RU" altLang="ru-RU" sz="2100" b="1" i="0" u="none" strike="noStrike" cap="none" normalizeH="0" baseline="0" dirty="0">
              <a:ln/>
              <a:effectLst/>
              <a:latin typeface="Tahoma" panose="020B0604030504040204" pitchFamily="34" charset="0"/>
            </a:rPr>
            <a:t> </a:t>
          </a:r>
        </a:p>
      </dgm:t>
    </dgm:pt>
    <dgm:pt modelId="{3421471A-0633-47BF-8E2A-52C03C25A8CB}" type="parTrans" cxnId="{A62D2F06-07D5-4300-9CB5-D1FE9484A8C4}">
      <dgm:prSet/>
      <dgm:spPr/>
      <dgm:t>
        <a:bodyPr/>
        <a:lstStyle/>
        <a:p>
          <a:endParaRPr lang="ru-RU"/>
        </a:p>
      </dgm:t>
    </dgm:pt>
    <dgm:pt modelId="{D422A342-D8FC-4646-9E8D-7160C45C3C72}" type="sibTrans" cxnId="{A62D2F06-07D5-4300-9CB5-D1FE9484A8C4}">
      <dgm:prSet/>
      <dgm:spPr/>
      <dgm:t>
        <a:bodyPr/>
        <a:lstStyle/>
        <a:p>
          <a:endParaRPr lang="ru-RU"/>
        </a:p>
      </dgm:t>
    </dgm:pt>
    <dgm:pt modelId="{BF4D7780-9B4F-4B95-BBC6-0F5D43739CC8}" type="pres">
      <dgm:prSet presAssocID="{140A95A7-CB23-4204-A56D-8033749C44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EC21B9C-8904-4896-ADE4-A2462FE29A86}" type="pres">
      <dgm:prSet presAssocID="{5DEF59CC-5625-4F58-A8F4-775E535F7DA8}" presName="hierRoot1" presStyleCnt="0">
        <dgm:presLayoutVars>
          <dgm:hierBranch/>
        </dgm:presLayoutVars>
      </dgm:prSet>
      <dgm:spPr/>
    </dgm:pt>
    <dgm:pt modelId="{0C4207AB-1F6E-4184-8E7D-930C5F706559}" type="pres">
      <dgm:prSet presAssocID="{5DEF59CC-5625-4F58-A8F4-775E535F7DA8}" presName="rootComposite1" presStyleCnt="0"/>
      <dgm:spPr/>
    </dgm:pt>
    <dgm:pt modelId="{0FE9D8BC-30DE-41E8-B671-3177FA8DE9B7}" type="pres">
      <dgm:prSet presAssocID="{5DEF59CC-5625-4F58-A8F4-775E535F7DA8}" presName="rootText1" presStyleLbl="node0" presStyleIdx="0" presStyleCnt="1" custScaleX="217842" custScaleY="135686" custLinFactNeighborX="-1048" custLinFactNeighborY="-94659">
        <dgm:presLayoutVars>
          <dgm:chPref val="3"/>
        </dgm:presLayoutVars>
      </dgm:prSet>
      <dgm:spPr/>
    </dgm:pt>
    <dgm:pt modelId="{502E68BC-10E6-4858-A302-C0BD3167F0FC}" type="pres">
      <dgm:prSet presAssocID="{5DEF59CC-5625-4F58-A8F4-775E535F7DA8}" presName="rootConnector1" presStyleLbl="node1" presStyleIdx="0" presStyleCnt="0"/>
      <dgm:spPr/>
    </dgm:pt>
    <dgm:pt modelId="{12F6C611-DD8A-44F0-9568-6E17BBA9BBCA}" type="pres">
      <dgm:prSet presAssocID="{5DEF59CC-5625-4F58-A8F4-775E535F7DA8}" presName="hierChild2" presStyleCnt="0"/>
      <dgm:spPr/>
    </dgm:pt>
    <dgm:pt modelId="{DC1C4FF8-812A-403D-B6AF-5F227466A929}" type="pres">
      <dgm:prSet presAssocID="{C7E8E956-753D-499C-8C6C-63C2C66049C4}" presName="Name35" presStyleLbl="parChTrans1D2" presStyleIdx="0" presStyleCnt="4"/>
      <dgm:spPr/>
    </dgm:pt>
    <dgm:pt modelId="{F489D948-5157-4780-9235-29DBA4F8C5D3}" type="pres">
      <dgm:prSet presAssocID="{5206F15F-B618-4A75-BCCC-33FE73E5282F}" presName="hierRoot2" presStyleCnt="0">
        <dgm:presLayoutVars>
          <dgm:hierBranch/>
        </dgm:presLayoutVars>
      </dgm:prSet>
      <dgm:spPr/>
    </dgm:pt>
    <dgm:pt modelId="{9519F777-D74F-4791-AA0F-83239FD66182}" type="pres">
      <dgm:prSet presAssocID="{5206F15F-B618-4A75-BCCC-33FE73E5282F}" presName="rootComposite" presStyleCnt="0"/>
      <dgm:spPr/>
    </dgm:pt>
    <dgm:pt modelId="{F49FFFBC-9343-4CF8-A429-1EBA7BF9ED9A}" type="pres">
      <dgm:prSet presAssocID="{5206F15F-B618-4A75-BCCC-33FE73E5282F}" presName="rootText" presStyleLbl="node2" presStyleIdx="0" presStyleCnt="4" custScaleY="208039">
        <dgm:presLayoutVars>
          <dgm:chPref val="3"/>
        </dgm:presLayoutVars>
      </dgm:prSet>
      <dgm:spPr/>
    </dgm:pt>
    <dgm:pt modelId="{719D87B1-2BB4-44BE-9E4B-8D2D294D6D97}" type="pres">
      <dgm:prSet presAssocID="{5206F15F-B618-4A75-BCCC-33FE73E5282F}" presName="rootConnector" presStyleLbl="node2" presStyleIdx="0" presStyleCnt="4"/>
      <dgm:spPr/>
    </dgm:pt>
    <dgm:pt modelId="{A935CD83-E4B0-4862-9C52-EB2C8F886C05}" type="pres">
      <dgm:prSet presAssocID="{5206F15F-B618-4A75-BCCC-33FE73E5282F}" presName="hierChild4" presStyleCnt="0"/>
      <dgm:spPr/>
    </dgm:pt>
    <dgm:pt modelId="{8AB36211-1882-4B37-8921-318C56D5971E}" type="pres">
      <dgm:prSet presAssocID="{5206F15F-B618-4A75-BCCC-33FE73E5282F}" presName="hierChild5" presStyleCnt="0"/>
      <dgm:spPr/>
    </dgm:pt>
    <dgm:pt modelId="{D3E0FB36-4DCE-4BF6-B2B1-314C4768FB14}" type="pres">
      <dgm:prSet presAssocID="{7B321BDB-6E81-4329-B6B6-2378504309EB}" presName="Name35" presStyleLbl="parChTrans1D2" presStyleIdx="1" presStyleCnt="4"/>
      <dgm:spPr/>
    </dgm:pt>
    <dgm:pt modelId="{5275EBF6-FF9C-4090-8460-8473DACE3F89}" type="pres">
      <dgm:prSet presAssocID="{C665912D-9F0B-4EEB-BA05-73181FB59A27}" presName="hierRoot2" presStyleCnt="0">
        <dgm:presLayoutVars>
          <dgm:hierBranch/>
        </dgm:presLayoutVars>
      </dgm:prSet>
      <dgm:spPr/>
    </dgm:pt>
    <dgm:pt modelId="{20ED45BF-1180-4C87-A543-3EE0315FA289}" type="pres">
      <dgm:prSet presAssocID="{C665912D-9F0B-4EEB-BA05-73181FB59A27}" presName="rootComposite" presStyleCnt="0"/>
      <dgm:spPr/>
    </dgm:pt>
    <dgm:pt modelId="{12A6F73E-2AED-4FAD-8DBC-CBDC592FF819}" type="pres">
      <dgm:prSet presAssocID="{C665912D-9F0B-4EEB-BA05-73181FB59A27}" presName="rootText" presStyleLbl="node2" presStyleIdx="1" presStyleCnt="4" custScaleY="208039">
        <dgm:presLayoutVars>
          <dgm:chPref val="3"/>
        </dgm:presLayoutVars>
      </dgm:prSet>
      <dgm:spPr/>
    </dgm:pt>
    <dgm:pt modelId="{CC34AFD4-273C-405D-A380-72266183C6A8}" type="pres">
      <dgm:prSet presAssocID="{C665912D-9F0B-4EEB-BA05-73181FB59A27}" presName="rootConnector" presStyleLbl="node2" presStyleIdx="1" presStyleCnt="4"/>
      <dgm:spPr/>
    </dgm:pt>
    <dgm:pt modelId="{1744FBB8-8894-4DE9-B2B6-79EB500D7B63}" type="pres">
      <dgm:prSet presAssocID="{C665912D-9F0B-4EEB-BA05-73181FB59A27}" presName="hierChild4" presStyleCnt="0"/>
      <dgm:spPr/>
    </dgm:pt>
    <dgm:pt modelId="{7FE4D52C-1644-4F4A-AA86-540FAFFD2B5A}" type="pres">
      <dgm:prSet presAssocID="{C665912D-9F0B-4EEB-BA05-73181FB59A27}" presName="hierChild5" presStyleCnt="0"/>
      <dgm:spPr/>
    </dgm:pt>
    <dgm:pt modelId="{45BEC945-C453-48FD-93D3-2F5456AEB031}" type="pres">
      <dgm:prSet presAssocID="{144BBFC0-B4A9-4803-B5DE-6C7035D21986}" presName="Name35" presStyleLbl="parChTrans1D2" presStyleIdx="2" presStyleCnt="4"/>
      <dgm:spPr/>
    </dgm:pt>
    <dgm:pt modelId="{2D385F87-74AA-415F-9C9F-C72909D69EF2}" type="pres">
      <dgm:prSet presAssocID="{5BF5EAD0-8549-4D7B-8334-309CBE3FEBCE}" presName="hierRoot2" presStyleCnt="0">
        <dgm:presLayoutVars>
          <dgm:hierBranch/>
        </dgm:presLayoutVars>
      </dgm:prSet>
      <dgm:spPr/>
    </dgm:pt>
    <dgm:pt modelId="{2CA1CDDB-8362-4A52-93E5-21FC576FF098}" type="pres">
      <dgm:prSet presAssocID="{5BF5EAD0-8549-4D7B-8334-309CBE3FEBCE}" presName="rootComposite" presStyleCnt="0"/>
      <dgm:spPr/>
    </dgm:pt>
    <dgm:pt modelId="{0BCA1CA6-8F30-433F-8B63-2911EB60F938}" type="pres">
      <dgm:prSet presAssocID="{5BF5EAD0-8549-4D7B-8334-309CBE3FEBCE}" presName="rootText" presStyleLbl="node2" presStyleIdx="2" presStyleCnt="4" custScaleY="206091">
        <dgm:presLayoutVars>
          <dgm:chPref val="3"/>
        </dgm:presLayoutVars>
      </dgm:prSet>
      <dgm:spPr/>
    </dgm:pt>
    <dgm:pt modelId="{D6968EC6-5943-448F-918C-BB4419F60B74}" type="pres">
      <dgm:prSet presAssocID="{5BF5EAD0-8549-4D7B-8334-309CBE3FEBCE}" presName="rootConnector" presStyleLbl="node2" presStyleIdx="2" presStyleCnt="4"/>
      <dgm:spPr/>
    </dgm:pt>
    <dgm:pt modelId="{467AD109-E43A-4548-A7F1-50D3B191206B}" type="pres">
      <dgm:prSet presAssocID="{5BF5EAD0-8549-4D7B-8334-309CBE3FEBCE}" presName="hierChild4" presStyleCnt="0"/>
      <dgm:spPr/>
    </dgm:pt>
    <dgm:pt modelId="{D6D29D11-12F8-4250-867F-88D4096F6B6D}" type="pres">
      <dgm:prSet presAssocID="{5BF5EAD0-8549-4D7B-8334-309CBE3FEBCE}" presName="hierChild5" presStyleCnt="0"/>
      <dgm:spPr/>
    </dgm:pt>
    <dgm:pt modelId="{AFAA2626-88B0-4D45-9891-189A236DC95A}" type="pres">
      <dgm:prSet presAssocID="{3421471A-0633-47BF-8E2A-52C03C25A8CB}" presName="Name35" presStyleLbl="parChTrans1D2" presStyleIdx="3" presStyleCnt="4"/>
      <dgm:spPr/>
    </dgm:pt>
    <dgm:pt modelId="{F07F38E9-C6EA-435B-BB3E-526A8CCA1C49}" type="pres">
      <dgm:prSet presAssocID="{7D5299B1-D3AB-4606-B767-5EB5AA66C183}" presName="hierRoot2" presStyleCnt="0">
        <dgm:presLayoutVars>
          <dgm:hierBranch/>
        </dgm:presLayoutVars>
      </dgm:prSet>
      <dgm:spPr/>
    </dgm:pt>
    <dgm:pt modelId="{E0A4F5C3-F467-4F92-BEDA-5202689E605B}" type="pres">
      <dgm:prSet presAssocID="{7D5299B1-D3AB-4606-B767-5EB5AA66C183}" presName="rootComposite" presStyleCnt="0"/>
      <dgm:spPr/>
    </dgm:pt>
    <dgm:pt modelId="{E8C95A60-B569-4741-8A53-EC0876AE6E1C}" type="pres">
      <dgm:prSet presAssocID="{7D5299B1-D3AB-4606-B767-5EB5AA66C183}" presName="rootText" presStyleLbl="node2" presStyleIdx="3" presStyleCnt="4" custScaleY="208039">
        <dgm:presLayoutVars>
          <dgm:chPref val="3"/>
        </dgm:presLayoutVars>
      </dgm:prSet>
      <dgm:spPr/>
    </dgm:pt>
    <dgm:pt modelId="{6C1E7800-D123-4161-B3D3-D14678EE18A4}" type="pres">
      <dgm:prSet presAssocID="{7D5299B1-D3AB-4606-B767-5EB5AA66C183}" presName="rootConnector" presStyleLbl="node2" presStyleIdx="3" presStyleCnt="4"/>
      <dgm:spPr/>
    </dgm:pt>
    <dgm:pt modelId="{7ED6F874-CF0C-4E7E-B57F-0CA36C27A9A8}" type="pres">
      <dgm:prSet presAssocID="{7D5299B1-D3AB-4606-B767-5EB5AA66C183}" presName="hierChild4" presStyleCnt="0"/>
      <dgm:spPr/>
    </dgm:pt>
    <dgm:pt modelId="{AACAAF62-E72B-459D-A8E6-8D3DF1BE0D63}" type="pres">
      <dgm:prSet presAssocID="{7D5299B1-D3AB-4606-B767-5EB5AA66C183}" presName="hierChild5" presStyleCnt="0"/>
      <dgm:spPr/>
    </dgm:pt>
    <dgm:pt modelId="{37C7F0E5-B6C9-4A20-AE86-BB54FB843BFF}" type="pres">
      <dgm:prSet presAssocID="{5DEF59CC-5625-4F58-A8F4-775E535F7DA8}" presName="hierChild3" presStyleCnt="0"/>
      <dgm:spPr/>
    </dgm:pt>
  </dgm:ptLst>
  <dgm:cxnLst>
    <dgm:cxn modelId="{A62D2F06-07D5-4300-9CB5-D1FE9484A8C4}" srcId="{5DEF59CC-5625-4F58-A8F4-775E535F7DA8}" destId="{7D5299B1-D3AB-4606-B767-5EB5AA66C183}" srcOrd="3" destOrd="0" parTransId="{3421471A-0633-47BF-8E2A-52C03C25A8CB}" sibTransId="{D422A342-D8FC-4646-9E8D-7160C45C3C72}"/>
    <dgm:cxn modelId="{C474D707-8A77-48D9-84F1-CEBBC5B52B23}" type="presOf" srcId="{140A95A7-CB23-4204-A56D-8033749C4426}" destId="{BF4D7780-9B4F-4B95-BBC6-0F5D43739CC8}" srcOrd="0" destOrd="0" presId="urn:microsoft.com/office/officeart/2005/8/layout/orgChart1"/>
    <dgm:cxn modelId="{352EBA18-91A0-4672-9C9A-38818155543F}" srcId="{140A95A7-CB23-4204-A56D-8033749C4426}" destId="{5DEF59CC-5625-4F58-A8F4-775E535F7DA8}" srcOrd="0" destOrd="0" parTransId="{C5956DC9-22A8-4696-B3B4-22C8264B8DEC}" sibTransId="{CB122F16-D2C7-49B8-BA0A-F7372BC0E05E}"/>
    <dgm:cxn modelId="{DC05F91D-6841-4D1E-9E4D-1B0130C1496D}" type="presOf" srcId="{5BF5EAD0-8549-4D7B-8334-309CBE3FEBCE}" destId="{0BCA1CA6-8F30-433F-8B63-2911EB60F938}" srcOrd="0" destOrd="0" presId="urn:microsoft.com/office/officeart/2005/8/layout/orgChart1"/>
    <dgm:cxn modelId="{F4036225-057B-44B5-A5EA-0B35B82CE3F1}" type="presOf" srcId="{7B321BDB-6E81-4329-B6B6-2378504309EB}" destId="{D3E0FB36-4DCE-4BF6-B2B1-314C4768FB14}" srcOrd="0" destOrd="0" presId="urn:microsoft.com/office/officeart/2005/8/layout/orgChart1"/>
    <dgm:cxn modelId="{0084A12C-255D-46EA-A876-BA66D4D64C44}" type="presOf" srcId="{7D5299B1-D3AB-4606-B767-5EB5AA66C183}" destId="{6C1E7800-D123-4161-B3D3-D14678EE18A4}" srcOrd="1" destOrd="0" presId="urn:microsoft.com/office/officeart/2005/8/layout/orgChart1"/>
    <dgm:cxn modelId="{B79F6B30-CAC4-4FD8-BFDB-0C6716DF6E27}" type="presOf" srcId="{144BBFC0-B4A9-4803-B5DE-6C7035D21986}" destId="{45BEC945-C453-48FD-93D3-2F5456AEB031}" srcOrd="0" destOrd="0" presId="urn:microsoft.com/office/officeart/2005/8/layout/orgChart1"/>
    <dgm:cxn modelId="{9528D658-103B-4F56-8B35-535D51DA2A1B}" srcId="{5DEF59CC-5625-4F58-A8F4-775E535F7DA8}" destId="{C665912D-9F0B-4EEB-BA05-73181FB59A27}" srcOrd="1" destOrd="0" parTransId="{7B321BDB-6E81-4329-B6B6-2378504309EB}" sibTransId="{98D7A52C-0045-47C2-AC40-665560716C4C}"/>
    <dgm:cxn modelId="{3B8B565A-D08C-4ADA-8CFE-A39CE9688D8D}" type="presOf" srcId="{5DEF59CC-5625-4F58-A8F4-775E535F7DA8}" destId="{0FE9D8BC-30DE-41E8-B671-3177FA8DE9B7}" srcOrd="0" destOrd="0" presId="urn:microsoft.com/office/officeart/2005/8/layout/orgChart1"/>
    <dgm:cxn modelId="{CDF35684-2175-488E-B5DA-E4D1E7C2E1A0}" srcId="{5DEF59CC-5625-4F58-A8F4-775E535F7DA8}" destId="{5BF5EAD0-8549-4D7B-8334-309CBE3FEBCE}" srcOrd="2" destOrd="0" parTransId="{144BBFC0-B4A9-4803-B5DE-6C7035D21986}" sibTransId="{4DA9D24D-188E-4947-B942-66B44C0DF16A}"/>
    <dgm:cxn modelId="{53FF158A-3743-42C4-B0A5-41E2B28ED392}" type="presOf" srcId="{C7E8E956-753D-499C-8C6C-63C2C66049C4}" destId="{DC1C4FF8-812A-403D-B6AF-5F227466A929}" srcOrd="0" destOrd="0" presId="urn:microsoft.com/office/officeart/2005/8/layout/orgChart1"/>
    <dgm:cxn modelId="{B7099AB2-91C2-4FCA-B493-BA22AE01EC54}" type="presOf" srcId="{C665912D-9F0B-4EEB-BA05-73181FB59A27}" destId="{12A6F73E-2AED-4FAD-8DBC-CBDC592FF819}" srcOrd="0" destOrd="0" presId="urn:microsoft.com/office/officeart/2005/8/layout/orgChart1"/>
    <dgm:cxn modelId="{0294EBD0-AAD0-40ED-8776-5BA96EA5D860}" type="presOf" srcId="{C665912D-9F0B-4EEB-BA05-73181FB59A27}" destId="{CC34AFD4-273C-405D-A380-72266183C6A8}" srcOrd="1" destOrd="0" presId="urn:microsoft.com/office/officeart/2005/8/layout/orgChart1"/>
    <dgm:cxn modelId="{C3AFB1DF-BDCC-4AE1-BC6E-E30EBC679AD8}" type="presOf" srcId="{5206F15F-B618-4A75-BCCC-33FE73E5282F}" destId="{719D87B1-2BB4-44BE-9E4B-8D2D294D6D97}" srcOrd="1" destOrd="0" presId="urn:microsoft.com/office/officeart/2005/8/layout/orgChart1"/>
    <dgm:cxn modelId="{0B5971E1-1F98-4549-B7BE-9517AE870F8A}" type="presOf" srcId="{7D5299B1-D3AB-4606-B767-5EB5AA66C183}" destId="{E8C95A60-B569-4741-8A53-EC0876AE6E1C}" srcOrd="0" destOrd="0" presId="urn:microsoft.com/office/officeart/2005/8/layout/orgChart1"/>
    <dgm:cxn modelId="{EF964EE3-C01D-4C41-B9CD-B33E8927A679}" type="presOf" srcId="{5BF5EAD0-8549-4D7B-8334-309CBE3FEBCE}" destId="{D6968EC6-5943-448F-918C-BB4419F60B74}" srcOrd="1" destOrd="0" presId="urn:microsoft.com/office/officeart/2005/8/layout/orgChart1"/>
    <dgm:cxn modelId="{7E3A9DE7-A304-4AD7-8580-113872F83BD4}" type="presOf" srcId="{3421471A-0633-47BF-8E2A-52C03C25A8CB}" destId="{AFAA2626-88B0-4D45-9891-189A236DC95A}" srcOrd="0" destOrd="0" presId="urn:microsoft.com/office/officeart/2005/8/layout/orgChart1"/>
    <dgm:cxn modelId="{BE1275EB-A124-46A6-BB4F-4D40C6F0BED0}" type="presOf" srcId="{5206F15F-B618-4A75-BCCC-33FE73E5282F}" destId="{F49FFFBC-9343-4CF8-A429-1EBA7BF9ED9A}" srcOrd="0" destOrd="0" presId="urn:microsoft.com/office/officeart/2005/8/layout/orgChart1"/>
    <dgm:cxn modelId="{B4904EFE-A736-4102-A6AF-62DBF576E36C}" srcId="{5DEF59CC-5625-4F58-A8F4-775E535F7DA8}" destId="{5206F15F-B618-4A75-BCCC-33FE73E5282F}" srcOrd="0" destOrd="0" parTransId="{C7E8E956-753D-499C-8C6C-63C2C66049C4}" sibTransId="{D4D4F4DE-8AF5-409F-8836-0AFB05991FCE}"/>
    <dgm:cxn modelId="{8B8337FF-900F-4F75-9138-EB5DE950BFD7}" type="presOf" srcId="{5DEF59CC-5625-4F58-A8F4-775E535F7DA8}" destId="{502E68BC-10E6-4858-A302-C0BD3167F0FC}" srcOrd="1" destOrd="0" presId="urn:microsoft.com/office/officeart/2005/8/layout/orgChart1"/>
    <dgm:cxn modelId="{DA9269D3-AFE6-4B56-8F6F-1BB172CE8A54}" type="presParOf" srcId="{BF4D7780-9B4F-4B95-BBC6-0F5D43739CC8}" destId="{6EC21B9C-8904-4896-ADE4-A2462FE29A86}" srcOrd="0" destOrd="0" presId="urn:microsoft.com/office/officeart/2005/8/layout/orgChart1"/>
    <dgm:cxn modelId="{A4010D90-A5F0-4A74-A9AD-88B32E26B30C}" type="presParOf" srcId="{6EC21B9C-8904-4896-ADE4-A2462FE29A86}" destId="{0C4207AB-1F6E-4184-8E7D-930C5F706559}" srcOrd="0" destOrd="0" presId="urn:microsoft.com/office/officeart/2005/8/layout/orgChart1"/>
    <dgm:cxn modelId="{E25F3658-0DCB-4B71-8D93-E5E52B29BBBB}" type="presParOf" srcId="{0C4207AB-1F6E-4184-8E7D-930C5F706559}" destId="{0FE9D8BC-30DE-41E8-B671-3177FA8DE9B7}" srcOrd="0" destOrd="0" presId="urn:microsoft.com/office/officeart/2005/8/layout/orgChart1"/>
    <dgm:cxn modelId="{7A3FA7C5-C7DD-4B99-B213-7E3CC8CEFD03}" type="presParOf" srcId="{0C4207AB-1F6E-4184-8E7D-930C5F706559}" destId="{502E68BC-10E6-4858-A302-C0BD3167F0FC}" srcOrd="1" destOrd="0" presId="urn:microsoft.com/office/officeart/2005/8/layout/orgChart1"/>
    <dgm:cxn modelId="{46DB58A0-69F1-4F3F-BF77-65FAA4BC4BA3}" type="presParOf" srcId="{6EC21B9C-8904-4896-ADE4-A2462FE29A86}" destId="{12F6C611-DD8A-44F0-9568-6E17BBA9BBCA}" srcOrd="1" destOrd="0" presId="urn:microsoft.com/office/officeart/2005/8/layout/orgChart1"/>
    <dgm:cxn modelId="{24EB4A41-A5D0-4A17-9C9A-272565B8E073}" type="presParOf" srcId="{12F6C611-DD8A-44F0-9568-6E17BBA9BBCA}" destId="{DC1C4FF8-812A-403D-B6AF-5F227466A929}" srcOrd="0" destOrd="0" presId="urn:microsoft.com/office/officeart/2005/8/layout/orgChart1"/>
    <dgm:cxn modelId="{F330777F-A689-481F-A92F-6F32A0339245}" type="presParOf" srcId="{12F6C611-DD8A-44F0-9568-6E17BBA9BBCA}" destId="{F489D948-5157-4780-9235-29DBA4F8C5D3}" srcOrd="1" destOrd="0" presId="urn:microsoft.com/office/officeart/2005/8/layout/orgChart1"/>
    <dgm:cxn modelId="{9F1BDFC7-8CE5-481E-B53F-693980682254}" type="presParOf" srcId="{F489D948-5157-4780-9235-29DBA4F8C5D3}" destId="{9519F777-D74F-4791-AA0F-83239FD66182}" srcOrd="0" destOrd="0" presId="urn:microsoft.com/office/officeart/2005/8/layout/orgChart1"/>
    <dgm:cxn modelId="{326384B7-D2D1-4948-8B81-D8CEFDF13518}" type="presParOf" srcId="{9519F777-D74F-4791-AA0F-83239FD66182}" destId="{F49FFFBC-9343-4CF8-A429-1EBA7BF9ED9A}" srcOrd="0" destOrd="0" presId="urn:microsoft.com/office/officeart/2005/8/layout/orgChart1"/>
    <dgm:cxn modelId="{2A4B2942-4AAD-4A1A-9284-AC235E2C2166}" type="presParOf" srcId="{9519F777-D74F-4791-AA0F-83239FD66182}" destId="{719D87B1-2BB4-44BE-9E4B-8D2D294D6D97}" srcOrd="1" destOrd="0" presId="urn:microsoft.com/office/officeart/2005/8/layout/orgChart1"/>
    <dgm:cxn modelId="{482FF536-3A63-48C1-89AD-A67950F05DB8}" type="presParOf" srcId="{F489D948-5157-4780-9235-29DBA4F8C5D3}" destId="{A935CD83-E4B0-4862-9C52-EB2C8F886C05}" srcOrd="1" destOrd="0" presId="urn:microsoft.com/office/officeart/2005/8/layout/orgChart1"/>
    <dgm:cxn modelId="{0042841F-4D59-4B97-8A5D-530FC0267427}" type="presParOf" srcId="{F489D948-5157-4780-9235-29DBA4F8C5D3}" destId="{8AB36211-1882-4B37-8921-318C56D5971E}" srcOrd="2" destOrd="0" presId="urn:microsoft.com/office/officeart/2005/8/layout/orgChart1"/>
    <dgm:cxn modelId="{59F93473-B552-4016-AAF0-43635E65049D}" type="presParOf" srcId="{12F6C611-DD8A-44F0-9568-6E17BBA9BBCA}" destId="{D3E0FB36-4DCE-4BF6-B2B1-314C4768FB14}" srcOrd="2" destOrd="0" presId="urn:microsoft.com/office/officeart/2005/8/layout/orgChart1"/>
    <dgm:cxn modelId="{EE73398E-ECFE-4997-895A-F4028F5F6058}" type="presParOf" srcId="{12F6C611-DD8A-44F0-9568-6E17BBA9BBCA}" destId="{5275EBF6-FF9C-4090-8460-8473DACE3F89}" srcOrd="3" destOrd="0" presId="urn:microsoft.com/office/officeart/2005/8/layout/orgChart1"/>
    <dgm:cxn modelId="{D603A0CC-EC6B-47AF-9F31-92C7D40E72A2}" type="presParOf" srcId="{5275EBF6-FF9C-4090-8460-8473DACE3F89}" destId="{20ED45BF-1180-4C87-A543-3EE0315FA289}" srcOrd="0" destOrd="0" presId="urn:microsoft.com/office/officeart/2005/8/layout/orgChart1"/>
    <dgm:cxn modelId="{DF65C7E2-ADE2-491A-964F-F26C342C0549}" type="presParOf" srcId="{20ED45BF-1180-4C87-A543-3EE0315FA289}" destId="{12A6F73E-2AED-4FAD-8DBC-CBDC592FF819}" srcOrd="0" destOrd="0" presId="urn:microsoft.com/office/officeart/2005/8/layout/orgChart1"/>
    <dgm:cxn modelId="{A4C85BF3-5E59-48CC-814A-3F487103A7B7}" type="presParOf" srcId="{20ED45BF-1180-4C87-A543-3EE0315FA289}" destId="{CC34AFD4-273C-405D-A380-72266183C6A8}" srcOrd="1" destOrd="0" presId="urn:microsoft.com/office/officeart/2005/8/layout/orgChart1"/>
    <dgm:cxn modelId="{BDDA5443-6A8E-422B-BD92-13466E0ADFF9}" type="presParOf" srcId="{5275EBF6-FF9C-4090-8460-8473DACE3F89}" destId="{1744FBB8-8894-4DE9-B2B6-79EB500D7B63}" srcOrd="1" destOrd="0" presId="urn:microsoft.com/office/officeart/2005/8/layout/orgChart1"/>
    <dgm:cxn modelId="{4D916E32-6002-4106-A220-B5F5D39F9B9A}" type="presParOf" srcId="{5275EBF6-FF9C-4090-8460-8473DACE3F89}" destId="{7FE4D52C-1644-4F4A-AA86-540FAFFD2B5A}" srcOrd="2" destOrd="0" presId="urn:microsoft.com/office/officeart/2005/8/layout/orgChart1"/>
    <dgm:cxn modelId="{C3A2D45C-7E14-4194-A61A-939B623CD600}" type="presParOf" srcId="{12F6C611-DD8A-44F0-9568-6E17BBA9BBCA}" destId="{45BEC945-C453-48FD-93D3-2F5456AEB031}" srcOrd="4" destOrd="0" presId="urn:microsoft.com/office/officeart/2005/8/layout/orgChart1"/>
    <dgm:cxn modelId="{F9BA46FC-E0BF-42A7-A802-C6B4A69D6B39}" type="presParOf" srcId="{12F6C611-DD8A-44F0-9568-6E17BBA9BBCA}" destId="{2D385F87-74AA-415F-9C9F-C72909D69EF2}" srcOrd="5" destOrd="0" presId="urn:microsoft.com/office/officeart/2005/8/layout/orgChart1"/>
    <dgm:cxn modelId="{F413EB78-BBFC-4AB0-A36D-16442A177BA7}" type="presParOf" srcId="{2D385F87-74AA-415F-9C9F-C72909D69EF2}" destId="{2CA1CDDB-8362-4A52-93E5-21FC576FF098}" srcOrd="0" destOrd="0" presId="urn:microsoft.com/office/officeart/2005/8/layout/orgChart1"/>
    <dgm:cxn modelId="{ECA50258-09FC-4AF3-98E1-1998C44BECE9}" type="presParOf" srcId="{2CA1CDDB-8362-4A52-93E5-21FC576FF098}" destId="{0BCA1CA6-8F30-433F-8B63-2911EB60F938}" srcOrd="0" destOrd="0" presId="urn:microsoft.com/office/officeart/2005/8/layout/orgChart1"/>
    <dgm:cxn modelId="{DFE6B467-DC81-4705-AB3D-B52719C1796F}" type="presParOf" srcId="{2CA1CDDB-8362-4A52-93E5-21FC576FF098}" destId="{D6968EC6-5943-448F-918C-BB4419F60B74}" srcOrd="1" destOrd="0" presId="urn:microsoft.com/office/officeart/2005/8/layout/orgChart1"/>
    <dgm:cxn modelId="{B6011E29-0ECE-48CB-99FC-F45159E95A7E}" type="presParOf" srcId="{2D385F87-74AA-415F-9C9F-C72909D69EF2}" destId="{467AD109-E43A-4548-A7F1-50D3B191206B}" srcOrd="1" destOrd="0" presId="urn:microsoft.com/office/officeart/2005/8/layout/orgChart1"/>
    <dgm:cxn modelId="{94F56C1F-CBC4-4D38-8B0A-20F1F7DA9989}" type="presParOf" srcId="{2D385F87-74AA-415F-9C9F-C72909D69EF2}" destId="{D6D29D11-12F8-4250-867F-88D4096F6B6D}" srcOrd="2" destOrd="0" presId="urn:microsoft.com/office/officeart/2005/8/layout/orgChart1"/>
    <dgm:cxn modelId="{89548694-CDC1-4C45-8658-30720E6650C2}" type="presParOf" srcId="{12F6C611-DD8A-44F0-9568-6E17BBA9BBCA}" destId="{AFAA2626-88B0-4D45-9891-189A236DC95A}" srcOrd="6" destOrd="0" presId="urn:microsoft.com/office/officeart/2005/8/layout/orgChart1"/>
    <dgm:cxn modelId="{EFCDBDA8-B9ED-42D3-BBB8-4756D9CE52AA}" type="presParOf" srcId="{12F6C611-DD8A-44F0-9568-6E17BBA9BBCA}" destId="{F07F38E9-C6EA-435B-BB3E-526A8CCA1C49}" srcOrd="7" destOrd="0" presId="urn:microsoft.com/office/officeart/2005/8/layout/orgChart1"/>
    <dgm:cxn modelId="{7511C1F0-F7F8-4C95-A840-BF6E18308B49}" type="presParOf" srcId="{F07F38E9-C6EA-435B-BB3E-526A8CCA1C49}" destId="{E0A4F5C3-F467-4F92-BEDA-5202689E605B}" srcOrd="0" destOrd="0" presId="urn:microsoft.com/office/officeart/2005/8/layout/orgChart1"/>
    <dgm:cxn modelId="{E7297E83-104F-441D-9965-BF19BA49ECED}" type="presParOf" srcId="{E0A4F5C3-F467-4F92-BEDA-5202689E605B}" destId="{E8C95A60-B569-4741-8A53-EC0876AE6E1C}" srcOrd="0" destOrd="0" presId="urn:microsoft.com/office/officeart/2005/8/layout/orgChart1"/>
    <dgm:cxn modelId="{F2003050-A0D2-423A-9E41-4F4E4CC4ED89}" type="presParOf" srcId="{E0A4F5C3-F467-4F92-BEDA-5202689E605B}" destId="{6C1E7800-D123-4161-B3D3-D14678EE18A4}" srcOrd="1" destOrd="0" presId="urn:microsoft.com/office/officeart/2005/8/layout/orgChart1"/>
    <dgm:cxn modelId="{F4E5AFE7-32AE-4CC4-9E6C-546BB83E7D84}" type="presParOf" srcId="{F07F38E9-C6EA-435B-BB3E-526A8CCA1C49}" destId="{7ED6F874-CF0C-4E7E-B57F-0CA36C27A9A8}" srcOrd="1" destOrd="0" presId="urn:microsoft.com/office/officeart/2005/8/layout/orgChart1"/>
    <dgm:cxn modelId="{52C3FF27-498E-43EF-A80D-306372A86C27}" type="presParOf" srcId="{F07F38E9-C6EA-435B-BB3E-526A8CCA1C49}" destId="{AACAAF62-E72B-459D-A8E6-8D3DF1BE0D63}" srcOrd="2" destOrd="0" presId="urn:microsoft.com/office/officeart/2005/8/layout/orgChart1"/>
    <dgm:cxn modelId="{79D89CD5-D121-431E-8320-52D6E64427E4}" type="presParOf" srcId="{6EC21B9C-8904-4896-ADE4-A2462FE29A86}" destId="{37C7F0E5-B6C9-4A20-AE86-BB54FB843B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9F53C2-F7EC-43B1-97F7-1A21313EAE8E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072F71-081A-44B4-AEF8-47B778844206}">
      <dgm:prSet phldrT="[Текст]" custT="1"/>
      <dgm:spPr>
        <a:noFill/>
        <a:ln w="28575">
          <a:solidFill>
            <a:schemeClr val="accent1"/>
          </a:solidFill>
        </a:ln>
      </dgm:spPr>
      <dgm:t>
        <a:bodyPr/>
        <a:lstStyle/>
        <a:p>
          <a:pPr algn="l"/>
          <a:r>
            <a:rPr lang="ru-RU" sz="2000" b="1" dirty="0">
              <a:solidFill>
                <a:schemeClr val="tx1"/>
              </a:solidFill>
            </a:rPr>
            <a:t>совершенствование законодательства в целях реализации государственных гарантий по созданию равных возможностей для женщин и мужчин, включая закрепление принципа обязательности проведения гендерной экспертизы принимаемых актов; </a:t>
          </a:r>
        </a:p>
      </dgm:t>
    </dgm:pt>
    <dgm:pt modelId="{89E5C02C-6028-4EFB-B37C-360D7FE2964F}" type="parTrans" cxnId="{96827953-B888-49F6-8CD1-9804612A2F98}">
      <dgm:prSet/>
      <dgm:spPr/>
      <dgm:t>
        <a:bodyPr/>
        <a:lstStyle/>
        <a:p>
          <a:pPr algn="l"/>
          <a:endParaRPr lang="ru-RU" sz="3600" b="1"/>
        </a:p>
      </dgm:t>
    </dgm:pt>
    <dgm:pt modelId="{ACA8256F-D36A-4480-8CAF-A7E8F44AA0D5}" type="sibTrans" cxnId="{96827953-B888-49F6-8CD1-9804612A2F98}">
      <dgm:prSet/>
      <dgm:spPr/>
      <dgm:t>
        <a:bodyPr/>
        <a:lstStyle/>
        <a:p>
          <a:pPr algn="l"/>
          <a:endParaRPr lang="ru-RU" sz="3600" b="1"/>
        </a:p>
      </dgm:t>
    </dgm:pt>
    <dgm:pt modelId="{0FDE7F55-826E-4FB5-987F-26983242AC48}">
      <dgm:prSet custT="1"/>
      <dgm:spPr>
        <a:noFill/>
        <a:ln w="28575">
          <a:solidFill>
            <a:schemeClr val="accent1"/>
          </a:solidFill>
        </a:ln>
      </dgm:spPr>
      <dgm:t>
        <a:bodyPr/>
        <a:lstStyle/>
        <a:p>
          <a:pPr algn="l"/>
          <a:r>
            <a:rPr lang="ru-RU" sz="2000" b="1" dirty="0">
              <a:solidFill>
                <a:schemeClr val="tx1"/>
              </a:solidFill>
            </a:rPr>
            <a:t>разработка модели непрерывного мониторинга и оценки политики по обеспечению фактического гендерного равноправия, опирающуюся на развитие гендерной статистики;</a:t>
          </a:r>
        </a:p>
      </dgm:t>
    </dgm:pt>
    <dgm:pt modelId="{39F55836-86DC-49E6-9D99-204E760CE048}" type="parTrans" cxnId="{149683AA-C3F7-443A-8643-9401D9190A88}">
      <dgm:prSet/>
      <dgm:spPr/>
      <dgm:t>
        <a:bodyPr/>
        <a:lstStyle/>
        <a:p>
          <a:pPr algn="l"/>
          <a:endParaRPr lang="ru-RU" sz="3600" b="1"/>
        </a:p>
      </dgm:t>
    </dgm:pt>
    <dgm:pt modelId="{1FCD1351-D911-4C09-B8D4-3EF2422CF8FB}" type="sibTrans" cxnId="{149683AA-C3F7-443A-8643-9401D9190A88}">
      <dgm:prSet/>
      <dgm:spPr/>
      <dgm:t>
        <a:bodyPr/>
        <a:lstStyle/>
        <a:p>
          <a:pPr algn="l"/>
          <a:endParaRPr lang="ru-RU" sz="3600" b="1"/>
        </a:p>
      </dgm:t>
    </dgm:pt>
    <dgm:pt modelId="{CF5FA2A1-BAD6-4A04-BF4E-B7919B34A843}">
      <dgm:prSet custT="1"/>
      <dgm:spPr>
        <a:noFill/>
        <a:ln w="28575">
          <a:solidFill>
            <a:schemeClr val="accent1"/>
          </a:solidFill>
        </a:ln>
      </dgm:spPr>
      <dgm:t>
        <a:bodyPr/>
        <a:lstStyle/>
        <a:p>
          <a:pPr algn="l"/>
          <a:r>
            <a:rPr lang="ru-RU" sz="2000" b="1" dirty="0">
              <a:solidFill>
                <a:schemeClr val="tx1"/>
              </a:solidFill>
            </a:rPr>
            <a:t>разработка институциональных механизмов по внедрению в отраслевые политики национальных и международных обязательств по обеспечению гендерного равенства и расширения возможностей женщин;</a:t>
          </a:r>
        </a:p>
      </dgm:t>
    </dgm:pt>
    <dgm:pt modelId="{59F75E7E-B495-4499-A683-16B2E5CB701D}" type="parTrans" cxnId="{615B1DEA-1750-405C-9325-841D8AB291A8}">
      <dgm:prSet/>
      <dgm:spPr/>
      <dgm:t>
        <a:bodyPr/>
        <a:lstStyle/>
        <a:p>
          <a:pPr algn="l"/>
          <a:endParaRPr lang="ru-RU" sz="3600" b="1"/>
        </a:p>
      </dgm:t>
    </dgm:pt>
    <dgm:pt modelId="{435B2FAB-61EC-4301-B152-FF8783C05AD7}" type="sibTrans" cxnId="{615B1DEA-1750-405C-9325-841D8AB291A8}">
      <dgm:prSet/>
      <dgm:spPr/>
      <dgm:t>
        <a:bodyPr/>
        <a:lstStyle/>
        <a:p>
          <a:pPr algn="l"/>
          <a:endParaRPr lang="ru-RU" sz="3600" b="1"/>
        </a:p>
      </dgm:t>
    </dgm:pt>
    <dgm:pt modelId="{24402E16-BB15-4EEB-BF26-039637A3617F}" type="pres">
      <dgm:prSet presAssocID="{A79F53C2-F7EC-43B1-97F7-1A21313EAE8E}" presName="diagram" presStyleCnt="0">
        <dgm:presLayoutVars>
          <dgm:dir/>
          <dgm:resizeHandles val="exact"/>
        </dgm:presLayoutVars>
      </dgm:prSet>
      <dgm:spPr/>
    </dgm:pt>
    <dgm:pt modelId="{5DBD68AA-9342-49C9-94E7-48E7DC3F7CA4}" type="pres">
      <dgm:prSet presAssocID="{B5072F71-081A-44B4-AEF8-47B778844206}" presName="node" presStyleLbl="node1" presStyleIdx="0" presStyleCnt="3" custScaleX="1405146" custScaleY="337609" custLinFactY="-92898" custLinFactNeighborX="1207" custLinFactNeighborY="-100000">
        <dgm:presLayoutVars>
          <dgm:bulletEnabled val="1"/>
        </dgm:presLayoutVars>
      </dgm:prSet>
      <dgm:spPr>
        <a:prstGeom prst="roundRect">
          <a:avLst/>
        </a:prstGeom>
      </dgm:spPr>
    </dgm:pt>
    <dgm:pt modelId="{B2972A11-CB54-4BE7-B1DA-472E3C94155A}" type="pres">
      <dgm:prSet presAssocID="{ACA8256F-D36A-4480-8CAF-A7E8F44AA0D5}" presName="sibTrans" presStyleCnt="0"/>
      <dgm:spPr/>
    </dgm:pt>
    <dgm:pt modelId="{70736E31-0250-42C2-A682-DD7FCFAAD2A4}" type="pres">
      <dgm:prSet presAssocID="{0FDE7F55-826E-4FB5-987F-26983242AC48}" presName="node" presStyleLbl="node1" presStyleIdx="1" presStyleCnt="3" custScaleX="1405146" custScaleY="264526" custLinFactNeighborX="5531" custLinFactNeighborY="-3249">
        <dgm:presLayoutVars>
          <dgm:bulletEnabled val="1"/>
        </dgm:presLayoutVars>
      </dgm:prSet>
      <dgm:spPr>
        <a:prstGeom prst="roundRect">
          <a:avLst/>
        </a:prstGeom>
      </dgm:spPr>
    </dgm:pt>
    <dgm:pt modelId="{85B9D3E5-789B-4D02-8A7A-FC38E650ABC9}" type="pres">
      <dgm:prSet presAssocID="{1FCD1351-D911-4C09-B8D4-3EF2422CF8FB}" presName="sibTrans" presStyleCnt="0"/>
      <dgm:spPr/>
    </dgm:pt>
    <dgm:pt modelId="{70F48157-5BD6-4188-AD95-42AA01122E45}" type="pres">
      <dgm:prSet presAssocID="{CF5FA2A1-BAD6-4A04-BF4E-B7919B34A843}" presName="node" presStyleLbl="node1" presStyleIdx="2" presStyleCnt="3" custScaleX="1405146" custScaleY="259384" custLinFactNeighborX="-6799" custLinFactNeighborY="69740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96827953-B888-49F6-8CD1-9804612A2F98}" srcId="{A79F53C2-F7EC-43B1-97F7-1A21313EAE8E}" destId="{B5072F71-081A-44B4-AEF8-47B778844206}" srcOrd="0" destOrd="0" parTransId="{89E5C02C-6028-4EFB-B37C-360D7FE2964F}" sibTransId="{ACA8256F-D36A-4480-8CAF-A7E8F44AA0D5}"/>
    <dgm:cxn modelId="{EA66FF8D-F034-4D44-BE68-A7DF2E01BE85}" type="presOf" srcId="{CF5FA2A1-BAD6-4A04-BF4E-B7919B34A843}" destId="{70F48157-5BD6-4188-AD95-42AA01122E45}" srcOrd="0" destOrd="0" presId="urn:microsoft.com/office/officeart/2005/8/layout/default"/>
    <dgm:cxn modelId="{149683AA-C3F7-443A-8643-9401D9190A88}" srcId="{A79F53C2-F7EC-43B1-97F7-1A21313EAE8E}" destId="{0FDE7F55-826E-4FB5-987F-26983242AC48}" srcOrd="1" destOrd="0" parTransId="{39F55836-86DC-49E6-9D99-204E760CE048}" sibTransId="{1FCD1351-D911-4C09-B8D4-3EF2422CF8FB}"/>
    <dgm:cxn modelId="{8E22E9AF-3020-46AB-85DD-D625475FCCD5}" type="presOf" srcId="{B5072F71-081A-44B4-AEF8-47B778844206}" destId="{5DBD68AA-9342-49C9-94E7-48E7DC3F7CA4}" srcOrd="0" destOrd="0" presId="urn:microsoft.com/office/officeart/2005/8/layout/default"/>
    <dgm:cxn modelId="{D916B3D0-9DDE-499C-ADBC-E1F10B46AB1F}" type="presOf" srcId="{0FDE7F55-826E-4FB5-987F-26983242AC48}" destId="{70736E31-0250-42C2-A682-DD7FCFAAD2A4}" srcOrd="0" destOrd="0" presId="urn:microsoft.com/office/officeart/2005/8/layout/default"/>
    <dgm:cxn modelId="{615B1DEA-1750-405C-9325-841D8AB291A8}" srcId="{A79F53C2-F7EC-43B1-97F7-1A21313EAE8E}" destId="{CF5FA2A1-BAD6-4A04-BF4E-B7919B34A843}" srcOrd="2" destOrd="0" parTransId="{59F75E7E-B495-4499-A683-16B2E5CB701D}" sibTransId="{435B2FAB-61EC-4301-B152-FF8783C05AD7}"/>
    <dgm:cxn modelId="{BD2516F5-4B70-4979-81F9-09565951F348}" type="presOf" srcId="{A79F53C2-F7EC-43B1-97F7-1A21313EAE8E}" destId="{24402E16-BB15-4EEB-BF26-039637A3617F}" srcOrd="0" destOrd="0" presId="urn:microsoft.com/office/officeart/2005/8/layout/default"/>
    <dgm:cxn modelId="{F18D3C07-FADB-437F-AD69-5E59BB4200C7}" type="presParOf" srcId="{24402E16-BB15-4EEB-BF26-039637A3617F}" destId="{5DBD68AA-9342-49C9-94E7-48E7DC3F7CA4}" srcOrd="0" destOrd="0" presId="urn:microsoft.com/office/officeart/2005/8/layout/default"/>
    <dgm:cxn modelId="{A1F6190D-AF6E-48B9-96F8-B7B319B28EAD}" type="presParOf" srcId="{24402E16-BB15-4EEB-BF26-039637A3617F}" destId="{B2972A11-CB54-4BE7-B1DA-472E3C94155A}" srcOrd="1" destOrd="0" presId="urn:microsoft.com/office/officeart/2005/8/layout/default"/>
    <dgm:cxn modelId="{57A85FEC-6752-4814-B7C4-F7C880EA0DE3}" type="presParOf" srcId="{24402E16-BB15-4EEB-BF26-039637A3617F}" destId="{70736E31-0250-42C2-A682-DD7FCFAAD2A4}" srcOrd="2" destOrd="0" presId="urn:microsoft.com/office/officeart/2005/8/layout/default"/>
    <dgm:cxn modelId="{3A0D0228-C542-4690-872B-DD5880DE9C10}" type="presParOf" srcId="{24402E16-BB15-4EEB-BF26-039637A3617F}" destId="{85B9D3E5-789B-4D02-8A7A-FC38E650ABC9}" srcOrd="3" destOrd="0" presId="urn:microsoft.com/office/officeart/2005/8/layout/default"/>
    <dgm:cxn modelId="{C32B11D6-E715-4BCE-B567-B83EF6AD91D1}" type="presParOf" srcId="{24402E16-BB15-4EEB-BF26-039637A3617F}" destId="{70F48157-5BD6-4188-AD95-42AA01122E45}" srcOrd="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9F53C2-F7EC-43B1-97F7-1A21313EAE8E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5EA4F1-37D5-46D4-B735-975F3C23FE48}">
      <dgm:prSet custT="1"/>
      <dgm:spPr>
        <a:noFill/>
        <a:ln w="28575">
          <a:solidFill>
            <a:schemeClr val="accent1"/>
          </a:solidFill>
        </a:ln>
      </dgm:spPr>
      <dgm:t>
        <a:bodyPr/>
        <a:lstStyle/>
        <a:p>
          <a:pPr algn="l"/>
          <a:r>
            <a:rPr lang="ru-RU" sz="2000" b="1" dirty="0">
              <a:solidFill>
                <a:schemeClr val="tx1"/>
              </a:solidFill>
            </a:rPr>
            <a:t>активизация механизмов обеспечения правовой грамотности и социальной вовлеченности женщин, включая сельских;</a:t>
          </a:r>
        </a:p>
      </dgm:t>
    </dgm:pt>
    <dgm:pt modelId="{CA5CC5DB-D889-41FF-AD43-99C645F013C4}" type="parTrans" cxnId="{211D899E-BC31-4430-935F-48380C4715C7}">
      <dgm:prSet/>
      <dgm:spPr/>
      <dgm:t>
        <a:bodyPr/>
        <a:lstStyle/>
        <a:p>
          <a:pPr algn="l"/>
          <a:endParaRPr lang="ru-RU" sz="3600" b="1"/>
        </a:p>
      </dgm:t>
    </dgm:pt>
    <dgm:pt modelId="{D4CA912F-8F08-4E0C-ADF1-1216D95E8A9B}" type="sibTrans" cxnId="{211D899E-BC31-4430-935F-48380C4715C7}">
      <dgm:prSet/>
      <dgm:spPr/>
      <dgm:t>
        <a:bodyPr/>
        <a:lstStyle/>
        <a:p>
          <a:pPr algn="l"/>
          <a:endParaRPr lang="ru-RU" sz="3600" b="1"/>
        </a:p>
      </dgm:t>
    </dgm:pt>
    <dgm:pt modelId="{6C9EA447-C788-48D0-B185-02EF1988ED3A}">
      <dgm:prSet custT="1"/>
      <dgm:spPr>
        <a:noFill/>
        <a:ln w="28575">
          <a:solidFill>
            <a:schemeClr val="accent1"/>
          </a:solidFill>
        </a:ln>
      </dgm:spPr>
      <dgm:t>
        <a:bodyPr/>
        <a:lstStyle/>
        <a:p>
          <a:pPr algn="l"/>
          <a:r>
            <a:rPr lang="ru-RU" sz="2000" b="1" dirty="0">
              <a:solidFill>
                <a:schemeClr val="tx1"/>
              </a:solidFill>
            </a:rPr>
            <a:t>повышение гендерного потенциала и гендерной чувствительности сотрудников органов всех ветвей власти; </a:t>
          </a:r>
        </a:p>
      </dgm:t>
    </dgm:pt>
    <dgm:pt modelId="{4A908308-EE9B-41C1-AEE5-BAFF26A4A52A}" type="parTrans" cxnId="{BA8EFDC4-1C8B-4A9A-AA1A-B373AA8A74EB}">
      <dgm:prSet/>
      <dgm:spPr/>
      <dgm:t>
        <a:bodyPr/>
        <a:lstStyle/>
        <a:p>
          <a:pPr algn="l"/>
          <a:endParaRPr lang="ru-RU" sz="3600" b="1"/>
        </a:p>
      </dgm:t>
    </dgm:pt>
    <dgm:pt modelId="{61A8E4E2-43D1-4017-B568-25B6ACEE160E}" type="sibTrans" cxnId="{BA8EFDC4-1C8B-4A9A-AA1A-B373AA8A74EB}">
      <dgm:prSet/>
      <dgm:spPr/>
      <dgm:t>
        <a:bodyPr/>
        <a:lstStyle/>
        <a:p>
          <a:pPr algn="l"/>
          <a:endParaRPr lang="ru-RU" sz="3600" b="1"/>
        </a:p>
      </dgm:t>
    </dgm:pt>
    <dgm:pt modelId="{25C849BB-E2DD-42D4-BC3B-1400700B1722}">
      <dgm:prSet custT="1"/>
      <dgm:spPr>
        <a:noFill/>
        <a:ln w="28575">
          <a:solidFill>
            <a:schemeClr val="accent1"/>
          </a:solidFill>
        </a:ln>
      </dgm:spPr>
      <dgm:t>
        <a:bodyPr/>
        <a:lstStyle/>
        <a:p>
          <a:pPr algn="l"/>
          <a:r>
            <a:rPr lang="ru-RU" sz="2000" b="1" dirty="0">
              <a:solidFill>
                <a:schemeClr val="tx1"/>
              </a:solidFill>
            </a:rPr>
            <a:t>внедрение гендерного бюджетирования в бюджетный процесс</a:t>
          </a:r>
          <a:r>
            <a:rPr lang="ru-RU" sz="1400" b="1" dirty="0">
              <a:solidFill>
                <a:schemeClr val="tx1"/>
              </a:solidFill>
            </a:rPr>
            <a:t>.</a:t>
          </a:r>
        </a:p>
      </dgm:t>
    </dgm:pt>
    <dgm:pt modelId="{9E655883-EDC3-4A1A-A7F6-86807A2138AB}" type="parTrans" cxnId="{EB410246-7908-429C-88E7-78E46B2F722B}">
      <dgm:prSet/>
      <dgm:spPr/>
      <dgm:t>
        <a:bodyPr/>
        <a:lstStyle/>
        <a:p>
          <a:pPr algn="l"/>
          <a:endParaRPr lang="ru-RU" sz="3600" b="1"/>
        </a:p>
      </dgm:t>
    </dgm:pt>
    <dgm:pt modelId="{0277B20F-767C-4ED2-BD52-33190A4D8416}" type="sibTrans" cxnId="{EB410246-7908-429C-88E7-78E46B2F722B}">
      <dgm:prSet/>
      <dgm:spPr/>
      <dgm:t>
        <a:bodyPr/>
        <a:lstStyle/>
        <a:p>
          <a:pPr algn="l"/>
          <a:endParaRPr lang="ru-RU" sz="3600" b="1"/>
        </a:p>
      </dgm:t>
    </dgm:pt>
    <dgm:pt modelId="{24402E16-BB15-4EEB-BF26-039637A3617F}" type="pres">
      <dgm:prSet presAssocID="{A79F53C2-F7EC-43B1-97F7-1A21313EAE8E}" presName="diagram" presStyleCnt="0">
        <dgm:presLayoutVars>
          <dgm:dir/>
          <dgm:resizeHandles val="exact"/>
        </dgm:presLayoutVars>
      </dgm:prSet>
      <dgm:spPr/>
    </dgm:pt>
    <dgm:pt modelId="{1B61F64A-1A4C-4D1C-928E-14CEC941B621}" type="pres">
      <dgm:prSet presAssocID="{C45EA4F1-37D5-46D4-B735-975F3C23FE48}" presName="node" presStyleLbl="node1" presStyleIdx="0" presStyleCnt="3" custScaleX="1405146" custScaleY="264214" custLinFactY="-10842" custLinFactNeighborX="25194" custLinFactNeighborY="-100000">
        <dgm:presLayoutVars>
          <dgm:bulletEnabled val="1"/>
        </dgm:presLayoutVars>
      </dgm:prSet>
      <dgm:spPr>
        <a:prstGeom prst="roundRect">
          <a:avLst/>
        </a:prstGeom>
      </dgm:spPr>
    </dgm:pt>
    <dgm:pt modelId="{824EA07D-47B5-4B0C-84EE-8460D6D73E8C}" type="pres">
      <dgm:prSet presAssocID="{D4CA912F-8F08-4E0C-ADF1-1216D95E8A9B}" presName="sibTrans" presStyleCnt="0"/>
      <dgm:spPr/>
    </dgm:pt>
    <dgm:pt modelId="{5D1DE8CF-C72A-4447-9864-BA9459B86079}" type="pres">
      <dgm:prSet presAssocID="{6C9EA447-C788-48D0-B185-02EF1988ED3A}" presName="node" presStyleLbl="node1" presStyleIdx="1" presStyleCnt="3" custScaleX="1405146" custScaleY="228427" custLinFactNeighborX="-1294" custLinFactNeighborY="10553">
        <dgm:presLayoutVars>
          <dgm:bulletEnabled val="1"/>
        </dgm:presLayoutVars>
      </dgm:prSet>
      <dgm:spPr>
        <a:prstGeom prst="roundRect">
          <a:avLst/>
        </a:prstGeom>
      </dgm:spPr>
    </dgm:pt>
    <dgm:pt modelId="{070BB61E-F518-4FD1-A547-C1B4F254AE20}" type="pres">
      <dgm:prSet presAssocID="{61A8E4E2-43D1-4017-B568-25B6ACEE160E}" presName="sibTrans" presStyleCnt="0"/>
      <dgm:spPr/>
    </dgm:pt>
    <dgm:pt modelId="{9C3E0C24-1CE0-4F32-9086-E4C29F006533}" type="pres">
      <dgm:prSet presAssocID="{25C849BB-E2DD-42D4-BC3B-1400700B1722}" presName="node" presStyleLbl="node1" presStyleIdx="2" presStyleCnt="3" custScaleX="1405146" custScaleY="269480" custLinFactY="48463" custLinFactNeighborX="-2434" custLinFactNeighborY="100000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F41E9844-19C6-486E-AECC-10611BF48DEC}" type="presOf" srcId="{C45EA4F1-37D5-46D4-B735-975F3C23FE48}" destId="{1B61F64A-1A4C-4D1C-928E-14CEC941B621}" srcOrd="0" destOrd="0" presId="urn:microsoft.com/office/officeart/2005/8/layout/default"/>
    <dgm:cxn modelId="{EB410246-7908-429C-88E7-78E46B2F722B}" srcId="{A79F53C2-F7EC-43B1-97F7-1A21313EAE8E}" destId="{25C849BB-E2DD-42D4-BC3B-1400700B1722}" srcOrd="2" destOrd="0" parTransId="{9E655883-EDC3-4A1A-A7F6-86807A2138AB}" sibTransId="{0277B20F-767C-4ED2-BD52-33190A4D8416}"/>
    <dgm:cxn modelId="{6874C148-A6E3-4E55-BFD6-E070631FB3E4}" type="presOf" srcId="{25C849BB-E2DD-42D4-BC3B-1400700B1722}" destId="{9C3E0C24-1CE0-4F32-9086-E4C29F006533}" srcOrd="0" destOrd="0" presId="urn:microsoft.com/office/officeart/2005/8/layout/default"/>
    <dgm:cxn modelId="{A1048392-57BC-444F-AED8-3657C6832077}" type="presOf" srcId="{6C9EA447-C788-48D0-B185-02EF1988ED3A}" destId="{5D1DE8CF-C72A-4447-9864-BA9459B86079}" srcOrd="0" destOrd="0" presId="urn:microsoft.com/office/officeart/2005/8/layout/default"/>
    <dgm:cxn modelId="{211D899E-BC31-4430-935F-48380C4715C7}" srcId="{A79F53C2-F7EC-43B1-97F7-1A21313EAE8E}" destId="{C45EA4F1-37D5-46D4-B735-975F3C23FE48}" srcOrd="0" destOrd="0" parTransId="{CA5CC5DB-D889-41FF-AD43-99C645F013C4}" sibTransId="{D4CA912F-8F08-4E0C-ADF1-1216D95E8A9B}"/>
    <dgm:cxn modelId="{BA8EFDC4-1C8B-4A9A-AA1A-B373AA8A74EB}" srcId="{A79F53C2-F7EC-43B1-97F7-1A21313EAE8E}" destId="{6C9EA447-C788-48D0-B185-02EF1988ED3A}" srcOrd="1" destOrd="0" parTransId="{4A908308-EE9B-41C1-AEE5-BAFF26A4A52A}" sibTransId="{61A8E4E2-43D1-4017-B568-25B6ACEE160E}"/>
    <dgm:cxn modelId="{BD2516F5-4B70-4979-81F9-09565951F348}" type="presOf" srcId="{A79F53C2-F7EC-43B1-97F7-1A21313EAE8E}" destId="{24402E16-BB15-4EEB-BF26-039637A3617F}" srcOrd="0" destOrd="0" presId="urn:microsoft.com/office/officeart/2005/8/layout/default"/>
    <dgm:cxn modelId="{40577BD0-7D11-4134-B545-33CD4217F9D5}" type="presParOf" srcId="{24402E16-BB15-4EEB-BF26-039637A3617F}" destId="{1B61F64A-1A4C-4D1C-928E-14CEC941B621}" srcOrd="0" destOrd="0" presId="urn:microsoft.com/office/officeart/2005/8/layout/default"/>
    <dgm:cxn modelId="{FCC5EB72-C17E-41D2-ADC4-3BE46F85ECAF}" type="presParOf" srcId="{24402E16-BB15-4EEB-BF26-039637A3617F}" destId="{824EA07D-47B5-4B0C-84EE-8460D6D73E8C}" srcOrd="1" destOrd="0" presId="urn:microsoft.com/office/officeart/2005/8/layout/default"/>
    <dgm:cxn modelId="{D9413324-1794-47B9-AC91-4AAFB1ED0D6A}" type="presParOf" srcId="{24402E16-BB15-4EEB-BF26-039637A3617F}" destId="{5D1DE8CF-C72A-4447-9864-BA9459B86079}" srcOrd="2" destOrd="0" presId="urn:microsoft.com/office/officeart/2005/8/layout/default"/>
    <dgm:cxn modelId="{6DEA3E1A-5BA6-456A-93A5-4E403E654FA8}" type="presParOf" srcId="{24402E16-BB15-4EEB-BF26-039637A3617F}" destId="{070BB61E-F518-4FD1-A547-C1B4F254AE20}" srcOrd="3" destOrd="0" presId="urn:microsoft.com/office/officeart/2005/8/layout/default"/>
    <dgm:cxn modelId="{3DA36CDB-6AD7-4565-AE3C-4A27125045AE}" type="presParOf" srcId="{24402E16-BB15-4EEB-BF26-039637A3617F}" destId="{9C3E0C24-1CE0-4F32-9086-E4C29F006533}" srcOrd="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AA2626-88B0-4D45-9891-189A236DC95A}">
      <dsp:nvSpPr>
        <dsp:cNvPr id="0" name=""/>
        <dsp:cNvSpPr/>
      </dsp:nvSpPr>
      <dsp:spPr>
        <a:xfrm>
          <a:off x="4228938" y="1243667"/>
          <a:ext cx="3346388" cy="957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5515"/>
              </a:lnTo>
              <a:lnTo>
                <a:pt x="3346388" y="765515"/>
              </a:lnTo>
              <a:lnTo>
                <a:pt x="3346388" y="9579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EC945-C453-48FD-93D3-2F5456AEB031}">
      <dsp:nvSpPr>
        <dsp:cNvPr id="0" name=""/>
        <dsp:cNvSpPr/>
      </dsp:nvSpPr>
      <dsp:spPr>
        <a:xfrm>
          <a:off x="4228938" y="1243667"/>
          <a:ext cx="1128270" cy="957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5515"/>
              </a:lnTo>
              <a:lnTo>
                <a:pt x="1128270" y="765515"/>
              </a:lnTo>
              <a:lnTo>
                <a:pt x="1128270" y="9579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E0FB36-4DCE-4BF6-B2B1-314C4768FB14}">
      <dsp:nvSpPr>
        <dsp:cNvPr id="0" name=""/>
        <dsp:cNvSpPr/>
      </dsp:nvSpPr>
      <dsp:spPr>
        <a:xfrm>
          <a:off x="3139090" y="1243667"/>
          <a:ext cx="1089847" cy="957996"/>
        </a:xfrm>
        <a:custGeom>
          <a:avLst/>
          <a:gdLst/>
          <a:ahLst/>
          <a:cxnLst/>
          <a:rect l="0" t="0" r="0" b="0"/>
          <a:pathLst>
            <a:path>
              <a:moveTo>
                <a:pt x="1089847" y="0"/>
              </a:moveTo>
              <a:lnTo>
                <a:pt x="1089847" y="765515"/>
              </a:lnTo>
              <a:lnTo>
                <a:pt x="0" y="765515"/>
              </a:lnTo>
              <a:lnTo>
                <a:pt x="0" y="9579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1C4FF8-812A-403D-B6AF-5F227466A929}">
      <dsp:nvSpPr>
        <dsp:cNvPr id="0" name=""/>
        <dsp:cNvSpPr/>
      </dsp:nvSpPr>
      <dsp:spPr>
        <a:xfrm>
          <a:off x="920972" y="1243667"/>
          <a:ext cx="3307965" cy="957996"/>
        </a:xfrm>
        <a:custGeom>
          <a:avLst/>
          <a:gdLst/>
          <a:ahLst/>
          <a:cxnLst/>
          <a:rect l="0" t="0" r="0" b="0"/>
          <a:pathLst>
            <a:path>
              <a:moveTo>
                <a:pt x="3307965" y="0"/>
              </a:moveTo>
              <a:lnTo>
                <a:pt x="3307965" y="765515"/>
              </a:lnTo>
              <a:lnTo>
                <a:pt x="0" y="765515"/>
              </a:lnTo>
              <a:lnTo>
                <a:pt x="0" y="9579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E9D8BC-30DE-41E8-B671-3177FA8DE9B7}">
      <dsp:nvSpPr>
        <dsp:cNvPr id="0" name=""/>
        <dsp:cNvSpPr/>
      </dsp:nvSpPr>
      <dsp:spPr>
        <a:xfrm>
          <a:off x="2232247" y="0"/>
          <a:ext cx="3993382" cy="124366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Механизмы по внедрению гендерного подхода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300" b="1" i="0" u="none" strike="noStrike" kern="1200" cap="none" normalizeH="0" baseline="0" dirty="0">
            <a:ln/>
            <a:effectLst/>
            <a:latin typeface="Tahoma" panose="020B0604030504040204" pitchFamily="34" charset="0"/>
          </a:endParaRPr>
        </a:p>
      </dsp:txBody>
      <dsp:txXfrm>
        <a:off x="2232247" y="0"/>
        <a:ext cx="3993382" cy="1243667"/>
      </dsp:txXfrm>
    </dsp:sp>
    <dsp:sp modelId="{F49FFFBC-9343-4CF8-A429-1EBA7BF9ED9A}">
      <dsp:nvSpPr>
        <dsp:cNvPr id="0" name=""/>
        <dsp:cNvSpPr/>
      </dsp:nvSpPr>
      <dsp:spPr>
        <a:xfrm>
          <a:off x="4394" y="2201664"/>
          <a:ext cx="1833155" cy="19068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Нормативно-правовая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 база </a:t>
          </a:r>
        </a:p>
      </dsp:txBody>
      <dsp:txXfrm>
        <a:off x="4394" y="2201664"/>
        <a:ext cx="1833155" cy="1906839"/>
      </dsp:txXfrm>
    </dsp:sp>
    <dsp:sp modelId="{12A6F73E-2AED-4FAD-8DBC-CBDC592FF819}">
      <dsp:nvSpPr>
        <dsp:cNvPr id="0" name=""/>
        <dsp:cNvSpPr/>
      </dsp:nvSpPr>
      <dsp:spPr>
        <a:xfrm>
          <a:off x="2222513" y="2201664"/>
          <a:ext cx="1833155" cy="19068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Институциональные</a:t>
          </a:r>
        </a:p>
      </dsp:txBody>
      <dsp:txXfrm>
        <a:off x="2222513" y="2201664"/>
        <a:ext cx="1833155" cy="1906839"/>
      </dsp:txXfrm>
    </dsp:sp>
    <dsp:sp modelId="{0BCA1CA6-8F30-433F-8B63-2911EB60F938}">
      <dsp:nvSpPr>
        <dsp:cNvPr id="0" name=""/>
        <dsp:cNvSpPr/>
      </dsp:nvSpPr>
      <dsp:spPr>
        <a:xfrm>
          <a:off x="4440631" y="2201664"/>
          <a:ext cx="1833155" cy="18889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Организационные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Мониторинг и оценка</a:t>
          </a:r>
        </a:p>
      </dsp:txBody>
      <dsp:txXfrm>
        <a:off x="4440631" y="2201664"/>
        <a:ext cx="1833155" cy="1888984"/>
      </dsp:txXfrm>
    </dsp:sp>
    <dsp:sp modelId="{E8C95A60-B569-4741-8A53-EC0876AE6E1C}">
      <dsp:nvSpPr>
        <dsp:cNvPr id="0" name=""/>
        <dsp:cNvSpPr/>
      </dsp:nvSpPr>
      <dsp:spPr>
        <a:xfrm>
          <a:off x="6658749" y="2201664"/>
          <a:ext cx="1833155" cy="19068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Финансовые</a:t>
          </a:r>
          <a:r>
            <a:rPr kumimoji="0" lang="ru-RU" altLang="ru-RU" sz="2100" b="1" i="0" u="none" strike="noStrike" kern="1200" cap="none" normalizeH="0" baseline="0" dirty="0">
              <a:ln/>
              <a:effectLst/>
              <a:latin typeface="Tahoma" panose="020B0604030504040204" pitchFamily="34" charset="0"/>
            </a:rPr>
            <a:t> </a:t>
          </a:r>
        </a:p>
      </dsp:txBody>
      <dsp:txXfrm>
        <a:off x="6658749" y="2201664"/>
        <a:ext cx="1833155" cy="19068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D68AA-9342-49C9-94E7-48E7DC3F7CA4}">
      <dsp:nvSpPr>
        <dsp:cNvPr id="0" name=""/>
        <dsp:cNvSpPr/>
      </dsp:nvSpPr>
      <dsp:spPr>
        <a:xfrm>
          <a:off x="14517" y="0"/>
          <a:ext cx="8450033" cy="1218154"/>
        </a:xfrm>
        <a:prstGeom prst="roundRect">
          <a:avLst/>
        </a:prstGeom>
        <a:noFill/>
        <a:ln w="28575"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совершенствование законодательства в целях реализации государственных гарантий по созданию равных возможностей для женщин и мужчин, включая закрепление принципа обязательности проведения гендерной экспертизы принимаемых актов; </a:t>
          </a:r>
        </a:p>
      </dsp:txBody>
      <dsp:txXfrm>
        <a:off x="73982" y="59465"/>
        <a:ext cx="8331103" cy="1099224"/>
      </dsp:txXfrm>
    </dsp:sp>
    <dsp:sp modelId="{70736E31-0250-42C2-A682-DD7FCFAAD2A4}">
      <dsp:nvSpPr>
        <dsp:cNvPr id="0" name=""/>
        <dsp:cNvSpPr/>
      </dsp:nvSpPr>
      <dsp:spPr>
        <a:xfrm>
          <a:off x="14517" y="1668396"/>
          <a:ext cx="8450033" cy="954457"/>
        </a:xfrm>
        <a:prstGeom prst="roundRect">
          <a:avLst/>
        </a:prstGeom>
        <a:noFill/>
        <a:ln w="28575"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разработка модели непрерывного мониторинга и оценки политики по обеспечению фактического гендерного равноправия, опирающуюся на развитие гендерной статистики;</a:t>
          </a:r>
        </a:p>
      </dsp:txBody>
      <dsp:txXfrm>
        <a:off x="61110" y="1714989"/>
        <a:ext cx="8356847" cy="861271"/>
      </dsp:txXfrm>
    </dsp:sp>
    <dsp:sp modelId="{70F48157-5BD6-4188-AD95-42AA01122E45}">
      <dsp:nvSpPr>
        <dsp:cNvPr id="0" name=""/>
        <dsp:cNvSpPr/>
      </dsp:nvSpPr>
      <dsp:spPr>
        <a:xfrm>
          <a:off x="0" y="2946348"/>
          <a:ext cx="8450033" cy="935904"/>
        </a:xfrm>
        <a:prstGeom prst="roundRect">
          <a:avLst/>
        </a:prstGeom>
        <a:noFill/>
        <a:ln w="28575"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разработка институциональных механизмов по внедрению в отраслевые политики национальных и международных обязательств по обеспечению гендерного равенства и расширения возможностей женщин;</a:t>
          </a:r>
        </a:p>
      </dsp:txBody>
      <dsp:txXfrm>
        <a:off x="45687" y="2992035"/>
        <a:ext cx="8358659" cy="8445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61F64A-1A4C-4D1C-928E-14CEC941B621}">
      <dsp:nvSpPr>
        <dsp:cNvPr id="0" name=""/>
        <dsp:cNvSpPr/>
      </dsp:nvSpPr>
      <dsp:spPr>
        <a:xfrm>
          <a:off x="14114" y="84412"/>
          <a:ext cx="8215485" cy="926870"/>
        </a:xfrm>
        <a:prstGeom prst="roundRect">
          <a:avLst/>
        </a:prstGeom>
        <a:noFill/>
        <a:ln w="28575"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активизация механизмов обеспечения правовой грамотности и социальной вовлеченности женщин, включая сельских;</a:t>
          </a:r>
        </a:p>
      </dsp:txBody>
      <dsp:txXfrm>
        <a:off x="59360" y="129658"/>
        <a:ext cx="8124993" cy="836378"/>
      </dsp:txXfrm>
    </dsp:sp>
    <dsp:sp modelId="{5D1DE8CF-C72A-4447-9864-BA9459B86079}">
      <dsp:nvSpPr>
        <dsp:cNvPr id="0" name=""/>
        <dsp:cNvSpPr/>
      </dsp:nvSpPr>
      <dsp:spPr>
        <a:xfrm>
          <a:off x="0" y="1495606"/>
          <a:ext cx="8215485" cy="801328"/>
        </a:xfrm>
        <a:prstGeom prst="roundRect">
          <a:avLst/>
        </a:prstGeom>
        <a:noFill/>
        <a:ln w="28575"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повышение гендерного потенциала и гендерной чувствительности сотрудников органов всех ветвей власти; </a:t>
          </a:r>
        </a:p>
      </dsp:txBody>
      <dsp:txXfrm>
        <a:off x="39118" y="1534724"/>
        <a:ext cx="8137249" cy="723092"/>
      </dsp:txXfrm>
    </dsp:sp>
    <dsp:sp modelId="{9C3E0C24-1CE0-4F32-9086-E4C29F006533}">
      <dsp:nvSpPr>
        <dsp:cNvPr id="0" name=""/>
        <dsp:cNvSpPr/>
      </dsp:nvSpPr>
      <dsp:spPr>
        <a:xfrm>
          <a:off x="0" y="2791631"/>
          <a:ext cx="8215485" cy="945343"/>
        </a:xfrm>
        <a:prstGeom prst="roundRect">
          <a:avLst/>
        </a:prstGeom>
        <a:noFill/>
        <a:ln w="28575"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внедрение гендерного бюджетирования в бюджетный процесс</a:t>
          </a:r>
          <a:r>
            <a:rPr lang="ru-RU" sz="1400" b="1" kern="1200" dirty="0">
              <a:solidFill>
                <a:schemeClr val="tx1"/>
              </a:solidFill>
            </a:rPr>
            <a:t>.</a:t>
          </a:r>
        </a:p>
      </dsp:txBody>
      <dsp:txXfrm>
        <a:off x="46148" y="2837779"/>
        <a:ext cx="8123189" cy="853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E878E06B-37AC-48DF-9580-AD25B0237D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0D270EF-6BD4-48EE-9900-6CE1C82EDB8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68EA61A-2EA7-4F7E-9E06-F57E40A0159F}" type="datetimeFigureOut">
              <a:rPr lang="ru-RU"/>
              <a:pPr>
                <a:defRPr/>
              </a:pPr>
              <a:t>14.03.2022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7CFC49C3-684E-4D83-97D1-A96AF1D2F3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F2C654F8-01B5-472B-82D5-EC10760F8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8976FF-3405-4F90-B99B-ACE0B4EEC2E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863379-09BA-45C9-8521-56365D092F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DEF896E-75AC-4272-ACA6-F1916AF4F0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>
            <a:extLst>
              <a:ext uri="{FF2B5EF4-FFF2-40B4-BE49-F238E27FC236}">
                <a16:creationId xmlns:a16="http://schemas.microsoft.com/office/drawing/2014/main" id="{324FDEDE-0C48-4FFB-97FF-CE07062525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>
            <a:extLst>
              <a:ext uri="{FF2B5EF4-FFF2-40B4-BE49-F238E27FC236}">
                <a16:creationId xmlns:a16="http://schemas.microsoft.com/office/drawing/2014/main" id="{FD8703B6-F6DE-43EA-860A-27879A0F21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/>
              <a:t>10</a:t>
            </a:r>
          </a:p>
        </p:txBody>
      </p:sp>
      <p:sp>
        <p:nvSpPr>
          <p:cNvPr id="24580" name="Номер слайда 3">
            <a:extLst>
              <a:ext uri="{FF2B5EF4-FFF2-40B4-BE49-F238E27FC236}">
                <a16:creationId xmlns:a16="http://schemas.microsoft.com/office/drawing/2014/main" id="{76CE833F-1A68-40B9-AE1B-AA6F626F42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A7E137-0800-4CE5-BE31-B3CDF5C3C060}" type="slidenum">
              <a:rPr lang="ru-RU" altLang="ru-RU" smtClean="0"/>
              <a:pPr>
                <a:spcBef>
                  <a:spcPct val="0"/>
                </a:spcBef>
              </a:pPr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>
            <a:extLst>
              <a:ext uri="{FF2B5EF4-FFF2-40B4-BE49-F238E27FC236}">
                <a16:creationId xmlns:a16="http://schemas.microsoft.com/office/drawing/2014/main" id="{E4E732AD-6515-4967-9A27-DCC5BC1FC1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>
            <a:extLst>
              <a:ext uri="{FF2B5EF4-FFF2-40B4-BE49-F238E27FC236}">
                <a16:creationId xmlns:a16="http://schemas.microsoft.com/office/drawing/2014/main" id="{978AF4BE-54DA-47E4-B088-092CABB601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ru-RU"/>
              <a:t>13</a:t>
            </a:r>
            <a:endParaRPr lang="ru-RU" altLang="ru-RU"/>
          </a:p>
        </p:txBody>
      </p:sp>
      <p:sp>
        <p:nvSpPr>
          <p:cNvPr id="26628" name="Номер слайда 3">
            <a:extLst>
              <a:ext uri="{FF2B5EF4-FFF2-40B4-BE49-F238E27FC236}">
                <a16:creationId xmlns:a16="http://schemas.microsoft.com/office/drawing/2014/main" id="{3A39E20C-9877-429B-A275-A91FFE9D47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A471CD-40CD-40C0-B676-4B60A69E0A8D}" type="slidenum">
              <a:rPr lang="ru-RU" altLang="ru-RU" smtClean="0"/>
              <a:pPr>
                <a:spcBef>
                  <a:spcPct val="0"/>
                </a:spcBef>
              </a:pPr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0C6EC58-54F0-447C-AE33-64E9E1F47404}"/>
              </a:ext>
            </a:extLst>
          </p:cNvPr>
          <p:cNvSpPr txBox="1">
            <a:spLocks/>
          </p:cNvSpPr>
          <p:nvPr/>
        </p:nvSpPr>
        <p:spPr>
          <a:xfrm>
            <a:off x="1633538" y="1201738"/>
            <a:ext cx="5715000" cy="642937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44546A"/>
                </a:solidFill>
                <a:latin typeface="Calibri" pitchFamily="34" charset="0"/>
                <a:ea typeface="+mj-ea"/>
                <a:cs typeface="Times New Roman" pitchFamily="18" charset="0"/>
              </a:rPr>
              <a:t>Курс по устойчивому развитию в Центральной Азии </a:t>
            </a:r>
            <a:br>
              <a:rPr lang="en-US" sz="2000" b="1" dirty="0">
                <a:solidFill>
                  <a:srgbClr val="44546A"/>
                </a:solidFill>
                <a:latin typeface="Calibri" pitchFamily="34" charset="0"/>
                <a:ea typeface="+mj-ea"/>
                <a:cs typeface="Times New Roman" pitchFamily="18" charset="0"/>
              </a:rPr>
            </a:br>
            <a:r>
              <a:rPr lang="ru-RU" sz="2000" b="1" dirty="0">
                <a:solidFill>
                  <a:srgbClr val="44546A"/>
                </a:solidFill>
                <a:latin typeface="Calibri" pitchFamily="34" charset="0"/>
                <a:ea typeface="+mj-ea"/>
                <a:cs typeface="Times New Roman" pitchFamily="18" charset="0"/>
              </a:rPr>
              <a:t>для государственных служащих</a:t>
            </a:r>
            <a:endParaRPr lang="ru-RU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2916798"/>
            <a:ext cx="6840188" cy="428628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071538" y="1916667"/>
            <a:ext cx="6840188" cy="86939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type="body" idx="11"/>
          </p:nvPr>
        </p:nvSpPr>
        <p:spPr>
          <a:xfrm>
            <a:off x="1928794" y="3500445"/>
            <a:ext cx="5715040" cy="376235"/>
          </a:xfr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4577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C663AF-0900-435C-BE4A-39D91660E1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0" y="-136525"/>
            <a:ext cx="2133600" cy="2730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E6346B-C2D6-4BA8-B169-8BD6C2BF9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E799CC-3EA2-4DF2-B5A8-708E5C3BD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FC38F-C947-4549-A954-2132F74C43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9701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38D4FC68-08EA-45A0-9A6C-22746C5F3D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9E065277-38EB-4400-80E3-80834C688F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BA14A-7CA5-499D-AA25-2EBA557BB8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9215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9" y="160735"/>
            <a:ext cx="7793037" cy="109656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1513285"/>
            <a:ext cx="3810000" cy="30861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145088" y="1513285"/>
            <a:ext cx="3810000" cy="1485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145088" y="3113485"/>
            <a:ext cx="3810000" cy="1485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50F7AA2A-E99D-4E31-A99F-98201FF9C1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62050" y="4683125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46C9295D-B045-4B95-AEB3-668D5FD5E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4683125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D41FBEA8-979C-46EF-8697-044D0EF3B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2150" y="4683125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F1EEE-34CB-4BAF-893F-BBA4AB2950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4074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9" y="160735"/>
            <a:ext cx="7793037" cy="109656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1513285"/>
            <a:ext cx="3810000" cy="30861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1513285"/>
            <a:ext cx="3810000" cy="30861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09C4A0-215D-4424-A7B8-5E419C6F7D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62050" y="4683125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8387AC-5068-4B35-AC3A-8E3F6A890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4683125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2E0EB1-6604-41EF-AE82-A1237422F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2150" y="4683125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84881-F4F5-4512-A635-F088DF4D3F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8579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4FA90927-175E-43C5-B60B-90140C9647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5C7FF888-C955-4046-8459-B7D2BB20BA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11740-FF29-4630-BC8A-4476325328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9182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FDC69650-0169-40B2-9024-836B4BD149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4639A711-71DA-423C-A08E-B311846835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495B4-0967-46F1-B260-3D8D115831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1338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2800"/>
            </a:lvl1pPr>
            <a:lvl2pPr>
              <a:spcBef>
                <a:spcPts val="0"/>
              </a:spcBef>
              <a:spcAft>
                <a:spcPts val="600"/>
              </a:spcAft>
              <a:defRPr sz="24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1800"/>
            </a:lvl4pPr>
            <a:lvl5pPr>
              <a:spcBef>
                <a:spcPts val="0"/>
              </a:spcBef>
              <a:spcAft>
                <a:spcPts val="60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5">
            <a:extLst>
              <a:ext uri="{FF2B5EF4-FFF2-40B4-BE49-F238E27FC236}">
                <a16:creationId xmlns:a16="http://schemas.microsoft.com/office/drawing/2014/main" id="{36FB3A26-78E4-4347-BB9D-9BDACCF641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6">
            <a:extLst>
              <a:ext uri="{FF2B5EF4-FFF2-40B4-BE49-F238E27FC236}">
                <a16:creationId xmlns:a16="http://schemas.microsoft.com/office/drawing/2014/main" id="{03EE9C49-C61D-4C5E-99BD-EDD35661E8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6BAC0-F28D-4219-B886-4611E0CC21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4025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ижний колонтитул 7">
            <a:extLst>
              <a:ext uri="{FF2B5EF4-FFF2-40B4-BE49-F238E27FC236}">
                <a16:creationId xmlns:a16="http://schemas.microsoft.com/office/drawing/2014/main" id="{70F9F395-1520-4FEA-9259-0F9B4A79DB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8">
            <a:extLst>
              <a:ext uri="{FF2B5EF4-FFF2-40B4-BE49-F238E27FC236}">
                <a16:creationId xmlns:a16="http://schemas.microsoft.com/office/drawing/2014/main" id="{51931A5D-4C9E-44D2-BD00-4EFB31EB62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A0267-7B8B-4254-9954-6B87EC510A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386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3">
            <a:extLst>
              <a:ext uri="{FF2B5EF4-FFF2-40B4-BE49-F238E27FC236}">
                <a16:creationId xmlns:a16="http://schemas.microsoft.com/office/drawing/2014/main" id="{99A6F163-8E3D-4D7D-9249-3AB672583E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>
            <a:extLst>
              <a:ext uri="{FF2B5EF4-FFF2-40B4-BE49-F238E27FC236}">
                <a16:creationId xmlns:a16="http://schemas.microsoft.com/office/drawing/2014/main" id="{868469A0-7410-448A-AA96-3B0317FC08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86BC6-60E0-4CBD-BBF3-D5BB9511A7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7457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>
            <a:extLst>
              <a:ext uri="{FF2B5EF4-FFF2-40B4-BE49-F238E27FC236}">
                <a16:creationId xmlns:a16="http://schemas.microsoft.com/office/drawing/2014/main" id="{862BDC41-3A81-4F72-BE09-C58C6A1ABA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C147B375-03CC-4678-8E89-1A8CBFBD87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86827-964D-4940-BB44-1908F518F4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057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5">
            <a:extLst>
              <a:ext uri="{FF2B5EF4-FFF2-40B4-BE49-F238E27FC236}">
                <a16:creationId xmlns:a16="http://schemas.microsoft.com/office/drawing/2014/main" id="{3C4F2B32-E8B9-4598-BA0A-CA4CC32CC9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6">
            <a:extLst>
              <a:ext uri="{FF2B5EF4-FFF2-40B4-BE49-F238E27FC236}">
                <a16:creationId xmlns:a16="http://schemas.microsoft.com/office/drawing/2014/main" id="{E5D69BDD-E3AD-4BC2-ABEB-6D95FB4181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44390-8CB9-4B8F-9352-338D0DBC1F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771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5">
            <a:extLst>
              <a:ext uri="{FF2B5EF4-FFF2-40B4-BE49-F238E27FC236}">
                <a16:creationId xmlns:a16="http://schemas.microsoft.com/office/drawing/2014/main" id="{FCFD9588-1531-4EC1-A56E-E64E931A1B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6">
            <a:extLst>
              <a:ext uri="{FF2B5EF4-FFF2-40B4-BE49-F238E27FC236}">
                <a16:creationId xmlns:a16="http://schemas.microsoft.com/office/drawing/2014/main" id="{804FC8D6-4D80-4ED6-A957-8BA6AA8AFE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5DF24-9A2E-4AD9-AA1F-1E3FA5DC4C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7850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E5BD3C85-5B49-420E-8AF7-E968EB3F011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93F15F0C-AE94-42C1-8E0A-6A95E1CCA9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23E751-321A-4792-94E1-C057FF944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2875" y="4786313"/>
            <a:ext cx="5715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A36D6A6-8E20-4C4C-9BAA-2256770BA2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  <p:sldLayoutId id="2147484002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yandsearch?p=10&amp;ed=1&amp;text=%D0%9F%D1%80%D0%BE%D0%B1%D0%BB%D0%B5%D0%BC%D1%8B%20%D1%82%D1%80%D1%83%D0%B4%D0%BE%D0%B2%D0%BE%D0%B9%20%D0%BC%D0%B8%D0%B3%D1%80%D0%B0%D1%86%D0%B8%D0%B8%20%D0%B2%20%D0%A2%D0%B0%D0%B4%D0%B6%D0%B8%D0%BA%D0%B8%D1%81%D1%82%D0%B0%D0%BD%D0%B5&amp;spsite=old.vesti.ru&amp;img_url=old.vesti.ru%2Fp%2Fm_42295.jpg&amp;rpt=simage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77B03-2640-4F00-9F36-432578FF4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3435350"/>
            <a:ext cx="7772400" cy="1223963"/>
          </a:xfrm>
        </p:spPr>
        <p:txBody>
          <a:bodyPr/>
          <a:lstStyle/>
          <a:p>
            <a:pPr algn="ctr">
              <a:defRPr/>
            </a:pPr>
            <a:r>
              <a:rPr lang="ru-RU" sz="3200" dirty="0">
                <a:solidFill>
                  <a:schemeClr val="bg1">
                    <a:lumMod val="10000"/>
                  </a:schemeClr>
                </a:solidFill>
              </a:rPr>
              <a:t>ПРЕЗЕНТАЦИЯ №6</a:t>
            </a:r>
            <a:br>
              <a:rPr lang="ru-RU" sz="3200">
                <a:solidFill>
                  <a:schemeClr val="bg1">
                    <a:lumMod val="10000"/>
                  </a:schemeClr>
                </a:solidFill>
              </a:rPr>
            </a:br>
            <a:r>
              <a:rPr lang="ru-RU" sz="3200">
                <a:solidFill>
                  <a:schemeClr val="bg1">
                    <a:lumMod val="10000"/>
                  </a:schemeClr>
                </a:solidFill>
              </a:rPr>
              <a:t>10 </a:t>
            </a:r>
            <a:r>
              <a:rPr lang="ru-RU" sz="3200" dirty="0">
                <a:solidFill>
                  <a:schemeClr val="bg1">
                    <a:lumMod val="10000"/>
                  </a:schemeClr>
                </a:solidFill>
              </a:rPr>
              <a:t>ноября 2021</a:t>
            </a:r>
          </a:p>
        </p:txBody>
      </p:sp>
      <p:sp>
        <p:nvSpPr>
          <p:cNvPr id="16387" name="Текст 2">
            <a:extLst>
              <a:ext uri="{FF2B5EF4-FFF2-40B4-BE49-F238E27FC236}">
                <a16:creationId xmlns:a16="http://schemas.microsoft.com/office/drawing/2014/main" id="{80907189-3BAD-421F-B9D6-99DEE2524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1635125"/>
            <a:ext cx="7772400" cy="1670050"/>
          </a:xfrm>
        </p:spPr>
        <p:txBody>
          <a:bodyPr/>
          <a:lstStyle/>
          <a:p>
            <a:pPr algn="ctr"/>
            <a:r>
              <a:rPr lang="ru-RU" altLang="ru-RU" sz="3200">
                <a:solidFill>
                  <a:schemeClr val="tx1"/>
                </a:solidFill>
              </a:rPr>
              <a:t>Ключевые механизмы внедрения гендерного подхода </a:t>
            </a:r>
          </a:p>
        </p:txBody>
      </p:sp>
      <p:sp>
        <p:nvSpPr>
          <p:cNvPr id="16388" name="Номер слайда 3">
            <a:extLst>
              <a:ext uri="{FF2B5EF4-FFF2-40B4-BE49-F238E27FC236}">
                <a16:creationId xmlns:a16="http://schemas.microsoft.com/office/drawing/2014/main" id="{53E9D82F-F3F4-45E9-AF20-D87DE13F33B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289BC1-A598-4A79-9F40-48BB9917D876}" type="slidenum">
              <a:rPr lang="ru-RU" altLang="ru-RU" sz="12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ru-RU" altLang="ru-RU" sz="1200"/>
          </a:p>
        </p:txBody>
      </p:sp>
      <p:pic>
        <p:nvPicPr>
          <p:cNvPr id="16389" name="Picture 1">
            <a:extLst>
              <a:ext uri="{FF2B5EF4-FFF2-40B4-BE49-F238E27FC236}">
                <a16:creationId xmlns:a16="http://schemas.microsoft.com/office/drawing/2014/main" id="{EF1182CE-336C-4714-BB1C-74C6C9CE3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4" t="9735" r="36282" b="85616"/>
          <a:stretch>
            <a:fillRect/>
          </a:stretch>
        </p:blipFill>
        <p:spPr bwMode="auto">
          <a:xfrm>
            <a:off x="1127125" y="268288"/>
            <a:ext cx="7345363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4FFA03F5-31A6-46F2-A3E4-4BA0A725D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2550"/>
            <a:ext cx="8507413" cy="833438"/>
          </a:xfrm>
        </p:spPr>
        <p:txBody>
          <a:bodyPr/>
          <a:lstStyle/>
          <a:p>
            <a:pPr eaLnBrk="1" hangingPunct="1"/>
            <a:r>
              <a:rPr lang="ru-RU" altLang="ru-RU" sz="1800" dirty="0"/>
              <a:t>В НСР-2030 СРЕДИ ОСНОВНЫХ НАПРАВЛЕНИЙ ДЕЙСТВИЙ В ОБЛАСТИ СОВЕРШЕНСТВОВАНИЯ ПОЛИТИКИ ПО ОБЕСПЕЧЕНИЮ ФАКТИЧЕСКОГО ГЕНДЕРНОГО РАВНОПРАВИЯ ПРЕДУСМОТРЕНО: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F8BE05DD-3281-40B0-B317-7DCAC7CF52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6643187"/>
              </p:ext>
            </p:extLst>
          </p:nvPr>
        </p:nvGraphicFramePr>
        <p:xfrm>
          <a:off x="477556" y="1111053"/>
          <a:ext cx="8464551" cy="4032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556" name="Номер слайда 5">
            <a:extLst>
              <a:ext uri="{FF2B5EF4-FFF2-40B4-BE49-F238E27FC236}">
                <a16:creationId xmlns:a16="http://schemas.microsoft.com/office/drawing/2014/main" id="{FE0F2E31-30B1-4498-BD1C-1BA25329829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160B3F-E27A-4992-AAF8-2BAD71E37C14}" type="slidenum">
              <a:rPr lang="ru-RU" altLang="ru-RU" sz="12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FBFB9-2CC3-4DC5-BAA5-9F48E2BCD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dirty="0"/>
              <a:t>В НСР-2030 СРЕДИ ОСНОВНЫХ НАПРАВЛЕНИЙ ДЕЙСТВИЙ В ОБЛАСТИ СОВЕРШЕНСТВОВАНИЯ ПОЛИТИКИ ПО ОБЕСПЕЧЕНИЮ ФАКТИЧЕСКОГО ГЕНДЕРНОГО РАВНОПРАВИЯ ПРЕДУСМОТРЕНО</a:t>
            </a:r>
            <a:endParaRPr lang="ru-RU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D4B921-1AAD-4CD4-B42E-158652EE93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711740-FF29-4630-BC8A-44763253287B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5EBCC20-356E-4117-AB10-26A18EB4CF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124546"/>
              </p:ext>
            </p:extLst>
          </p:nvPr>
        </p:nvGraphicFramePr>
        <p:xfrm>
          <a:off x="457200" y="1200150"/>
          <a:ext cx="8229600" cy="3736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6988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id="{1A1F538C-A22D-44A1-BB48-08342BE95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pPr eaLnBrk="1" hangingPunct="1"/>
            <a:r>
              <a:rPr lang="ru-RU" altLang="ru-RU" sz="2000"/>
              <a:t>ИСПОЛЬЗОВАНИЕ ВРЕМЕННЫХ СПЕЦИАЛЬНЫХ МЕР ПО РАСШИРЕНИЮ ВОЗМОЖНОСТЕЙ ДЕВОЧЕК И ЖЕНЩИН 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4F9636EF-E785-440C-99E5-3CF893B9FE1A}"/>
              </a:ext>
            </a:extLst>
          </p:cNvPr>
          <p:cNvSpPr/>
          <p:nvPr/>
        </p:nvSpPr>
        <p:spPr>
          <a:xfrm>
            <a:off x="425450" y="1300163"/>
            <a:ext cx="8680450" cy="3516312"/>
          </a:xfrm>
          <a:prstGeom prst="roundRect">
            <a:avLst>
              <a:gd name="adj" fmla="val 7666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2400" dirty="0"/>
              <a:t> Для обеспечения гендерного равенства и расширения возможностей женщин и девочек целесообразно использовать такой механизм, как временные специальные меры. В соответствии с пунктом 1 статьи 4 Конвенции о ликвидации всех форм дискриминации в отношении женщин (КЛДЖ) </a:t>
            </a:r>
            <a:r>
              <a:rPr lang="ru-RU" sz="2400" b="1" dirty="0"/>
              <a:t>«временные специальные меры»</a:t>
            </a:r>
            <a:r>
              <a:rPr lang="ru-RU" sz="2400" dirty="0"/>
              <a:t> нацелены на ускорение процесса достижения фактического равноправного участия женщин в политической, экономической, социальной, культурной, гражданской или любой другой областях. </a:t>
            </a:r>
          </a:p>
        </p:txBody>
      </p:sp>
      <p:sp>
        <p:nvSpPr>
          <p:cNvPr id="25604" name="Номер слайда 6">
            <a:extLst>
              <a:ext uri="{FF2B5EF4-FFF2-40B4-BE49-F238E27FC236}">
                <a16:creationId xmlns:a16="http://schemas.microsoft.com/office/drawing/2014/main" id="{D4F612C3-C32D-42C6-8E35-F6D07B15EF4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63919B-1201-4D6E-9614-0686FF6A8E13}" type="slidenum">
              <a:rPr lang="ru-RU" altLang="ru-RU" sz="12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9DC442-E6D1-4795-B815-40BCEA97B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75" y="339502"/>
            <a:ext cx="8246326" cy="4564283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MyriadPro-Regular"/>
              </a:rPr>
              <a:t>ПОЗИТИВНАЯ ДИСКРИМИНАЦИЯ </a:t>
            </a:r>
            <a:r>
              <a:rPr lang="ru-RU" sz="2400" b="0" dirty="0">
                <a:latin typeface="MyriadPro-Regular"/>
              </a:rPr>
              <a:t>– это меры, которые принимаются в отношении мужчин или женщин (или любой другой </a:t>
            </a:r>
            <a:r>
              <a:rPr lang="ru-RU" sz="2400" b="0" dirty="0" err="1">
                <a:latin typeface="MyriadPro-Regular"/>
              </a:rPr>
              <a:t>недопредставленной</a:t>
            </a:r>
            <a:r>
              <a:rPr lang="ru-RU" sz="2400" b="0" dirty="0">
                <a:latin typeface="MyriadPro-Regular"/>
              </a:rPr>
              <a:t> группы). Данной категории лиц предоставляется конкретная помощь для того, чтобы попытаться исправить проявление массового неравенства. </a:t>
            </a:r>
            <a:br>
              <a:rPr lang="ru-RU" sz="2400" b="0" dirty="0">
                <a:latin typeface="MyriadPro-Regular"/>
              </a:rPr>
            </a:br>
            <a:br>
              <a:rPr lang="ru-RU" sz="2400" b="0" dirty="0">
                <a:latin typeface="MyriadPro-Regular"/>
              </a:rPr>
            </a:br>
            <a:r>
              <a:rPr lang="ru-RU" sz="2400" b="0" dirty="0">
                <a:latin typeface="MyriadPro-Regular"/>
              </a:rPr>
              <a:t>В числе таких мер может быть квотирование мест для женщин в определенных учебных программах, законодательных и исполнительные органах или прочих организациях, предоставление женщинам преимуществ при найме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08829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1ECD1F-5E8A-47A0-9828-4A7A4BF5E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Ролевая игра: пресс-конференция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57B46C-D50E-425C-A20C-959E49E75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435280" cy="3736975"/>
          </a:xfrm>
        </p:spPr>
        <p:txBody>
          <a:bodyPr/>
          <a:lstStyle/>
          <a:p>
            <a:r>
              <a:rPr lang="ru-RU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Представление концепции министерства Х по внедрению гендерного подхода в отраслевую политику</a:t>
            </a:r>
          </a:p>
          <a:p>
            <a:pPr algn="just"/>
            <a:r>
              <a:rPr lang="ru-RU" i="1" dirty="0">
                <a:latin typeface="Cambria" panose="02040503050406030204" pitchFamily="18" charset="0"/>
                <a:cs typeface="Times New Roman" panose="02020603050405020304" pitchFamily="18" charset="0"/>
              </a:rPr>
              <a:t>Что такое концепция: это система взглядов, основная точка зрения, руководящая идея для достижения чего-либо</a:t>
            </a:r>
            <a:endParaRPr lang="ru-RU" i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3FB5513-D602-4538-9114-26214ECE68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711740-FF29-4630-BC8A-44763253287B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3415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91E8C3-9D47-49E3-877E-1F3181BF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71089"/>
            <a:ext cx="6683765" cy="685800"/>
          </a:xfrm>
        </p:spPr>
        <p:txBody>
          <a:bodyPr/>
          <a:lstStyle/>
          <a:p>
            <a:r>
              <a:rPr lang="ru-RU" altLang="ru-RU" sz="2700" dirty="0"/>
              <a:t>Что такое гендерный подход?</a:t>
            </a:r>
            <a:endParaRPr lang="ru-RU" b="1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432D4D-B2CB-480B-BFF9-14DDED718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64579" y="756889"/>
            <a:ext cx="5971917" cy="424443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2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800" b="1" dirty="0"/>
              <a:t>Согласно определению ООН, гендерный подход  включает в себя </a:t>
            </a:r>
            <a:r>
              <a:rPr lang="ru-RU" altLang="ru-RU" sz="1800" dirty="0"/>
              <a:t>«…процесс оценки любого  планируемого мероприятия </a:t>
            </a:r>
            <a:r>
              <a:rPr lang="ru-RU" altLang="ru-RU" sz="1800" b="1" dirty="0"/>
              <a:t>с точки зрения   его воздействия на  женщин и мужчин,</a:t>
            </a:r>
            <a:r>
              <a:rPr lang="ru-RU" altLang="ru-RU" sz="1800" dirty="0"/>
              <a:t>  в том числе законодательства, стратегий и программ во всех областях и на всех уровнях.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800" dirty="0"/>
              <a:t>        Настоящая стратегия основывается на том,   </a:t>
            </a:r>
            <a:r>
              <a:rPr lang="ru-RU" altLang="ru-RU" sz="1800" b="1" dirty="0"/>
              <a:t>чтобы  интересы и опыт женщин, равно как и  мужчин, стали неотъемлемым критерием п</a:t>
            </a:r>
            <a:r>
              <a:rPr lang="ru-RU" altLang="ru-RU" sz="1800" dirty="0"/>
              <a:t>ри разработке общей концепции, при осуществлении, мониторинге и оценке общих направлений деятельности  и программ во всех политических, экономических и общественных сферах с тем, чтобы женщины и мужчины могли получать равную выгоду, а неравенство никогда не укоренялось бы».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800" b="1" dirty="0"/>
              <a:t>Из Доклада Экономического и Социального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800" b="1" dirty="0"/>
              <a:t>Совета за 1997 г. ООН, 1997.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 descr="C:\Users\Панорама\Desktop\c8eef432a5ca.jpg">
            <a:extLst>
              <a:ext uri="{FF2B5EF4-FFF2-40B4-BE49-F238E27FC236}">
                <a16:creationId xmlns:a16="http://schemas.microsoft.com/office/drawing/2014/main" id="{0ED49F2A-D4A1-4079-A1FA-F0E8AF5F752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755" y="756889"/>
            <a:ext cx="2892824" cy="3629721"/>
          </a:xfrm>
          <a:noFill/>
        </p:spPr>
      </p:pic>
    </p:spTree>
    <p:extLst>
      <p:ext uri="{BB962C8B-B14F-4D97-AF65-F5344CB8AC3E}">
        <p14:creationId xmlns:p14="http://schemas.microsoft.com/office/powerpoint/2010/main" val="1758118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717E3E-BA4F-48F2-9FB0-FEC12974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ГЕНДЕРНЫЙ ПОДХОД - это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9DDFBF-8115-4EB2-85B2-B652421CE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076" y="1003609"/>
            <a:ext cx="8135018" cy="4139891"/>
          </a:xfrm>
        </p:spPr>
        <p:txBody>
          <a:bodyPr>
            <a:noAutofit/>
          </a:bodyPr>
          <a:lstStyle/>
          <a:p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подход, принимающий во внимание социальные, культурные, экономические и политические различия между мужчинами и женщинами во всех сферах деятельности; </a:t>
            </a:r>
          </a:p>
          <a:p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означает необходимость включения критериев гендерного равенства во всех областях и на всех уровнях (национальном и местном)</a:t>
            </a:r>
          </a:p>
          <a:p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chemeClr val="tx1">
                    <a:lumMod val="75000"/>
                  </a:schemeClr>
                </a:solidFill>
              </a:rPr>
              <a:t>Охватывает процесс, объекты и активные субъекты интеграции</a:t>
            </a:r>
          </a:p>
        </p:txBody>
      </p:sp>
    </p:spTree>
    <p:extLst>
      <p:ext uri="{BB962C8B-B14F-4D97-AF65-F5344CB8AC3E}">
        <p14:creationId xmlns:p14="http://schemas.microsoft.com/office/powerpoint/2010/main" val="2205005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1">
            <a:extLst>
              <a:ext uri="{FF2B5EF4-FFF2-40B4-BE49-F238E27FC236}">
                <a16:creationId xmlns:a16="http://schemas.microsoft.com/office/drawing/2014/main" id="{29165154-9B51-4278-B60A-58594F1DA32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B9C6F0-7573-4101-A93C-9DF3483A26A6}" type="slidenum">
              <a:rPr lang="ru-RU" altLang="ru-RU" sz="12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20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3D0B55D7-F4E0-47DB-90ED-0D0782C33C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3422522"/>
              </p:ext>
            </p:extLst>
          </p:nvPr>
        </p:nvGraphicFramePr>
        <p:xfrm>
          <a:off x="504825" y="379412"/>
          <a:ext cx="8496300" cy="4681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10D7A5C-F4E6-4C21-AB61-38CDB3DE9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350" y="179388"/>
            <a:ext cx="7540625" cy="1096962"/>
          </a:xfrm>
        </p:spPr>
        <p:txBody>
          <a:bodyPr/>
          <a:lstStyle/>
          <a:p>
            <a:r>
              <a:rPr lang="ru-RU" altLang="ru-RU"/>
              <a:t>Слабые стороны законодательной  базы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99C1AAD-05EA-484B-8823-1D4A2AF7C9A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95288" y="1384300"/>
            <a:ext cx="4556125" cy="3759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endParaRPr lang="en-US" altLang="ru-RU" sz="1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1800" dirty="0"/>
              <a:t>В Законе  РТ  «О госгарантиях равноправия мужчин и женщин и равных возможностей их реализации» заложены гарантии равноправия женщин и мужчин, но механизмы  реализации этих гарантий не заложены.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1800" dirty="0"/>
              <a:t>Положения Закона не поддержаны нормами отраслевого  законодательства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1800" dirty="0"/>
              <a:t>Не проводится гендерная экспертиза  вновь принимаемых законов и Госпрограмм.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1800" dirty="0"/>
              <a:t>Несовершенство подзаконных актов (инструкций, распоряжений и др.)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endParaRPr lang="ru-RU" altLang="ru-RU" sz="2000" dirty="0"/>
          </a:p>
        </p:txBody>
      </p:sp>
      <p:pic>
        <p:nvPicPr>
          <p:cNvPr id="18436" name="Picture 6" descr="Худжанд">
            <a:extLst>
              <a:ext uri="{FF2B5EF4-FFF2-40B4-BE49-F238E27FC236}">
                <a16:creationId xmlns:a16="http://schemas.microsoft.com/office/drawing/2014/main" id="{3A9C7C03-3567-4DB3-8274-B33DC1E839A5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57775" y="1384300"/>
            <a:ext cx="2755900" cy="1673225"/>
          </a:xfrm>
        </p:spPr>
      </p:pic>
      <p:pic>
        <p:nvPicPr>
          <p:cNvPr id="18437" name="Picture 7" descr="Бобосадыкова">
            <a:extLst>
              <a:ext uri="{FF2B5EF4-FFF2-40B4-BE49-F238E27FC236}">
                <a16:creationId xmlns:a16="http://schemas.microsoft.com/office/drawing/2014/main" id="{7FFE84C7-2FED-4005-A54E-4E2A5A4AF140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57775" y="3113088"/>
            <a:ext cx="2808288" cy="18351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F5BA9E6-B27E-4EA8-8C0D-B95D499E2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979" y="195486"/>
            <a:ext cx="7598469" cy="1061814"/>
          </a:xfrm>
        </p:spPr>
        <p:txBody>
          <a:bodyPr/>
          <a:lstStyle/>
          <a:p>
            <a:r>
              <a:rPr lang="ru-RU" altLang="ru-RU" sz="2700" dirty="0"/>
              <a:t>Ограниченность и слабость институциональных механизмов гендерной политики.</a:t>
            </a:r>
            <a:r>
              <a:rPr lang="ru-RU" altLang="ru-RU" sz="3000" dirty="0"/>
              <a:t> 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E77504F-CA98-4062-AC54-EDBCF5F4A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088" y="1509713"/>
            <a:ext cx="7310437" cy="3509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/>
              <a:t>Реализацией  гендерной политики преимущественно занимается КДЖС, в деятельность отраслевых министерств и ведомств  гендерные подходы слабо внедрены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В большинстве министерств отсутствуют структуры, в компетенцию которых входит решение гендерных проблем. 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Особенно много проблем на пути решения гендерных проблем, носящих межсекторальный и межведомственный характер. В – первую очередь, это связано с отсутствием эффективных механизмов координации взаимодействия и неустойчивостью  деятельности межведомственных координационных советов. Например, проблема насилия</a:t>
            </a:r>
          </a:p>
          <a:p>
            <a:pPr>
              <a:lnSpc>
                <a:spcPct val="80000"/>
              </a:lnSpc>
            </a:pPr>
            <a:endParaRPr lang="ru-RU" altLang="ru-RU"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A4D2791-3E5D-4695-A860-5426C6922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-39688"/>
            <a:ext cx="5149850" cy="1257301"/>
          </a:xfrm>
        </p:spPr>
        <p:txBody>
          <a:bodyPr/>
          <a:lstStyle/>
          <a:p>
            <a:r>
              <a:rPr lang="ru-RU" altLang="ru-RU" sz="2700"/>
              <a:t>Неразвитость организационных механизмов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A4C09DFE-FB9F-48EB-8CC7-1668DF8761F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11188" y="1330325"/>
            <a:ext cx="8209284" cy="35639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 dirty="0"/>
              <a:t>Отсутствие четко налаженной системы непрерывного мониторинга и оценки реализации стратегий и программ, что не позволяет отслеживать процесс достижения поставленных целей, оценивать динамику. </a:t>
            </a:r>
          </a:p>
          <a:p>
            <a:pPr>
              <a:lnSpc>
                <a:spcPct val="80000"/>
              </a:lnSpc>
            </a:pPr>
            <a:r>
              <a:rPr lang="ru-RU" altLang="ru-RU" sz="2000" dirty="0"/>
              <a:t>Не публикуются ежегодные отчеты о реализации Закона о госгарантиях (как определено Законом) </a:t>
            </a:r>
          </a:p>
          <a:p>
            <a:pPr>
              <a:lnSpc>
                <a:spcPct val="80000"/>
              </a:lnSpc>
            </a:pPr>
            <a:r>
              <a:rPr lang="ru-RU" altLang="ru-RU" sz="2000" dirty="0"/>
              <a:t>Одна из причин - Низкий уровень  понимания важности гендерных проблем и гендерной чувствительности государственных служащих. Подавляющая часть госслужащих – мужчин (а они составляют большинство среди госслужащих) воспринимают гендер, как неуместный элемент, особенно, когда  это касается проблем экономического развития, реформы государственного управления и т.д.</a:t>
            </a:r>
          </a:p>
        </p:txBody>
      </p:sp>
      <p:pic>
        <p:nvPicPr>
          <p:cNvPr id="20484" name="Picture 4" descr="i?id=43603573&amp;tov=3">
            <a:hlinkClick r:id="rId2"/>
            <a:extLst>
              <a:ext uri="{FF2B5EF4-FFF2-40B4-BE49-F238E27FC236}">
                <a16:creationId xmlns:a16="http://schemas.microsoft.com/office/drawing/2014/main" id="{CE20B85D-5728-45BD-9CDB-8294EB4C9C1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4763" y="117475"/>
            <a:ext cx="1646237" cy="1212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A2E87FC9-3B9B-4185-95A2-9090BED1C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30325"/>
            <a:ext cx="8075613" cy="3617913"/>
          </a:xfrm>
        </p:spPr>
        <p:txBody>
          <a:bodyPr/>
          <a:lstStyle/>
          <a:p>
            <a:endParaRPr lang="ru-RU" altLang="ru-RU" sz="2100"/>
          </a:p>
          <a:p>
            <a:pPr algn="just"/>
            <a:r>
              <a:rPr lang="ru-RU" altLang="ru-RU" sz="2400"/>
              <a:t>При формировании госбюджета и местного бюджета  не используются  инструменты гендерного бюджетирования</a:t>
            </a:r>
          </a:p>
          <a:p>
            <a:pPr algn="just"/>
            <a:r>
              <a:rPr lang="ru-RU" altLang="ru-RU" sz="2400"/>
              <a:t>Не используются возможности местных бюджетов, либо используются не по целевому назначению </a:t>
            </a:r>
          </a:p>
          <a:p>
            <a:pPr algn="just"/>
            <a:r>
              <a:rPr lang="ru-RU" altLang="ru-RU" sz="2400"/>
              <a:t>Слабо отслеживается эффективность вложения бюджетных средств по гендерным программам</a:t>
            </a:r>
            <a:endParaRPr lang="ru-RU" altLang="ru-RU" sz="2100"/>
          </a:p>
          <a:p>
            <a:endParaRPr lang="ru-RU" altLang="ru-RU" sz="2100"/>
          </a:p>
          <a:p>
            <a:endParaRPr lang="ru-RU" altLang="ru-RU" sz="2100"/>
          </a:p>
        </p:txBody>
      </p:sp>
      <p:sp>
        <p:nvSpPr>
          <p:cNvPr id="21507" name="Rectangle 5">
            <a:extLst>
              <a:ext uri="{FF2B5EF4-FFF2-40B4-BE49-F238E27FC236}">
                <a16:creationId xmlns:a16="http://schemas.microsoft.com/office/drawing/2014/main" id="{5958BE4E-7600-4854-A358-B127E75BF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1069975"/>
          </a:xfrm>
        </p:spPr>
        <p:txBody>
          <a:bodyPr/>
          <a:lstStyle/>
          <a:p>
            <a:r>
              <a:rPr lang="ru-RU" altLang="ru-RU" sz="4000"/>
              <a:t>Слабые стороны финансовых механизмов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110B0C8-E623-4A60-B434-56142A419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160338"/>
            <a:ext cx="7793037" cy="1096962"/>
          </a:xfrm>
        </p:spPr>
        <p:txBody>
          <a:bodyPr/>
          <a:lstStyle/>
          <a:p>
            <a:r>
              <a:rPr lang="ru-RU" altLang="ru-RU"/>
              <a:t>Очень важно: 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666F41EF-C00B-4767-A8FC-3AC23736766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50825" y="1131888"/>
            <a:ext cx="4752975" cy="34671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ru-RU" altLang="ru-RU" sz="2400" dirty="0"/>
              <a:t>Создание механизмов проведения гендерной экспертизы основных вновь принимаемых Законов и государственных, ведомственных программ. Создание при КДЖС или другой структуре  Экспертного совета, основной функцией  которого  было бы проведение  гендерной   экспертизы  </a:t>
            </a:r>
          </a:p>
          <a:p>
            <a:pPr>
              <a:lnSpc>
                <a:spcPct val="90000"/>
              </a:lnSpc>
            </a:pPr>
            <a:endParaRPr lang="ru-RU" altLang="ru-RU" sz="1800" dirty="0"/>
          </a:p>
        </p:txBody>
      </p:sp>
      <p:pic>
        <p:nvPicPr>
          <p:cNvPr id="22532" name="Picture 4" descr="IMG_3265">
            <a:extLst>
              <a:ext uri="{FF2B5EF4-FFF2-40B4-BE49-F238E27FC236}">
                <a16:creationId xmlns:a16="http://schemas.microsoft.com/office/drawing/2014/main" id="{FDE3F12F-BF79-4F79-9226-89F9A320F3C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8588" y="1536700"/>
            <a:ext cx="3530600" cy="30559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бновленная тема цур">
  <a:themeElements>
    <a:clrScheme name="Другая 2">
      <a:dk1>
        <a:srgbClr val="EEECE1"/>
      </a:dk1>
      <a:lt1>
        <a:srgbClr val="1F497D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обновленная тема цур</Template>
  <TotalTime>884</TotalTime>
  <Words>827</Words>
  <Application>Microsoft Office PowerPoint</Application>
  <PresentationFormat>Экран (16:9)</PresentationFormat>
  <Paragraphs>64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</vt:lpstr>
      <vt:lpstr>MyriadPro-Regular</vt:lpstr>
      <vt:lpstr>Tahoma</vt:lpstr>
      <vt:lpstr>Wingdings</vt:lpstr>
      <vt:lpstr>обновленная тема цур</vt:lpstr>
      <vt:lpstr>ПРЕЗЕНТАЦИЯ №6 10 ноября 2021</vt:lpstr>
      <vt:lpstr>Что такое гендерный подход?</vt:lpstr>
      <vt:lpstr>ГЕНДЕРНЫЙ ПОДХОД - это</vt:lpstr>
      <vt:lpstr>Презентация PowerPoint</vt:lpstr>
      <vt:lpstr>Слабые стороны законодательной  базы</vt:lpstr>
      <vt:lpstr>Ограниченность и слабость институциональных механизмов гендерной политики. </vt:lpstr>
      <vt:lpstr>Неразвитость организационных механизмов</vt:lpstr>
      <vt:lpstr>Слабые стороны финансовых механизмов</vt:lpstr>
      <vt:lpstr>Очень важно: </vt:lpstr>
      <vt:lpstr>В НСР-2030 СРЕДИ ОСНОВНЫХ НАПРАВЛЕНИЙ ДЕЙСТВИЙ В ОБЛАСТИ СОВЕРШЕНСТВОВАНИЯ ПОЛИТИКИ ПО ОБЕСПЕЧЕНИЮ ФАКТИЧЕСКОГО ГЕНДЕРНОГО РАВНОПРАВИЯ ПРЕДУСМОТРЕНО:</vt:lpstr>
      <vt:lpstr>В НСР-2030 СРЕДИ ОСНОВНЫХ НАПРАВЛЕНИЙ ДЕЙСТВИЙ В ОБЛАСТИ СОВЕРШЕНСТВОВАНИЯ ПОЛИТИКИ ПО ОБЕСПЕЧЕНИЮ ФАКТИЧЕСКОГО ГЕНДЕРНОГО РАВНОПРАВИЯ ПРЕДУСМОТРЕНО</vt:lpstr>
      <vt:lpstr>ИСПОЛЬЗОВАНИЕ ВРЕМЕННЫХ СПЕЦИАЛЬНЫХ МЕР ПО РАСШИРЕНИЮ ВОЗМОЖНОСТЕЙ ДЕВОЧЕК И ЖЕНЩИН </vt:lpstr>
      <vt:lpstr>ПОЗИТИВНАЯ ДИСКРИМИНАЦИЯ – это меры, которые принимаются в отношении мужчин или женщин (или любой другой недопредставленной группы). Данной категории лиц предоставляется конкретная помощь для того, чтобы попытаться исправить проявление массового неравенства.   В числе таких мер может быть квотирование мест для женщин в определенных учебных программах, законодательных и исполнительные органах или прочих организациях, предоставление женщинам преимуществ при найме</vt:lpstr>
      <vt:lpstr>Ролевая игра: пресс-конференция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3.3: Связь между глобальными и национальными стратегиями по обеспечению гендерного равенства</dc:title>
  <dc:creator>MaG</dc:creator>
  <cp:lastModifiedBy>Татьяна Ник</cp:lastModifiedBy>
  <cp:revision>83</cp:revision>
  <dcterms:created xsi:type="dcterms:W3CDTF">2017-10-17T15:41:46Z</dcterms:created>
  <dcterms:modified xsi:type="dcterms:W3CDTF">2022-03-14T02:24:26Z</dcterms:modified>
</cp:coreProperties>
</file>