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5" r:id="rId4"/>
    <p:sldId id="266" r:id="rId5"/>
    <p:sldId id="257" r:id="rId6"/>
    <p:sldId id="260" r:id="rId7"/>
    <p:sldId id="259" r:id="rId8"/>
    <p:sldId id="258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89" autoAdjust="0"/>
    <p:restoredTop sz="94660"/>
  </p:normalViewPr>
  <p:slideViewPr>
    <p:cSldViewPr snapToGrid="0">
      <p:cViewPr varScale="1">
        <p:scale>
          <a:sx n="56" d="100"/>
          <a:sy n="56" d="100"/>
        </p:scale>
        <p:origin x="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44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48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76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5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85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35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23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51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7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2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91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124116-FD46-4BFB-BD19-923FAABD921A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ECA6D5-AC58-405D-86AC-7AF2D922338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28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esident.tj/ru/node/2741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esident.tj/ru/node/2741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A5790B-9361-48A4-8C1E-ACF0B572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8640"/>
            <a:ext cx="10058400" cy="3360420"/>
          </a:xfrm>
        </p:spPr>
        <p:txBody>
          <a:bodyPr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ЧЕТВЕРТАЯ ОБУЧАЮЩАЯ СЕССИЯ</a:t>
            </a:r>
            <a:br>
              <a:rPr lang="ru-RU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800" b="1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24.01.22-30.01.22  </a:t>
            </a:r>
            <a:b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b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ТЕМА 10.  «</a:t>
            </a:r>
            <a: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ПОДХОДЫ И РАЗРАБОТКА ПРОГРАММЫ ОБУЧЕНИЯ ГЕНДЕРНЫХ АКТИВИСТОВ ДЛЯ РАБОТЫ В МЕСТНЫХ СООБЩЕСТВАХ ПО ПРИНЦИПУ "РАВНЫЙ - РАВНОМУ"</a:t>
            </a:r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1696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F81556-4D2E-4AA3-AB5D-C9F7DCAA189C}"/>
              </a:ext>
            </a:extLst>
          </p:cNvPr>
          <p:cNvSpPr txBox="1"/>
          <p:nvPr/>
        </p:nvSpPr>
        <p:spPr>
          <a:xfrm>
            <a:off x="815007" y="168116"/>
            <a:ext cx="10376453" cy="6122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Подчеркиваю, что мы живем в третьем тысячелетии, в век беспрецедентного развития науки и технологий, то есть в веке, в котором все сферы жизни управляются посредством знаний, науки и технологий.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того, чтобы шагать вровень со временем, обеспечивать развитие государства и общества необходимо изучать науки, в особенности естественные, математические и точные, осваивать профессии и ремесла, потому что это единственный правильный путь.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 словами, безграмотностью, невежеством и предрассудками трудно добиться желаемого.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Еще раз хочу подчеркнуть, что предрассудки – это невежество, а невежество приносит человеку только несчастья и становится препятствием для развития общества и государства.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236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3194A6-D498-4CF6-8C06-8B4D0A6811E7}"/>
              </a:ext>
            </a:extLst>
          </p:cNvPr>
          <p:cNvSpPr txBox="1"/>
          <p:nvPr/>
        </p:nvSpPr>
        <p:spPr>
          <a:xfrm>
            <a:off x="1520687" y="482290"/>
            <a:ext cx="893527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родители должны создавать условия для того, чтобы подростки и молодежь, юноши и девушки могли учиться, изучать науки, осваивать профессии и ремесла.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эпоху, когда наука и техника развиваются с космической скоростью, без современных знаний, профессий и ремесел жить очень трудно.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наоборот, если человек обладает знаниями, имеет профессию, будет преуспевать всегда.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и в дальнейшем будем поддерживать нашу молодежь, за которой будущее.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01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26D68-4A20-40FA-81B2-B3DFDC4BC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746975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pc="-40" dirty="0">
                <a:solidFill>
                  <a:schemeClr val="accent1"/>
                </a:solidFill>
                <a:latin typeface="Noto Sans" panose="020B0502040504020204" pitchFamily="34" charset="0"/>
                <a:ea typeface="Calibri" panose="020F0502020204030204" pitchFamily="34" charset="0"/>
              </a:rPr>
              <a:t>П</a:t>
            </a:r>
            <a:r>
              <a:rPr lang="ru-RU" sz="3200" b="1" spc="-40" dirty="0">
                <a:solidFill>
                  <a:schemeClr val="accent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</a:rPr>
              <a:t>ОСЛАНИЕ ПРЕЗИДЕНТА ЭМОМАЛИ РАХМОН    </a:t>
            </a:r>
            <a:br>
              <a:rPr lang="ru-RU" sz="3200" b="1" spc="-40" dirty="0">
                <a:solidFill>
                  <a:schemeClr val="accent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</a:rPr>
            </a:br>
            <a:r>
              <a:rPr lang="ru-RU" sz="3200" b="1" u="sng" spc="-40" dirty="0">
                <a:solidFill>
                  <a:schemeClr val="accent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«Об основных направлениях внутренней и внешней политики Республики Таджикистан»</a:t>
            </a:r>
            <a:br>
              <a:rPr lang="ru-RU" sz="3200" u="sng" spc="-40" dirty="0">
                <a:solidFill>
                  <a:schemeClr val="accent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3ADC3D-B337-41DF-9D22-A02D3DE27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455620"/>
            <a:ext cx="100584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spc="-40" dirty="0">
                <a:solidFill>
                  <a:srgbClr val="333333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</a:rPr>
              <a:t>21 декабря 2021 года </a:t>
            </a:r>
          </a:p>
          <a:p>
            <a:pPr algn="ctr"/>
            <a:r>
              <a:rPr lang="ru-RU" sz="3200" b="1" spc="-40" dirty="0">
                <a:solidFill>
                  <a:srgbClr val="333333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</a:rPr>
              <a:t>Зал «Кохи Сомон»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2434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376B3-646F-47E1-9692-B124F549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1" y="594357"/>
            <a:ext cx="3975652" cy="4742956"/>
          </a:xfrm>
        </p:spPr>
        <p:txBody>
          <a:bodyPr>
            <a:normAutofit/>
          </a:bodyPr>
          <a:lstStyle/>
          <a:p>
            <a:r>
              <a:rPr lang="ru-RU" sz="2400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  <a:t>Послание Президента Республики Таджикистан, Лидера нации Эмомали </a:t>
            </a:r>
            <a:r>
              <a:rPr lang="ru-RU" sz="2400" b="1" i="0" dirty="0" err="1">
                <a:solidFill>
                  <a:srgbClr val="042C23"/>
                </a:solidFill>
                <a:effectLst/>
                <a:latin typeface="Arial" panose="020B0604020202020204" pitchFamily="34" charset="0"/>
              </a:rPr>
              <a:t>Рахмона</a:t>
            </a:r>
            <a:r>
              <a:rPr lang="ru-RU" sz="2400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  <a:t> «Об основных направлениях внутренней и внешней политики республики</a:t>
            </a:r>
            <a:r>
              <a:rPr lang="ru-RU" sz="2700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  <a:t>»</a:t>
            </a:r>
            <a:br>
              <a:rPr lang="ru-RU" sz="2700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</a:br>
            <a:br>
              <a:rPr lang="ru-RU" sz="2700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</a:br>
            <a:br>
              <a:rPr lang="ru-RU" b="1" i="0" dirty="0">
                <a:solidFill>
                  <a:srgbClr val="042C23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E9853A2-7A3F-4AFA-B126-A60BBC9EE7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15617"/>
            <a:ext cx="6492875" cy="5357192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98F132F6-1480-4F3F-8316-E632E1419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5337313"/>
            <a:ext cx="3498574" cy="967890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21 декабря  2021 года</a:t>
            </a:r>
          </a:p>
          <a:p>
            <a:pPr algn="ctr"/>
            <a:r>
              <a:rPr lang="ru-RU" sz="2400" dirty="0"/>
              <a:t>Зал «</a:t>
            </a:r>
            <a:r>
              <a:rPr lang="ru-RU" sz="2400" dirty="0" err="1"/>
              <a:t>Коҳи</a:t>
            </a:r>
            <a:r>
              <a:rPr lang="ru-RU" sz="2400" dirty="0"/>
              <a:t> Сомон»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3483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7D533-9F89-4A7F-B2BC-BE2C8410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spc="-4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21 декабря 2021 </a:t>
            </a:r>
            <a:r>
              <a:rPr lang="ru-RU" sz="2700" spc="-4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года в большом зале «Кохи Сомон» президент Эмомали </a:t>
            </a:r>
            <a:r>
              <a:rPr lang="ru-RU" sz="2700" spc="-4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Рахмон</a:t>
            </a:r>
            <a:r>
              <a:rPr lang="ru-RU" sz="2700" spc="-4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обратился к </a:t>
            </a:r>
            <a:r>
              <a:rPr lang="ru-RU" sz="2700" spc="-4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Маджлиси</a:t>
            </a:r>
            <a:r>
              <a:rPr lang="ru-RU" sz="2700" spc="-4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Оли страны с посланием </a:t>
            </a:r>
            <a:r>
              <a:rPr lang="ru-RU" sz="2700" u="sng" spc="-40" dirty="0">
                <a:solidFill>
                  <a:srgbClr val="337AB7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«Об основных направлениях внутренней и внешней политики Республики Таджикистан»</a:t>
            </a:r>
            <a:r>
              <a:rPr lang="ru-RU" sz="2700" spc="-4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8C6F12-7F6D-4613-B815-9921CCD6F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750"/>
              </a:spcAft>
            </a:pPr>
            <a:endParaRPr lang="ru-RU" sz="1800" spc="-40" dirty="0">
              <a:solidFill>
                <a:srgbClr val="333333"/>
              </a:solidFill>
              <a:effectLst/>
              <a:latin typeface="Noto Sans" panose="020B05020405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Глава государства определил основные направления внутренней и внешней политики страны на предстоящий период и поставил конкретные задачи по продвижению внешней политики и обеспечению развития сфер экономики, промышленности, энергетики, транспорта, безопасности и обороны, защиты прав и порядка, здравоохранения, культуры, науки и образования, социальной защиты населения, молодёжи, спорта и туризма.</a:t>
            </a:r>
          </a:p>
          <a:p>
            <a:pPr>
              <a:spcAft>
                <a:spcPts val="750"/>
              </a:spcAft>
            </a:pPr>
            <a:r>
              <a:rPr lang="ru-RU" sz="2800" spc="-40" dirty="0">
                <a:solidFill>
                  <a:srgbClr val="333333"/>
                </a:solidFill>
                <a:ea typeface="Times New Roman" panose="02020603050405020304" pitchFamily="18" charset="0"/>
              </a:rPr>
              <a:t>В Послании Президент особо обратил внимание на проблемы женщин и молодежи. </a:t>
            </a:r>
            <a:endParaRPr lang="ru-RU" sz="2800" dirty="0">
              <a:effectLst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97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5A98C-2EF8-4177-BBD4-33980D49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spc="-4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повышении социального статуса женщин</a:t>
            </a:r>
            <a:br>
              <a:rPr lang="ru-RU" sz="3600" b="1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2FAEEC-7082-4FAB-9022-2CF5BD7B3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9" y="1845734"/>
            <a:ext cx="10436087" cy="437616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женщин в построении демократического и светского общества весьма велика. В соответствии со статистическими данными женщины составляют 49,3 процента населения нашей страны. Сегодня в стране нет такой сферы, в которой таджикские женщины не осуществляли бы деятельность.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настоящее время около 68 процентов работников сферы здравоохранения, более 73 процента работников сферы образования, почти 27 процентов научных сотрудников составляют женщины и девушки.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Наряду с деятельностью в социальных сферах, в том числе науки и образования, государственной службе, в сельском хозяйстве и промышленности, женщины и девушки также самоотверженно трудятся и в других сферах, таких как транспорт, энергетика, связь, строительство и архитектура, банковская система, органы правопорядка и ряды Вооруженных Сил.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85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C76933-2872-41C5-A011-46AB15B6C2DE}"/>
              </a:ext>
            </a:extLst>
          </p:cNvPr>
          <p:cNvSpPr txBox="1"/>
          <p:nvPr/>
        </p:nvSpPr>
        <p:spPr>
          <a:xfrm>
            <a:off x="947531" y="510252"/>
            <a:ext cx="10296938" cy="5837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всегда должны помнить, что женщина-мать является святым созданием, ибо все великие люди мира, будь то государственный деятель, политик или ученый, в том числе и Пророк ислама, были рождены и вскормлены молоком матери.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впрямь, статус женщины-матери в исламе очень высок, и не зря в священный Коран ниспослана четвертая сура под названием «</a:t>
            </a:r>
            <a:r>
              <a:rPr lang="ru-RU" sz="2400" spc="-4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Нисо</a:t>
            </a: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(женщины). Поэтому проявлять уважение к матерям, женам и дочерям, приложение усилий во имя решения их трудностей, создание условий для их обучения наукам и ремеслам, являются нашей прямой задачей.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период независимости 11 500 девушек из отдаленных горных районов по президентской квоте окончили высшие учебные заведения. В этот период высшие профессиональные учебные заведения окончили 222 тыс. девушек, и в настоящее время в этих учреждениях учебой охвачено еще 100 тыс. девушек. Из 42 тыс. наших студенток, обучающихся в высших учебных заведениях зарубежных стран, более 8 тыс. составляют девушки.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34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A28EC8-183A-4D80-A6E8-E5F47D0A1C6F}"/>
              </a:ext>
            </a:extLst>
          </p:cNvPr>
          <p:cNvSpPr txBox="1"/>
          <p:nvPr/>
        </p:nvSpPr>
        <p:spPr>
          <a:xfrm>
            <a:off x="536713" y="426836"/>
            <a:ext cx="11062252" cy="550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30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социального статуса женщин, в том числе и в руководящих органах всегда будет находиться под пристальным вниманием Правительства страны.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этого и во имя осуществления целей Национальной стратегии развития РТ на период до 2030 года для доведения до 30 процентов государственных служащих и до 25 процентов руководящих кадров за счет одаренных женщин необходимо в течение трех месяцев разработать и представить Правительству страны «Государственную программу воспитания, подбора и расстановки руководящих кадров за счет одаренных женщин на 2023-2030 годы».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5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F0FB9-0E3E-4478-8065-661BD3B1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pc="-4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молодежи и спорте</a:t>
            </a:r>
            <a:br>
              <a:rPr lang="ru-RU" sz="18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3B35F9-2C04-4E6C-800E-E79322E24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74" y="1845734"/>
            <a:ext cx="11310730" cy="443579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750"/>
              </a:spcAft>
            </a:pPr>
            <a:r>
              <a:rPr lang="ru-RU" sz="32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поддержки и стимулирования одаренной и патриотически настроенной молодежи, за которой будущее нации и Родины, за 30 лет независимости Правительство страны приняло все необходимые меры и прилагало усилия для создания благоприятных условий.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32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2011-2020 годов в стране построено около 3000 спортивных объектов.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32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общего количества объектов, построенных в честь 30-летия государственной независимости, 23 процента составляют объекты сферы спорта, что свидетельствует о внимании  заботе государства и Правительства по отношению к подросткам и молодежи.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03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BDAFDC-246F-4F63-94F3-F8EA60E99E02}"/>
              </a:ext>
            </a:extLst>
          </p:cNvPr>
          <p:cNvSpPr txBox="1"/>
          <p:nvPr/>
        </p:nvSpPr>
        <p:spPr>
          <a:xfrm>
            <a:off x="775252" y="682976"/>
            <a:ext cx="10783957" cy="5211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Будущее за молодежью, она является ведущей силой общества и стратегическим резервом государства и Правительства страны.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не раз подчеркивал и сегодня с гордостью хочу заявить, что наша молодежь отличается высоким национальным чувством и патриотизмом, готова противостоять любым угрозам и рискам, направленным против государства и нации, и поэтому превыше всего ставит национальные интересы.</a:t>
            </a:r>
          </a:p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гордимся наделенной чувством чести и достоинства нашей молодежью и в дальнейшем будем осуществлять все меры для решения ее проблем.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Абсолютно уверен, что наша молодежь будет принимать самое активное участие и в дальнейшем преобразовании нового общества, будет вносить весомый вклад в представление национального государства, в дело защиты ценностей независимости и развития нашего дорогого Таджикистана</a:t>
            </a:r>
            <a:r>
              <a:rPr lang="ru-RU" sz="1800" spc="-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8493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1062</TotalTime>
  <Words>966</Words>
  <Application>Microsoft Office PowerPoint</Application>
  <PresentationFormat>Широкоэкранный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Noto Sans</vt:lpstr>
      <vt:lpstr>Times New Roman</vt:lpstr>
      <vt:lpstr>Ретро</vt:lpstr>
      <vt:lpstr>ЧЕТВЕРТАЯ ОБУЧАЮЩАЯ СЕССИЯ 24.01.22-30.01.22     ТЕМА 10.  «ОСНОВНЫЕ ПОДХОДЫ И РАЗРАБОТКА ПРОГРАММЫ ОБУЧЕНИЯ ГЕНДЕРНЫХ АКТИВИСТОВ ДЛЯ РАБОТЫ В МЕСТНЫХ СООБЩЕСТВАХ ПО ПРИНЦИПУ "РАВНЫЙ - РАВНОМУ"» </vt:lpstr>
      <vt:lpstr>ПОСЛАНИЕ ПРЕЗИДЕНТА ЭМОМАЛИ РАХМОН     «Об основных направлениях внутренней и внешней политики Республики Таджикистан» </vt:lpstr>
      <vt:lpstr>Послание Президента Республики Таджикистан, Лидера нации Эмомали Рахмона «Об основных направлениях внутренней и внешней политики республики»   </vt:lpstr>
      <vt:lpstr>21 декабря 2021 года в большом зале «Кохи Сомон» президент Эмомали Рахмон обратился к Маджлиси Оли страны с посланием «Об основных направлениях внутренней и внешней политики Республики Таджикистан».</vt:lpstr>
      <vt:lpstr>О повышении социального статуса женщин </vt:lpstr>
      <vt:lpstr>Презентация PowerPoint</vt:lpstr>
      <vt:lpstr>Презентация PowerPoint</vt:lpstr>
      <vt:lpstr>О молодежи и спорте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Послание президента Эмомали Рахмон     «Об основных направлениях внутренней и внешней политики Республики Таджикистан»</dc:title>
  <dc:creator>Татьяна Ник</dc:creator>
  <cp:lastModifiedBy>Татьяна Ник</cp:lastModifiedBy>
  <cp:revision>9</cp:revision>
  <dcterms:created xsi:type="dcterms:W3CDTF">2022-01-30T06:53:04Z</dcterms:created>
  <dcterms:modified xsi:type="dcterms:W3CDTF">2022-03-21T20:34:46Z</dcterms:modified>
</cp:coreProperties>
</file>