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notesMasterIdLst>
    <p:notesMasterId r:id="rId10"/>
  </p:notesMasterIdLst>
  <p:sldIdLst>
    <p:sldId id="256" r:id="rId2"/>
    <p:sldId id="381" r:id="rId3"/>
    <p:sldId id="265" r:id="rId4"/>
    <p:sldId id="266" r:id="rId5"/>
    <p:sldId id="384" r:id="rId6"/>
    <p:sldId id="385" r:id="rId7"/>
    <p:sldId id="386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B6EFE61-2369-4A95-AC8D-BF640FDE011A}">
          <p14:sldIdLst>
            <p14:sldId id="256"/>
            <p14:sldId id="381"/>
            <p14:sldId id="265"/>
            <p14:sldId id="266"/>
            <p14:sldId id="384"/>
            <p14:sldId id="385"/>
            <p14:sldId id="386"/>
            <p14:sldId id="259"/>
          </p14:sldIdLst>
        </p14:section>
        <p14:section name="Раздел без заголовка" id="{20F927DE-76AB-4ACD-8B51-9C4A38477AE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5" autoAdjust="0"/>
    <p:restoredTop sz="80030" autoAdjust="0"/>
  </p:normalViewPr>
  <p:slideViewPr>
    <p:cSldViewPr snapToGrid="0">
      <p:cViewPr varScale="1">
        <p:scale>
          <a:sx n="44" d="100"/>
          <a:sy n="44" d="100"/>
        </p:scale>
        <p:origin x="5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FB9C7-00A8-4063-9DC1-04FC6003E525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5CA96-6B76-4D09-B1CC-CE25C498D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29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2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7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308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1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114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465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598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9052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44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9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31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85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53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42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2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82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2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97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5AC557-003C-4B7C-9689-B968C1511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811" y="2728686"/>
            <a:ext cx="9791631" cy="40299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kern="50" dirty="0">
                <a:solidFill>
                  <a:srgbClr val="2F55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b="1" kern="50" dirty="0">
                <a:solidFill>
                  <a:srgbClr val="2F55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ИСКОРЕНЕНИЕ ГЕНДЕРНОГО НАСИЛИЯ – ОДИН ИЗ КЛЮЧЕВЫХ ПРИОРИТЕТОВ ПОЛИТИКИ ГОСУДАРСТВА ПО ОБЕСПЕЧЕНИЮ ПРАВ И РАСШИРЕНИЮ ВОЗМОЖНОСТЕЙ ЖЕНЩИН</a:t>
            </a:r>
            <a:r>
              <a:rPr lang="ru-RU" sz="2800" b="1" i="1" kern="50" dirty="0">
                <a:solidFill>
                  <a:srgbClr val="2F5597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ru-RU" sz="2800" kern="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2800" kern="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                                                                                                            </a:t>
            </a:r>
            <a:r>
              <a:rPr lang="ru-RU" sz="3600" b="1" kern="5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ТЕМА 2</a:t>
            </a:r>
            <a:br>
              <a:rPr lang="ru-RU" sz="3600" b="1" kern="5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</a:br>
            <a:r>
              <a:rPr lang="ru-RU" altLang="ru-RU" sz="3200" b="1" dirty="0">
                <a:solidFill>
                  <a:schemeClr val="tx1"/>
                </a:solidFill>
                <a:cs typeface="Times New Roman" panose="02020603050405020304" pitchFamily="18" charset="0"/>
              </a:rPr>
              <a:t>Первый день, 11 ноября 2021</a:t>
            </a:r>
            <a:br>
              <a:rPr lang="ru-RU" altLang="ru-RU" sz="32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br>
              <a:rPr lang="ru-RU" sz="3200" b="1" dirty="0">
                <a:solidFill>
                  <a:schemeClr val="tx1"/>
                </a:solidFill>
              </a:rPr>
            </a:br>
            <a:endParaRPr lang="ru-RU" sz="3200" dirty="0"/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F9CD2F3F-5463-437F-93A7-0FA1260434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74" t="9735" r="36282" b="85616"/>
          <a:stretch/>
        </p:blipFill>
        <p:spPr bwMode="auto">
          <a:xfrm>
            <a:off x="1380876" y="768835"/>
            <a:ext cx="9236371" cy="12735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6500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F7061D-BF3C-4657-9E4B-BE96FE461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743" y="2361470"/>
            <a:ext cx="9679577" cy="344243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МОДУЛЬ 2.</a:t>
            </a:r>
            <a:r>
              <a:rPr lang="ru-RU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МАСШТАБЫ РАСПРОСТРАНЕНИЯ НАСИЛИЯ В ОТНОШЕНИИ ЖЕНЩИН И ДЕВОЧЕК В ТАДЖИКИСТАНЕ</a:t>
            </a:r>
            <a:br>
              <a:rPr lang="ru-RU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Презентация №10.</a:t>
            </a:r>
            <a:br>
              <a:rPr lang="ru-RU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18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A4CE84-CAE9-4B36-B868-8D8ACB460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5365"/>
            <a:ext cx="10364451" cy="1027134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МАСШТАБЫ НАСИЛИЯ В ОТНОШЕНИИ ЖЕНЩИН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4D09C8-2DB6-4FD5-A91D-A5808F84BA1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2514" y="875211"/>
            <a:ext cx="11669486" cy="6105454"/>
          </a:xfrm>
        </p:spPr>
        <p:txBody>
          <a:bodyPr>
            <a:noAutofit/>
          </a:bodyPr>
          <a:lstStyle/>
          <a:p>
            <a:pPr algn="just"/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Насилие в отношении женщин- это глобальная проблема, выходящая за рамки культурных, географических, религиозных, социально-экономических границ. </a:t>
            </a:r>
          </a:p>
          <a:p>
            <a:pPr marL="0" indent="0" algn="just">
              <a:buNone/>
            </a:pPr>
            <a:r>
              <a:rPr lang="ru-RU" sz="2200" b="1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данным ВОЗ:</a:t>
            </a:r>
            <a:endParaRPr lang="ru-RU" sz="2200" b="1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Каждая третья женщина (35%) в мире на протяжении своей жизни подвергается физическому или сексуальному насилию со стороны интимного партнера, либо сексуальному насилию со стороны другого лица.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большинстве случаев это насилие со стороны интимного партнера. Во всем мире 30% женщин, состоящих в отношениях, сообщают о том, что они подвергались какой-либо форме физического или сексуального насилия со стороны своего партнера в течение жизни.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38% убийств женщин в мире совершается их интимными партнерами мужского пола.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Однако во многих странах масштабы бытового насилия по отношению к женщине в значительной степени скрыты и не учтены. Этому есть много причин. Обследования показали, что огромное большинство женщин, в отношении которых совершено насилие, никогда не обращаются за помощью в полицию или другие организации;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854884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00C81E-A459-4D22-BB88-292009853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451" y="189571"/>
            <a:ext cx="11682549" cy="2025123"/>
          </a:xfrm>
        </p:spPr>
        <p:txBody>
          <a:bodyPr>
            <a:noAutofit/>
          </a:bodyPr>
          <a:lstStyle/>
          <a:p>
            <a:pPr algn="just"/>
            <a:r>
              <a:rPr lang="ru-RU" sz="2800" b="1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МДИТ -2017 </a:t>
            </a:r>
            <a:r>
              <a:rPr lang="ru-RU" sz="2800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результатам исследования: примерно 1 из 4 женщин (24%) испытывала физическое насилие с возраста 15 лет. Чаще насилию подвергаются женщины с низким уровнем образования и женщины из беднейших домохозяйств.  Муж чаще всего является лицом, совершающим физическое насилие. Среди женщин, никогда не бывших замужем, чаще всего насилие над ними совершают матери/мачехи, братья и сестры.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C941ED-89CC-48C9-BB8D-84552F8A81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72456" y="3149601"/>
            <a:ext cx="11219543" cy="370839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800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отчете отмечается, что более 60% женщин 15-49 лет оправдывают акты насилия и убеждены, что муж имеет право бить жену. Чаще всего к причинам, оправдывающим рукоприкладство, относят спор с мужем или уход из дома без ведома мужа. Таким образом:</a:t>
            </a:r>
            <a:endParaRPr lang="ru-RU" sz="2800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sz="2800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Эмоциональное (психологическое насилие) насилие отмечают 16% женщин;</a:t>
            </a:r>
            <a:endParaRPr lang="ru-RU" sz="2800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sz="2800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Сексуальное насилие отмечают 2% замужних женщин и 4% разведенных, проживающих отдельно или овдовевших женщин. </a:t>
            </a:r>
            <a:endParaRPr lang="ru-RU" sz="2800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sz="2800" kern="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Следовательно, в обществе сохраняется мнение, что семейное насилие — это внутрисемейное дело и женщины предпочитают не делиться семейными «делами». </a:t>
            </a:r>
            <a:endParaRPr lang="ru-RU" sz="2800" kern="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07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7BA093-96A6-4257-B121-11EBB596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0" y="1088566"/>
            <a:ext cx="10885715" cy="5631547"/>
          </a:xfrm>
        </p:spPr>
        <p:txBody>
          <a:bodyPr>
            <a:normAutofit fontScale="90000"/>
          </a:bodyPr>
          <a:lstStyle/>
          <a:p>
            <a:pPr lvl="0"/>
            <a:r>
              <a:rPr lang="ru-RU" sz="4400" kern="5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75% никогда никому не рассказывали и не обращались за помощью, чтобы остановить насилие; </a:t>
            </a:r>
            <a:br>
              <a:rPr lang="en-US" sz="4400" kern="5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en-US" sz="4400" kern="5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4400" kern="5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15% рассказывали о насилии, но не просили о помощи; </a:t>
            </a:r>
            <a:br>
              <a:rPr lang="ru-RU" sz="4400" kern="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4400" kern="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4400" kern="5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10% женщин обращались за помощью, чтобы прекратить насилие.</a:t>
            </a:r>
            <a:br>
              <a:rPr lang="ru-RU" sz="3600" kern="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059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53D29-B3F4-47E6-BCAA-01077667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КОВИД И НАСИЛИЕ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73D23C-41A2-4676-926F-57F7D5DFF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57" y="1640115"/>
            <a:ext cx="10914743" cy="5217886"/>
          </a:xfrm>
        </p:spPr>
        <p:txBody>
          <a:bodyPr>
            <a:normAutofit fontScale="92500" lnSpcReduction="20000"/>
          </a:bodyPr>
          <a:lstStyle/>
          <a:p>
            <a:endParaRPr lang="ru-RU" sz="2400" b="0" i="0" dirty="0"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  <a:p>
            <a:r>
              <a:rPr lang="ru-RU" sz="2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Почти каждая третья женщина за свою жизнь хоть раз подвергалась насилию. Во время кризиса уровень насилия возрастает, как это показала пандемия COVID-19 и недавние гуманитарные кризисы, конфликты и климатические катастрофы.</a:t>
            </a:r>
          </a:p>
          <a:p>
            <a:r>
              <a:rPr lang="ru-RU" sz="2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 Как показал новый доклад Структуры "ООН-женщины", основанный на данных из 13 стран, собранных во время пандемии, 2 из 3 женщин заявляют, что они сами или знакомая им женщина подверглись той или иной форме насилия, и с большой долей вероятности столкнутся с нехваткой продовольствия. </a:t>
            </a:r>
          </a:p>
          <a:p>
            <a:r>
              <a:rPr lang="ru-RU" sz="28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Только 1 из 10 женщин заявила, что пострадавшие обращаются за помощью в полицию.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779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00146A-8AF5-4438-B5D7-DC73E9C8C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7" y="624110"/>
            <a:ext cx="9283926" cy="1280890"/>
          </a:xfrm>
        </p:spPr>
        <p:txBody>
          <a:bodyPr/>
          <a:lstStyle/>
          <a:p>
            <a:r>
              <a:rPr lang="ru-RU" sz="3600" b="1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Рост обращений в Центр женщин «</a:t>
            </a:r>
            <a:r>
              <a:rPr lang="ru-RU" sz="3600" b="1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Гулрухсор</a:t>
            </a:r>
            <a:r>
              <a:rPr lang="ru-RU" sz="3600" b="1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в условиях Ковид-19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15DE2-BF20-4CF4-9608-D26667048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943" y="2133599"/>
            <a:ext cx="10377714" cy="483325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пандемией Ковид-19 число обращений в Центр женщин «</a:t>
            </a:r>
            <a:r>
              <a:rPr lang="ru-RU" sz="2000" dirty="0" err="1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Гулрухсор</a:t>
            </a:r>
            <a:r>
              <a:rPr lang="ru-RU" sz="2000" dirty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возросло. Например, если в апреле 2020 года было зарегистрировано 50 обращений, а в  мае только по телефону доверия уже  зарегистрировано 142 обращения. Женщины обращались по поводу чувства страха, за себя и за близких. Они боялись за болезнь Ковид-19. Из-за ограничений и самоизоляции в семьях усугубились отношения между членами семьи, и появились физические, психологические ,экономические проблемы. Если за три месяца: январь, февраль, март месяца только по экономическим вопросам обратились 18-бенефициаров, то в мае месяце было зарегистрировано по данным вопросам 64 обращения.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 Временное убежище Центра в протяжении июнь, июль месяцев находятся 7 женщин и 7 детей в общем 14 клиентов которым оказывают психологическую, социальную и юридическую помощь. Общая статистика за июнь и до 9 июля составила 294 обращений. (Кадры деятельности Центра , рабочие моменты)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4981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BE99B0-A6B2-4411-8CEF-E2D47B912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0" u="none" strike="noStrike" baseline="0" dirty="0">
                <a:solidFill>
                  <a:schemeClr val="accent1"/>
                </a:solidFill>
                <a:latin typeface="DINCondensed-Bold"/>
              </a:rPr>
              <a:t>Почему важно собирать данные в</a:t>
            </a:r>
            <a:br>
              <a:rPr lang="ru-RU" sz="3600" b="1" i="0" u="none" strike="noStrike" baseline="0" dirty="0">
                <a:solidFill>
                  <a:schemeClr val="accent1"/>
                </a:solidFill>
                <a:latin typeface="DINCondensed-Bold"/>
              </a:rPr>
            </a:br>
            <a:r>
              <a:rPr lang="ru-RU" sz="3600" b="1" i="0" u="none" strike="noStrike" baseline="0" dirty="0">
                <a:solidFill>
                  <a:schemeClr val="accent1"/>
                </a:solidFill>
                <a:latin typeface="DINCondensed-Bold"/>
              </a:rPr>
              <a:t>период </a:t>
            </a:r>
            <a:r>
              <a:rPr lang="en-US" sz="3600" b="1" i="0" u="none" strike="noStrike" baseline="0" dirty="0">
                <a:solidFill>
                  <a:schemeClr val="accent1"/>
                </a:solidFill>
                <a:latin typeface="DINCondensed-Bold"/>
              </a:rPr>
              <a:t>COVID-19:</a:t>
            </a:r>
            <a:endParaRPr lang="ru-RU" sz="3600" dirty="0">
              <a:solidFill>
                <a:schemeClr val="accent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A59A5E-4671-4341-8D9E-594F84F96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670" y="1845734"/>
            <a:ext cx="11144250" cy="4543636"/>
          </a:xfrm>
        </p:spPr>
        <p:txBody>
          <a:bodyPr>
            <a:normAutofit fontScale="25000" lnSpcReduction="20000"/>
          </a:bodyPr>
          <a:lstStyle/>
          <a:p>
            <a:pPr algn="l"/>
            <a:endParaRPr lang="ru-RU" sz="9600" b="0" i="0" u="none" strike="noStrike" baseline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l"/>
            <a:r>
              <a:rPr lang="ru-RU" sz="96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</a:rPr>
              <a:t>Данные являются принципиально важным инструментом для понимания того, как и почему такие пандемии как COVID-19 могут привести к росту уровня НОЖД. </a:t>
            </a:r>
          </a:p>
          <a:p>
            <a:pPr algn="l"/>
            <a:r>
              <a:rPr lang="ru-RU" sz="96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</a:rPr>
              <a:t>Они могут помочь выявить факторы рисков, влияние на наличие услуг для женщин, переживших насилие, влияние на доступ к таким услугам и обращение за помощью из официальных и неофициальных источников, а также то, какие возникают краткосрочные и среднесрочные потребности. </a:t>
            </a:r>
          </a:p>
          <a:p>
            <a:pPr algn="l"/>
            <a:r>
              <a:rPr lang="ru-RU" sz="96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</a:rPr>
              <a:t>Эти данные крайне необходимы для разработки </a:t>
            </a:r>
            <a:r>
              <a:rPr lang="ru-RU" sz="96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</a:rPr>
              <a:t>фактологически</a:t>
            </a:r>
            <a:r>
              <a:rPr lang="ru-RU" sz="96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</a:rPr>
              <a:t> обоснованной политики и программ, которые отвечают потребностям женщин, сокращают риски и смягчают неблагоприятные воздействия во время пандемии и после нее. Кроме того, эти данные могут дать важное представление и информацию для разработки целенаправленных стратегий и мер, которые могут быть чрезвычайно эффективными в предотвращении насилия в отношении женщин и девочек во время чрезвычайных ситуаций и кризисов </a:t>
            </a:r>
            <a:r>
              <a:rPr lang="ru-RU" sz="1800" b="1" i="0" u="none" strike="noStrike" baseline="0" dirty="0">
                <a:solidFill>
                  <a:srgbClr val="FFFFFF"/>
                </a:solidFill>
                <a:latin typeface="DINCondensed-Bold"/>
              </a:rPr>
              <a:t>период </a:t>
            </a:r>
            <a:r>
              <a:rPr lang="en-US" sz="1800" b="1" i="0" u="none" strike="noStrike" baseline="0" dirty="0">
                <a:solidFill>
                  <a:srgbClr val="FFFFFF"/>
                </a:solidFill>
                <a:latin typeface="DINCondensed-Bold"/>
              </a:rPr>
              <a:t>COVID-19:</a:t>
            </a:r>
          </a:p>
          <a:p>
            <a:pPr algn="l"/>
            <a:r>
              <a:rPr lang="ru-RU" sz="1800" b="1" i="0" u="none" strike="noStrike" baseline="0" dirty="0">
                <a:solidFill>
                  <a:srgbClr val="52A7A7"/>
                </a:solidFill>
                <a:latin typeface="DINCondensed-Bold"/>
              </a:rPr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4965168"/>
      </p:ext>
    </p:extLst>
  </p:cSld>
  <p:clrMapOvr>
    <a:masterClrMapping/>
  </p:clrMapOvr>
</p:sld>
</file>

<file path=ppt/theme/theme1.xml><?xml version="1.0" encoding="utf-8"?>
<a:theme xmlns:a="http://schemas.openxmlformats.org/drawingml/2006/main" name="7 ноября презентация гендер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 ноября презентация гендер" id="{7508EAC2-E703-4175-88A6-0DC55160BF2F}" vid="{386BC165-E4EB-4FD2-938A-EF4EAFD6413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7 ноября презентация гендер</Template>
  <TotalTime>630</TotalTime>
  <Words>844</Words>
  <Application>Microsoft Office PowerPoint</Application>
  <PresentationFormat>Широкоэкранный</PresentationFormat>
  <Paragraphs>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9" baseType="lpstr">
      <vt:lpstr>Arial</vt:lpstr>
      <vt:lpstr>Calibri</vt:lpstr>
      <vt:lpstr>Cambria</vt:lpstr>
      <vt:lpstr>Century Gothic</vt:lpstr>
      <vt:lpstr>DINCondensed-Bold</vt:lpstr>
      <vt:lpstr>Roboto</vt:lpstr>
      <vt:lpstr>Symbol</vt:lpstr>
      <vt:lpstr>Times New Roman</vt:lpstr>
      <vt:lpstr>Wingdings</vt:lpstr>
      <vt:lpstr>Wingdings 3</vt:lpstr>
      <vt:lpstr>7 ноября презентация гендер</vt:lpstr>
      <vt:lpstr>«ИСКОРЕНЕНИЕ ГЕНДЕРНОГО НАСИЛИЯ – ОДИН ИЗ КЛЮЧЕВЫХ ПРИОРИТЕТОВ ПОЛИТИКИ ГОСУДАРСТВА ПО ОБЕСПЕЧЕНИЮ ПРАВ И РАСШИРЕНИЮ ВОЗМОЖНОСТЕЙ ЖЕНЩИН                                                                                                                                              ТЕМА 2 Первый день, 11 ноября 2021  </vt:lpstr>
      <vt:lpstr>МОДУЛЬ 2. МАСШТАБЫ РАСПРОСТРАНЕНИЯ НАСИЛИЯ В ОТНОШЕНИИ ЖЕНЩИН И ДЕВОЧЕК В ТАДЖИКИСТАНЕ Презентация №10. </vt:lpstr>
      <vt:lpstr>МАСШТАБЫ НАСИЛИЯ В ОТНОШЕНИИ ЖЕНЩИН</vt:lpstr>
      <vt:lpstr>МДИТ -2017 По результатам исследования: примерно 1 из 4 женщин (24%) испытывала физическое насилие с возраста 15 лет. Чаще насилию подвергаются женщины с низким уровнем образования и женщины из беднейших домохозяйств.  Муж чаще всего является лицом, совершающим физическое насилие. Среди женщин, никогда не бывших замужем, чаще всего насилие над ними совершают матери/мачехи, братья и сестры.</vt:lpstr>
      <vt:lpstr>75% никогда никому не рассказывали и не обращались за помощью, чтобы остановить насилие;   15% рассказывали о насилии, но не просили о помощи;   10% женщин обращались за помощью, чтобы прекратить насилие. </vt:lpstr>
      <vt:lpstr>КОВИД И НАСИЛИЕ</vt:lpstr>
      <vt:lpstr>Рост обращений в Центр женщин «Гулрухсор» в условиях Ковид-19</vt:lpstr>
      <vt:lpstr>Почему важно собирать данные в период COVID-19: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Ник</dc:creator>
  <cp:lastModifiedBy>Татьяна Ник</cp:lastModifiedBy>
  <cp:revision>30</cp:revision>
  <dcterms:created xsi:type="dcterms:W3CDTF">2021-09-03T08:31:06Z</dcterms:created>
  <dcterms:modified xsi:type="dcterms:W3CDTF">2022-03-15T19:00:50Z</dcterms:modified>
</cp:coreProperties>
</file>