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B6EFE61-2369-4A95-AC8D-BF640FDE011A}">
          <p14:sldIdLst>
            <p14:sldId id="256"/>
            <p14:sldId id="257"/>
            <p14:sldId id="258"/>
            <p14:sldId id="259"/>
            <p14:sldId id="262"/>
            <p14:sldId id="260"/>
            <p14:sldId id="261"/>
            <p14:sldId id="263"/>
          </p14:sldIdLst>
        </p14:section>
        <p14:section name="Раздел без заголовка" id="{20F927DE-76AB-4ACD-8B51-9C4A38477AEE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5" autoAdjust="0"/>
    <p:restoredTop sz="80030" autoAdjust="0"/>
  </p:normalViewPr>
  <p:slideViewPr>
    <p:cSldViewPr snapToGrid="0">
      <p:cViewPr varScale="1">
        <p:scale>
          <a:sx n="44" d="100"/>
          <a:sy n="44" d="100"/>
        </p:scale>
        <p:origin x="5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FB9C7-00A8-4063-9DC1-04FC6003E525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45CA96-6B76-4D09-B1CC-CE25C498D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297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5718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86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660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855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74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430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963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202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998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pPr/>
              <a:t>3/15/2022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95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622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19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5AC557-003C-4B7C-9689-B968C1511D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5811" y="2679701"/>
            <a:ext cx="9791631" cy="1460499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ПРИЧИНЫ И ПОСЛЕДСТВИЯ РАННИХ БРАКОВ</a:t>
            </a:r>
            <a:br>
              <a:rPr lang="ru-RU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ПРЕЗЕНТАЦИЯ №12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F9CD2F3F-5463-437F-93A7-0FA1260434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4" t="9735" r="36282" b="85616"/>
          <a:stretch/>
        </p:blipFill>
        <p:spPr bwMode="auto">
          <a:xfrm>
            <a:off x="1380876" y="768835"/>
            <a:ext cx="9236371" cy="12735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C9C688-CCB4-40C5-8C81-7973CD9FD55E}"/>
              </a:ext>
            </a:extLst>
          </p:cNvPr>
          <p:cNvSpPr txBox="1"/>
          <p:nvPr/>
        </p:nvSpPr>
        <p:spPr>
          <a:xfrm>
            <a:off x="2692401" y="4289335"/>
            <a:ext cx="839651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1F3864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МОДУЛЬ 3. </a:t>
            </a:r>
            <a:r>
              <a:rPr lang="ru-RU" sz="32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Факторы, воздействующие на проявление насилия в отношении женщин и девочек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002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579EF0-78A9-4B40-8B76-45EE93241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650220" cy="1450757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Согласно мировым стандартам, заключение брака до 18 лет приравнивается к категории «ранний или детский брак» и определено как «вредная практика». Статистические данные по ранним бракам в странах Центральной Азии и России фиксируют наиболее высокие показатели </a:t>
            </a:r>
            <a:r>
              <a:rPr lang="ru-RU" sz="27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Таджикистану и Кыргызстану</a:t>
            </a:r>
            <a:endParaRPr lang="ru-RU" sz="27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ADC287-68E6-45BE-935C-DA57134DA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828020" cy="4415366"/>
          </a:xfrm>
        </p:spPr>
        <p:txBody>
          <a:bodyPr/>
          <a:lstStyle/>
          <a:p>
            <a:endParaRPr lang="ru-RU" sz="1800" dirty="0">
              <a:solidFill>
                <a:srgbClr val="1C1B1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800" dirty="0">
              <a:solidFill>
                <a:srgbClr val="1C1B1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Детские браки почти повсеместно запрещены, однако они происходят 33 000 раз за день, каждый день, во всем мире. По оценкам, 650 миллионов живущих сегодня девочек и женщин были выданы замуж в детстве, и к 2030 году еще 150 миллионов девочек в возрасте до 18 лет будут замужем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063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ECEFDD-C094-4C7D-A0F4-57BDF9399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E3B55EC2-0AD9-4443-BEFF-2B17A9F460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1644143"/>
              </p:ext>
            </p:extLst>
          </p:nvPr>
        </p:nvGraphicFramePr>
        <p:xfrm>
          <a:off x="787400" y="165100"/>
          <a:ext cx="10922000" cy="6950838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4254500">
                  <a:extLst>
                    <a:ext uri="{9D8B030D-6E8A-4147-A177-3AD203B41FA5}">
                      <a16:colId xmlns:a16="http://schemas.microsoft.com/office/drawing/2014/main" val="4126299048"/>
                    </a:ext>
                  </a:extLst>
                </a:gridCol>
                <a:gridCol w="3227591">
                  <a:extLst>
                    <a:ext uri="{9D8B030D-6E8A-4147-A177-3AD203B41FA5}">
                      <a16:colId xmlns:a16="http://schemas.microsoft.com/office/drawing/2014/main" val="2781411300"/>
                    </a:ext>
                  </a:extLst>
                </a:gridCol>
                <a:gridCol w="3439909">
                  <a:extLst>
                    <a:ext uri="{9D8B030D-6E8A-4147-A177-3AD203B41FA5}">
                      <a16:colId xmlns:a16="http://schemas.microsoft.com/office/drawing/2014/main" val="70539561"/>
                    </a:ext>
                  </a:extLst>
                </a:gridCol>
              </a:tblGrid>
              <a:tr h="2528367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2400">
                          <a:effectLst/>
                        </a:rPr>
                        <a:t>Коэффициент рождаемости среди подростков на 1000 девочек в возрасте 15–19 лет (2003-2018)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2400">
                          <a:effectLst/>
                        </a:rPr>
                        <a:t>Доля вступивших в брак в возрасте до 18 лет, в процентах (2005-2019)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5726446"/>
                  </a:ext>
                </a:extLst>
              </a:tr>
              <a:tr h="48523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2400">
                          <a:effectLst/>
                        </a:rPr>
                        <a:t>Казахстан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2400">
                          <a:effectLst/>
                        </a:rPr>
                        <a:t>26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2400">
                          <a:effectLst/>
                        </a:rPr>
                        <a:t>7,0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1746779"/>
                  </a:ext>
                </a:extLst>
              </a:tr>
              <a:tr h="48523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2400">
                          <a:effectLst/>
                        </a:rPr>
                        <a:t>Кыргызстан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2400">
                          <a:effectLst/>
                        </a:rPr>
                        <a:t>34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2400">
                          <a:effectLst/>
                        </a:rPr>
                        <a:t>13,0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5693212"/>
                  </a:ext>
                </a:extLst>
              </a:tr>
              <a:tr h="603273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2400" dirty="0">
                          <a:effectLst/>
                        </a:rPr>
                        <a:t>Россия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2400">
                          <a:effectLst/>
                        </a:rPr>
                        <a:t>22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2400" dirty="0">
                          <a:effectLst/>
                        </a:rPr>
                        <a:t>-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6134690"/>
                  </a:ext>
                </a:extLst>
              </a:tr>
              <a:tr h="48523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2400" b="1">
                          <a:solidFill>
                            <a:srgbClr val="FF0000"/>
                          </a:solidFill>
                          <a:effectLst/>
                        </a:rPr>
                        <a:t>Таджикистан</a:t>
                      </a:r>
                      <a:endParaRPr lang="ru-RU" sz="24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2400" b="1">
                          <a:solidFill>
                            <a:srgbClr val="FF0000"/>
                          </a:solidFill>
                          <a:effectLst/>
                        </a:rPr>
                        <a:t>54</a:t>
                      </a:r>
                      <a:endParaRPr lang="ru-RU" sz="24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</a:rPr>
                        <a:t>9,0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3091130"/>
                  </a:ext>
                </a:extLst>
              </a:tr>
              <a:tr h="48523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2400">
                          <a:effectLst/>
                        </a:rPr>
                        <a:t>Туркменистан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2400">
                          <a:effectLst/>
                        </a:rPr>
                        <a:t>28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2400" dirty="0">
                          <a:effectLst/>
                        </a:rPr>
                        <a:t>6,0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6871814"/>
                  </a:ext>
                </a:extLst>
              </a:tr>
              <a:tr h="48523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2400">
                          <a:effectLst/>
                        </a:rPr>
                        <a:t>Узбекистан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2400">
                          <a:effectLst/>
                        </a:rPr>
                        <a:t>19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2400">
                          <a:effectLst/>
                        </a:rPr>
                        <a:t>7,0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1124001"/>
                  </a:ext>
                </a:extLst>
              </a:tr>
              <a:tr h="1393048"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</a:rPr>
                        <a:t>По региону Восточная Европа и Центральная Азия 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2400" dirty="0">
                          <a:effectLst/>
                        </a:rPr>
                        <a:t>27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ru-RU" sz="2400" dirty="0">
                          <a:effectLst/>
                        </a:rPr>
                        <a:t>12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34879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7785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0A0608-81E2-4CEC-8D43-431053689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130" y="1"/>
            <a:ext cx="10751820" cy="171450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Брачный возраст в Таджикистане установлен с 18 лет. Брачный возраст можно снизить, но только на один год и только на основании решения суда в исключительных случаях. Государство запрещает ранние браки, но это не останавливает некоторых родителей. 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B9B214-D54F-4DE0-A37C-3F74D1DCC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891520" cy="4389966"/>
          </a:xfrm>
        </p:spPr>
        <p:txBody>
          <a:bodyPr>
            <a:normAutofit/>
          </a:bodyPr>
          <a:lstStyle/>
          <a:p>
            <a:endParaRPr lang="ru-RU" sz="2800" spc="-40" dirty="0">
              <a:solidFill>
                <a:srgbClr val="333333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spc="-4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Психологи отмечают, что семьи считают ранний брак удачным шансом устроить жизнь. Однако сами девушки часто бывают не готовы к тому, что их ждет в новой семье. «Большинство родителей относится к дочерям как к квартиранткам. Они считают, что девушкам не нужно высшее образование, их задача – вести семью, рожать детей, уважать и бояться мужа. Но девушки не могут терпеть такую жизнь, начинается недопонимание в семье и ссоры, которые приводят к разводу», – сказала психолог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9471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442D14-0ECC-470D-95C5-1F6380598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286603"/>
            <a:ext cx="11328400" cy="1450757"/>
          </a:xfrm>
        </p:spPr>
        <p:txBody>
          <a:bodyPr>
            <a:noAutofit/>
          </a:bodyPr>
          <a:lstStyle/>
          <a:p>
            <a:r>
              <a:rPr lang="ru-RU" sz="3200" spc="-4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 Наргис </a:t>
            </a:r>
            <a:r>
              <a:rPr lang="ru-RU" sz="3200" spc="-4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Тоймастова</a:t>
            </a:r>
            <a:r>
              <a:rPr lang="ru-RU" sz="3200" spc="-4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отмечает, что семьи считают ранний брак удачным шансом устроить жизнь. Однако сами девушки часто бывают не готовы к тому, что их ждет в новой семье.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927F83-1E12-4B5D-AF88-73521F2926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Девочки, рано выданные замуж, часто страдают гинекологическими заболеваниями. Детский брак может стоить девочке ее жизни. Риск материнской смерти примерно на 28 процентов выше для матерей в возрасте от 15 до 19 лет, чем для матерей в возрасте от 20 до 24 лет. Если сравнить рожениц моложе 18 лет и старше 19 лет, то у первых на 60% выше младенческая смертность, и на 40-50% чаще рождаются недоношенные дети. </a:t>
            </a:r>
            <a:endParaRPr lang="ru-RU" sz="28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8602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EFAEB1-072D-4E83-9870-3B778BEC1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Статья 168 Уголовного кодекса Республики Таджикистан гласит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E6462B-7897-4506-A6FC-2D705797C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713720" cy="4023360"/>
          </a:xfrm>
        </p:spPr>
        <p:txBody>
          <a:bodyPr/>
          <a:lstStyle/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Выдача замуж девочки, не достигшей брачного возраста, родителями или опекунами, либо лицами, которым она подчиняется, а равно посредничество или содействие к выдаче замуж, наказывается исправительными работами сроком до двух лет или ограничением свободы на тот же срок до пяти лет».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3912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437DCE-6AEA-44E2-BE7C-F8C528D62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Статья 169 Уголовного кодекса Республики Таджикистан гласит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F61E6A-E5F0-4537-AD41-077E2B5C6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«Заключение брачного соглашения в отношении лица, не достигшего брачного возраста, а равно заключение брака с данным лицом, наказывается штрафом в размере от одной до двух тысяч показателей для расчетов либо исправительными работами сроком до двух лет, либо ограничением свободы на срок до пяти лет».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7544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6C3C5F-FCD7-4AD9-B6AC-3094D0A80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Последствия для здоровья, образования, развития личности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E67CBA-3D17-4051-B62E-C2DD827C2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500" y="1737360"/>
            <a:ext cx="11277600" cy="4536440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ред для здоровья — не единственное последствие раннего вступления в брак. Ради замужества девушке приходится отказаться от образования и возможностей саморазвития. </a:t>
            </a:r>
          </a:p>
          <a:p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Необразованная, ограниченная семейными заботами, не имеющая профессии и возможности ее получить, девушка становится все более зависимой от мужа и родственников.</a:t>
            </a:r>
          </a:p>
          <a:p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Бесправные малолетние жены чаще становятся жертвами домашнего насилия, а отсутствие социальной поддержки нередко приводит несчастных женщин к глубокой депрессии и попыткам суицида</a:t>
            </a: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4399306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Ретро</Template>
  <TotalTime>830</TotalTime>
  <Words>608</Words>
  <Application>Microsoft Office PowerPoint</Application>
  <PresentationFormat>Широкоэкранный</PresentationFormat>
  <Paragraphs>44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Calibri</vt:lpstr>
      <vt:lpstr>Calibri Light</vt:lpstr>
      <vt:lpstr>Cambria</vt:lpstr>
      <vt:lpstr>Times New Roman</vt:lpstr>
      <vt:lpstr>Ретро</vt:lpstr>
      <vt:lpstr>ПРИЧИНЫ И ПОСЛЕДСТВИЯ РАННИХ БРАКОВ ПРЕЗЕНТАЦИЯ №12</vt:lpstr>
      <vt:lpstr>Согласно мировым стандартам, заключение брака до 18 лет приравнивается к категории «ранний или детский брак» и определено как «вредная практика». Статистические данные по ранним бракам в странах Центральной Азии и России фиксируют наиболее высокие показатели по Таджикистану и Кыргызстану</vt:lpstr>
      <vt:lpstr>Презентация PowerPoint</vt:lpstr>
      <vt:lpstr>Брачный возраст в Таджикистане установлен с 18 лет. Брачный возраст можно снизить, но только на один год и только на основании решения суда в исключительных случаях. Государство запрещает ранние браки, но это не останавливает некоторых родителей. </vt:lpstr>
      <vt:lpstr>Психолог Наргис Тоймастова отмечает, что семьи считают ранний брак удачным шансом устроить жизнь. Однако сами девушки часто бывают не готовы к тому, что их ждет в новой семье.</vt:lpstr>
      <vt:lpstr>Статья 168 Уголовного кодекса Республики Таджикистан гласит</vt:lpstr>
      <vt:lpstr>Статья 169 Уголовного кодекса Республики Таджикистан гласит</vt:lpstr>
      <vt:lpstr>Последствия для здоровья, образования, развития личности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Ник</dc:creator>
  <cp:lastModifiedBy>Татьяна Ник</cp:lastModifiedBy>
  <cp:revision>34</cp:revision>
  <dcterms:created xsi:type="dcterms:W3CDTF">2021-09-03T08:31:06Z</dcterms:created>
  <dcterms:modified xsi:type="dcterms:W3CDTF">2022-03-15T18:27:54Z</dcterms:modified>
</cp:coreProperties>
</file>