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2.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8"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7" r:id="rId20"/>
    <p:sldId id="278" r:id="rId21"/>
    <p:sldId id="281" r:id="rId22"/>
    <p:sldId id="282" r:id="rId23"/>
  </p:sldIdLst>
  <p:sldSz cx="8812213" cy="5151438"/>
  <p:notesSz cx="6881813" cy="9296400"/>
  <p:embeddedFontLst>
    <p:embeddedFont>
      <p:font typeface="Arial Black" panose="020B0A04020102020204" pitchFamily="34" charset="0"/>
      <p:regular r:id="rId25"/>
      <p:bold r:id="rId26"/>
    </p:embeddedFont>
    <p:embeddedFont>
      <p:font typeface="Calibri" panose="020F050202020403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
      <p:font typeface="Helvetica Neue Light" panose="020B0604020202020204" charset="0"/>
      <p:regular r:id="rId35"/>
      <p:bold r:id="rId36"/>
      <p:italic r:id="rId37"/>
      <p:boldItalic r:id="rId38"/>
    </p:embeddedFont>
    <p:embeddedFont>
      <p:font typeface="Work Sans" pitchFamily="2" charset="0"/>
      <p:regular r:id="rId39"/>
      <p:bold r:id="rId40"/>
      <p:italic r:id="rId41"/>
      <p:boldItalic r:id="rId42"/>
    </p:embeddedFont>
    <p:embeddedFont>
      <p:font typeface="Work Sans Light" pitchFamily="2" charset="0"/>
      <p:regular r:id="rId43"/>
      <p:bold r:id="rId44"/>
      <p: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3">
          <p15:clr>
            <a:srgbClr val="A4A3A4"/>
          </p15:clr>
        </p15:guide>
        <p15:guide id="2" pos="2776">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gVWz0GaGZhiqB8ibqsqeKm2aq3g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iana almeida"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774088F-358E-4191-BC34-0059FC0C8424}">
  <a:tblStyle styleId="{F774088F-358E-4191-BC34-0059FC0C8424}"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2CC6A29-23F5-48C8-8CE4-22AD94934B9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89"/>
  </p:normalViewPr>
  <p:slideViewPr>
    <p:cSldViewPr snapToGrid="0">
      <p:cViewPr varScale="1">
        <p:scale>
          <a:sx n="69" d="100"/>
          <a:sy n="69" d="100"/>
        </p:scale>
        <p:origin x="392" y="32"/>
      </p:cViewPr>
      <p:guideLst>
        <p:guide orient="horz" pos="1623"/>
        <p:guide pos="27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8"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57" Type="http://customschemas.google.com/relationships/presentationmetadata" Target="meta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7.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urtmolla.abdulganiy\AppData\Local\Microsoft\Windows\INetCache\Content.Outlook\1PQ4J838\Spotlight%20Tajikistan%20BUDGET%20V2.for%20submissi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a:t>РАСПРЕДЕЛЕНИЕ СРЕДСТВ</a:t>
            </a:r>
            <a:r>
              <a:rPr lang="ru-RU" baseline="0" dirty="0"/>
              <a:t> ПО КОМПОНЕНТАМ</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pieChart>
        <c:varyColors val="1"/>
        <c:ser>
          <c:idx val="0"/>
          <c:order val="0"/>
          <c:tx>
            <c:strRef>
              <c:f>'B.UNDG Budget'!$G$21:$G$22</c:f>
              <c:strCache>
                <c:ptCount val="2"/>
                <c:pt idx="0">
                  <c:v>TOTAL USD</c:v>
                </c:pt>
                <c:pt idx="1">
                  <c:v>Spotlight 
(USD)</c:v>
                </c:pt>
              </c:strCache>
            </c:strRef>
          </c:tx>
          <c:explosion val="4"/>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9EF-4694-BA84-D120B01C0CC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9EF-4694-BA84-D120B01C0CC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9EF-4694-BA84-D120B01C0CC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9EF-4694-BA84-D120B01C0CC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9EF-4694-BA84-D120B01C0CC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9EF-4694-BA84-D120B01C0CCB}"/>
              </c:ext>
            </c:extLst>
          </c:dPt>
          <c:dLbls>
            <c:dLbl>
              <c:idx val="0"/>
              <c:tx>
                <c:rich>
                  <a:bodyPr/>
                  <a:lstStyle/>
                  <a:p>
                    <a:r>
                      <a:rPr lang="ru-RU" baseline="0"/>
                      <a:t>КОМПОНЕНТ 1</a:t>
                    </a:r>
                    <a:r>
                      <a:rPr lang="ru-RU" baseline="0" dirty="0"/>
                      <a:t>
</a:t>
                    </a:r>
                    <a:fld id="{1414A999-4B4E-4198-BBB0-30917489073D}" type="PERCENTAGE">
                      <a:rPr lang="en-US" baseline="0"/>
                      <a:pPr/>
                      <a:t>[ПРОЦЕНТ]</a:t>
                    </a:fld>
                    <a:endParaRPr lang="ru-RU"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9EF-4694-BA84-D120B01C0CCB}"/>
                </c:ext>
              </c:extLst>
            </c:dLbl>
            <c:dLbl>
              <c:idx val="1"/>
              <c:tx>
                <c:rich>
                  <a:bodyPr/>
                  <a:lstStyle/>
                  <a:p>
                    <a:r>
                      <a:rPr lang="ru-RU" baseline="0"/>
                      <a:t>КОМПОНЕНТ 2</a:t>
                    </a:r>
                    <a:r>
                      <a:rPr lang="ru-RU" baseline="0" dirty="0"/>
                      <a:t>
</a:t>
                    </a:r>
                    <a:fld id="{C00CB1E7-7E8A-4FB1-B261-894FCC93A7C8}" type="PERCENTAGE">
                      <a:rPr lang="en-US" baseline="0"/>
                      <a:pPr/>
                      <a:t>[ПРОЦЕНТ]</a:t>
                    </a:fld>
                    <a:endParaRPr lang="ru-RU"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9EF-4694-BA84-D120B01C0CCB}"/>
                </c:ext>
              </c:extLst>
            </c:dLbl>
            <c:dLbl>
              <c:idx val="2"/>
              <c:layout>
                <c:manualLayout>
                  <c:x val="9.7453272794702749E-3"/>
                  <c:y val="-0.13406988738838033"/>
                </c:manualLayout>
              </c:layout>
              <c:tx>
                <c:rich>
                  <a:bodyPr/>
                  <a:lstStyle/>
                  <a:p>
                    <a:r>
                      <a:rPr lang="ru-RU" baseline="0"/>
                      <a:t>КОМПОНЕНТ 3</a:t>
                    </a:r>
                    <a:r>
                      <a:rPr lang="ru-RU" baseline="0" dirty="0"/>
                      <a:t>
</a:t>
                    </a:r>
                    <a:fld id="{F46657F3-036B-4DB2-B83C-4DA192CEC857}" type="PERCENTAGE">
                      <a:rPr lang="en-US" baseline="0"/>
                      <a:pPr/>
                      <a:t>[ПРОЦЕНТ]</a:t>
                    </a:fld>
                    <a:endParaRPr lang="ru-RU"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9EF-4694-BA84-D120B01C0CCB}"/>
                </c:ext>
              </c:extLst>
            </c:dLbl>
            <c:dLbl>
              <c:idx val="3"/>
              <c:layout>
                <c:manualLayout>
                  <c:x val="3.9978540231664509E-3"/>
                  <c:y val="9.4841441858024896E-3"/>
                </c:manualLayout>
              </c:layout>
              <c:tx>
                <c:rich>
                  <a:bodyPr/>
                  <a:lstStyle/>
                  <a:p>
                    <a:r>
                      <a:rPr lang="ru-RU" baseline="0"/>
                      <a:t>КОМПОНЕНТ 4</a:t>
                    </a:r>
                    <a:r>
                      <a:rPr lang="ru-RU" baseline="0" dirty="0"/>
                      <a:t>
</a:t>
                    </a:r>
                    <a:fld id="{5E3B0033-FBD8-4923-A2A2-A55AC2A3CF50}" type="PERCENTAGE">
                      <a:rPr lang="en-US" baseline="0"/>
                      <a:pPr/>
                      <a:t>[ПРОЦЕНТ]</a:t>
                    </a:fld>
                    <a:endParaRPr lang="ru-RU"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9EF-4694-BA84-D120B01C0CCB}"/>
                </c:ext>
              </c:extLst>
            </c:dLbl>
            <c:dLbl>
              <c:idx val="4"/>
              <c:tx>
                <c:rich>
                  <a:bodyPr/>
                  <a:lstStyle/>
                  <a:p>
                    <a:r>
                      <a:rPr lang="ru-RU" baseline="0"/>
                      <a:t>КОМПОНЕНТ 5</a:t>
                    </a:r>
                    <a:r>
                      <a:rPr lang="ru-RU" baseline="0" dirty="0"/>
                      <a:t>
</a:t>
                    </a:r>
                    <a:fld id="{2B359DBD-A475-4C66-BD64-8321735CF3CC}" type="PERCENTAGE">
                      <a:rPr lang="en-US" baseline="0"/>
                      <a:pPr/>
                      <a:t>[ПРОЦЕНТ]</a:t>
                    </a:fld>
                    <a:endParaRPr lang="ru-RU"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E9EF-4694-BA84-D120B01C0CCB}"/>
                </c:ext>
              </c:extLst>
            </c:dLbl>
            <c:dLbl>
              <c:idx val="5"/>
              <c:tx>
                <c:rich>
                  <a:bodyPr/>
                  <a:lstStyle/>
                  <a:p>
                    <a:r>
                      <a:rPr lang="ru-RU" baseline="0"/>
                      <a:t>КОМПОНЕНТ 6</a:t>
                    </a:r>
                    <a:r>
                      <a:rPr lang="ru-RU" baseline="0" dirty="0"/>
                      <a:t>
</a:t>
                    </a:r>
                    <a:fld id="{ABDA8C44-D2BC-4627-96F3-C830249DF029}" type="PERCENTAGE">
                      <a:rPr lang="en-US" baseline="0"/>
                      <a:pPr/>
                      <a:t>[ПРОЦЕНТ]</a:t>
                    </a:fld>
                    <a:endParaRPr lang="ru-RU"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E9EF-4694-BA84-D120B01C0CC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ru-RU"/>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'B.UNDG Budget'!$A$23:$A$28</c:f>
              <c:strCache>
                <c:ptCount val="6"/>
                <c:pt idx="0">
                  <c:v>OUTCOME 1</c:v>
                </c:pt>
                <c:pt idx="1">
                  <c:v>OUTCOME 2</c:v>
                </c:pt>
                <c:pt idx="2">
                  <c:v>OUTCOME 3</c:v>
                </c:pt>
                <c:pt idx="3">
                  <c:v>OUTCOME 4</c:v>
                </c:pt>
                <c:pt idx="4">
                  <c:v>OUTCOME 5</c:v>
                </c:pt>
                <c:pt idx="5">
                  <c:v>OUTCOME 6</c:v>
                </c:pt>
              </c:strCache>
            </c:strRef>
          </c:cat>
          <c:val>
            <c:numRef>
              <c:f>'B.UNDG Budget'!$G$23:$G$28</c:f>
              <c:numCache>
                <c:formatCode>_(* #,##0_);_(* \(#,##0\);_(* "-"??_);_(@_)</c:formatCode>
                <c:ptCount val="6"/>
                <c:pt idx="0">
                  <c:v>347000</c:v>
                </c:pt>
                <c:pt idx="1">
                  <c:v>333890</c:v>
                </c:pt>
                <c:pt idx="2">
                  <c:v>1046288</c:v>
                </c:pt>
                <c:pt idx="3">
                  <c:v>882266</c:v>
                </c:pt>
                <c:pt idx="4">
                  <c:v>356607</c:v>
                </c:pt>
                <c:pt idx="5">
                  <c:v>418995</c:v>
                </c:pt>
              </c:numCache>
            </c:numRef>
          </c:val>
          <c:extLst>
            <c:ext xmlns:c16="http://schemas.microsoft.com/office/drawing/2014/chart" uri="{C3380CC4-5D6E-409C-BE32-E72D297353CC}">
              <c16:uniqueId val="{0000000C-E9EF-4694-BA84-D120B01C0CC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zero"/>
    <c:showDLblsOverMax val="1"/>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20-01-24T09:26:42.560" idx="2">
    <p:pos x="10" y="10"/>
    <p:text>Parviz this slide changed a bit. It's basically translating the new title and cutting / adapting the text from the pillars so it follows the english version</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EIFRmKE"/>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0-01-24T09:08:17.724" idx="3">
    <p:pos x="10" y="10"/>
    <p:text>Parviz, the order of these activities changed - can you please confirm against the english version that I've done the changes appropriately</p:text>
    <p:extLst>
      <p:ext uri="{C676402C-5697-4E1C-873F-D02D1690AC5C}">
        <p15:threadingInfo xmlns:p15="http://schemas.microsoft.com/office/powerpoint/2012/main" timeZoneBias="0"/>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EIFRmK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60375" y="696913"/>
            <a:ext cx="59626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783" b="0" i="0" u="none" strike="noStrike" cap="none">
                <a:solidFill>
                  <a:srgbClr val="000000"/>
                </a:solidFill>
                <a:latin typeface="Arial"/>
                <a:ea typeface="Arial"/>
                <a:cs typeface="Arial"/>
                <a:sym typeface="Arial"/>
              </a:defRPr>
            </a:lvl1pPr>
            <a:lvl2pPr marL="914400" marR="0" lvl="1" indent="-228600" algn="l" rtl="0">
              <a:lnSpc>
                <a:spcPct val="117999"/>
              </a:lnSpc>
              <a:spcBef>
                <a:spcPts val="0"/>
              </a:spcBef>
              <a:spcAft>
                <a:spcPts val="0"/>
              </a:spcAft>
              <a:buClr>
                <a:srgbClr val="000000"/>
              </a:buClr>
              <a:buSzPts val="1400"/>
              <a:buFont typeface="Arial"/>
              <a:buNone/>
              <a:defRPr sz="783"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783"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783"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783"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783"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783"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783"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783"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a:spLocks noGrp="1" noRot="1" noChangeAspect="1"/>
          </p:cNvSpPr>
          <p:nvPr>
            <p:ph type="sldImg" idx="2"/>
          </p:nvPr>
        </p:nvSpPr>
        <p:spPr>
          <a:xfrm>
            <a:off x="460375" y="696913"/>
            <a:ext cx="59626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p1: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0" lvl="0" indent="0" algn="l" rtl="0">
              <a:lnSpc>
                <a:spcPct val="117999"/>
              </a:lnSpc>
              <a:spcBef>
                <a:spcPts val="0"/>
              </a:spcBef>
              <a:spcAft>
                <a:spcPts val="0"/>
              </a:spcAft>
              <a:buSzPts val="1400"/>
              <a:buNone/>
            </a:pPr>
            <a:r>
              <a:rPr lang="ru-RU"/>
              <a:t>INSERT PHOTO</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2:notes"/>
          <p:cNvSpPr>
            <a:spLocks noGrp="1" noRot="1" noChangeAspect="1"/>
          </p:cNvSpPr>
          <p:nvPr>
            <p:ph type="sldImg" idx="2"/>
          </p:nvPr>
        </p:nvSpPr>
        <p:spPr>
          <a:xfrm>
            <a:off x="460375" y="696913"/>
            <a:ext cx="59626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9" name="Google Shape;259;p12: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0" lvl="0" indent="0" algn="l" rtl="0">
              <a:lnSpc>
                <a:spcPct val="117999"/>
              </a:lnSpc>
              <a:spcBef>
                <a:spcPts val="0"/>
              </a:spcBef>
              <a:spcAft>
                <a:spcPts val="0"/>
              </a:spcAft>
              <a:buSzPts val="1400"/>
              <a:buNone/>
            </a:pPr>
            <a:endParaRPr sz="800">
              <a:latin typeface="Helvetica Neue Light"/>
              <a:ea typeface="Helvetica Neue Light"/>
              <a:cs typeface="Helvetica Neue Light"/>
              <a:sym typeface="Helvetica Neue 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3:notes"/>
          <p:cNvSpPr>
            <a:spLocks noGrp="1" noRot="1" noChangeAspect="1"/>
          </p:cNvSpPr>
          <p:nvPr>
            <p:ph type="sldImg" idx="2"/>
          </p:nvPr>
        </p:nvSpPr>
        <p:spPr>
          <a:xfrm>
            <a:off x="460375" y="696913"/>
            <a:ext cx="59626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2" name="Google Shape;272;p13: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0" lvl="0" indent="0" algn="l" rtl="0">
              <a:lnSpc>
                <a:spcPct val="117999"/>
              </a:lnSpc>
              <a:spcBef>
                <a:spcPts val="0"/>
              </a:spcBef>
              <a:spcAft>
                <a:spcPts val="0"/>
              </a:spcAft>
              <a:buSzPts val="1400"/>
              <a:buNone/>
            </a:pPr>
            <a:r>
              <a:rPr lang="ru-RU" sz="800" b="1">
                <a:latin typeface="Helvetica Neue Light"/>
                <a:ea typeface="Helvetica Neue Light"/>
                <a:cs typeface="Helvetica Neue Light"/>
                <a:sym typeface="Helvetica Neue Light"/>
              </a:rPr>
              <a:t>Add activities for Tajikistan</a:t>
            </a:r>
            <a:endParaRPr sz="800">
              <a:latin typeface="Helvetica Neue Light"/>
              <a:ea typeface="Helvetica Neue Light"/>
              <a:cs typeface="Helvetica Neue Light"/>
              <a:sym typeface="Helvetica Neue Light"/>
            </a:endParaRPr>
          </a:p>
          <a:p>
            <a:pPr marL="0" lvl="0" indent="0" algn="l" rtl="0">
              <a:lnSpc>
                <a:spcPct val="117999"/>
              </a:lnSpc>
              <a:spcBef>
                <a:spcPts val="0"/>
              </a:spcBef>
              <a:spcAft>
                <a:spcPts val="0"/>
              </a:spcAft>
              <a:buSzPts val="1400"/>
              <a:buNone/>
            </a:pPr>
            <a:endParaRPr sz="800">
              <a:latin typeface="Helvetica Neue Light"/>
              <a:ea typeface="Helvetica Neue Light"/>
              <a:cs typeface="Helvetica Neue Light"/>
              <a:sym typeface="Helvetica Neue 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4:notes"/>
          <p:cNvSpPr>
            <a:spLocks noGrp="1" noRot="1" noChangeAspect="1"/>
          </p:cNvSpPr>
          <p:nvPr>
            <p:ph type="sldImg" idx="2"/>
          </p:nvPr>
        </p:nvSpPr>
        <p:spPr>
          <a:xfrm>
            <a:off x="460375" y="696913"/>
            <a:ext cx="59626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0" name="Google Shape;300;p14: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231115" lvl="0" indent="-180315" algn="l" rtl="0">
              <a:lnSpc>
                <a:spcPct val="117999"/>
              </a:lnSpc>
              <a:spcBef>
                <a:spcPts val="0"/>
              </a:spcBef>
              <a:spcAft>
                <a:spcPts val="0"/>
              </a:spcAft>
              <a:buSzPts val="800"/>
              <a:buFont typeface="Arial"/>
              <a:buNone/>
            </a:pPr>
            <a:endParaRPr sz="800">
              <a:latin typeface="Helvetica Neue Light"/>
              <a:ea typeface="Helvetica Neue Light"/>
              <a:cs typeface="Helvetica Neue Light"/>
              <a:sym typeface="Helvetica Neue Light"/>
            </a:endParaRPr>
          </a:p>
          <a:p>
            <a:pPr marL="0" lvl="0" indent="0" algn="l" rtl="0">
              <a:lnSpc>
                <a:spcPct val="117999"/>
              </a:lnSpc>
              <a:spcBef>
                <a:spcPts val="0"/>
              </a:spcBef>
              <a:spcAft>
                <a:spcPts val="0"/>
              </a:spcAft>
              <a:buSzPts val="1400"/>
              <a:buNone/>
            </a:pPr>
            <a:endParaRPr sz="800">
              <a:latin typeface="Helvetica Neue Light"/>
              <a:ea typeface="Helvetica Neue Light"/>
              <a:cs typeface="Helvetica Neue Light"/>
              <a:sym typeface="Helvetica Neue 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5:notes"/>
          <p:cNvSpPr>
            <a:spLocks noGrp="1" noRot="1" noChangeAspect="1"/>
          </p:cNvSpPr>
          <p:nvPr>
            <p:ph type="sldImg" idx="2"/>
          </p:nvPr>
        </p:nvSpPr>
        <p:spPr>
          <a:xfrm>
            <a:off x="460375" y="696913"/>
            <a:ext cx="59626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3" name="Google Shape;313;p15: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0" lvl="0" indent="0" algn="l" rtl="0">
              <a:lnSpc>
                <a:spcPct val="117999"/>
              </a:lnSpc>
              <a:spcBef>
                <a:spcPts val="0"/>
              </a:spcBef>
              <a:spcAft>
                <a:spcPts val="0"/>
              </a:spcAft>
              <a:buSzPts val="1400"/>
              <a:buNone/>
            </a:pPr>
            <a:r>
              <a:rPr lang="ru-RU" sz="800" b="1">
                <a:latin typeface="Helvetica Neue Light"/>
                <a:ea typeface="Helvetica Neue Light"/>
                <a:cs typeface="Helvetica Neue Light"/>
                <a:sym typeface="Helvetica Neue Light"/>
              </a:rPr>
              <a:t>Add activities for Tajikistan</a:t>
            </a:r>
            <a:endParaRPr sz="800">
              <a:latin typeface="Helvetica Neue Light"/>
              <a:ea typeface="Helvetica Neue Light"/>
              <a:cs typeface="Helvetica Neue Light"/>
              <a:sym typeface="Helvetica Neue Light"/>
            </a:endParaRPr>
          </a:p>
          <a:p>
            <a:pPr marL="0" lvl="0" indent="0" algn="l" rtl="0">
              <a:lnSpc>
                <a:spcPct val="117999"/>
              </a:lnSpc>
              <a:spcBef>
                <a:spcPts val="0"/>
              </a:spcBef>
              <a:spcAft>
                <a:spcPts val="0"/>
              </a:spcAft>
              <a:buSzPts val="1400"/>
              <a:buNone/>
            </a:pPr>
            <a:endParaRPr sz="800">
              <a:latin typeface="Helvetica Neue Light"/>
              <a:ea typeface="Helvetica Neue Light"/>
              <a:cs typeface="Helvetica Neue Light"/>
              <a:sym typeface="Helvetica Neue 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6:notes"/>
          <p:cNvSpPr>
            <a:spLocks noGrp="1" noRot="1" noChangeAspect="1"/>
          </p:cNvSpPr>
          <p:nvPr>
            <p:ph type="sldImg" idx="2"/>
          </p:nvPr>
        </p:nvSpPr>
        <p:spPr>
          <a:xfrm>
            <a:off x="460375" y="696913"/>
            <a:ext cx="59626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9" name="Google Shape;339;p16: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0" lvl="0" indent="0" algn="l" rtl="0">
              <a:lnSpc>
                <a:spcPct val="117999"/>
              </a:lnSpc>
              <a:spcBef>
                <a:spcPts val="0"/>
              </a:spcBef>
              <a:spcAft>
                <a:spcPts val="0"/>
              </a:spcAft>
              <a:buSzPts val="1400"/>
              <a:buNone/>
            </a:pPr>
            <a:endParaRPr sz="800">
              <a:latin typeface="Helvetica Neue Light"/>
              <a:ea typeface="Helvetica Neue Light"/>
              <a:cs typeface="Helvetica Neue Light"/>
              <a:sym typeface="Helvetica Neue 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7:notes"/>
          <p:cNvSpPr>
            <a:spLocks noGrp="1" noRot="1" noChangeAspect="1"/>
          </p:cNvSpPr>
          <p:nvPr>
            <p:ph type="sldImg" idx="2"/>
          </p:nvPr>
        </p:nvSpPr>
        <p:spPr>
          <a:xfrm>
            <a:off x="460375" y="696913"/>
            <a:ext cx="59626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2" name="Google Shape;352;p17: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0" lvl="0" indent="0" algn="l" rtl="0">
              <a:lnSpc>
                <a:spcPct val="117999"/>
              </a:lnSpc>
              <a:spcBef>
                <a:spcPts val="0"/>
              </a:spcBef>
              <a:spcAft>
                <a:spcPts val="0"/>
              </a:spcAft>
              <a:buSzPts val="1400"/>
              <a:buNone/>
            </a:pPr>
            <a:r>
              <a:rPr lang="ru-RU" sz="800" b="1">
                <a:latin typeface="Helvetica Neue Light"/>
                <a:ea typeface="Helvetica Neue Light"/>
                <a:cs typeface="Helvetica Neue Light"/>
                <a:sym typeface="Helvetica Neue Light"/>
              </a:rPr>
              <a:t>Add activities for Tajikistan</a:t>
            </a:r>
            <a:endParaRPr sz="800">
              <a:latin typeface="Helvetica Neue Light"/>
              <a:ea typeface="Helvetica Neue Light"/>
              <a:cs typeface="Helvetica Neue Light"/>
              <a:sym typeface="Helvetica Neue Light"/>
            </a:endParaRPr>
          </a:p>
          <a:p>
            <a:pPr marL="0" lvl="0" indent="0" algn="l" rtl="0">
              <a:lnSpc>
                <a:spcPct val="117999"/>
              </a:lnSpc>
              <a:spcBef>
                <a:spcPts val="0"/>
              </a:spcBef>
              <a:spcAft>
                <a:spcPts val="0"/>
              </a:spcAft>
              <a:buSzPts val="1400"/>
              <a:buNone/>
            </a:pPr>
            <a:endParaRPr sz="800">
              <a:latin typeface="Helvetica Neue Light"/>
              <a:ea typeface="Helvetica Neue Light"/>
              <a:cs typeface="Helvetica Neue Light"/>
              <a:sym typeface="Helvetica Neue 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8:notes"/>
          <p:cNvSpPr>
            <a:spLocks noGrp="1" noRot="1" noChangeAspect="1"/>
          </p:cNvSpPr>
          <p:nvPr>
            <p:ph type="sldImg" idx="2"/>
          </p:nvPr>
        </p:nvSpPr>
        <p:spPr>
          <a:xfrm>
            <a:off x="460375" y="696913"/>
            <a:ext cx="59626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6" name="Google Shape;366;p18: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0" lvl="0" indent="0" algn="l" rtl="0">
              <a:lnSpc>
                <a:spcPct val="117999"/>
              </a:lnSpc>
              <a:spcBef>
                <a:spcPts val="0"/>
              </a:spcBef>
              <a:spcAft>
                <a:spcPts val="0"/>
              </a:spcAft>
              <a:buSzPts val="1400"/>
              <a:buNone/>
            </a:pPr>
            <a:endParaRPr sz="800" b="1">
              <a:latin typeface="Helvetica Neue Light"/>
              <a:ea typeface="Helvetica Neue Light"/>
              <a:cs typeface="Helvetica Neue Light"/>
              <a:sym typeface="Helvetica Neue Light"/>
            </a:endParaRPr>
          </a:p>
          <a:p>
            <a:pPr marL="0" lvl="0" indent="0" algn="l" rtl="0">
              <a:lnSpc>
                <a:spcPct val="117999"/>
              </a:lnSpc>
              <a:spcBef>
                <a:spcPts val="0"/>
              </a:spcBef>
              <a:spcAft>
                <a:spcPts val="0"/>
              </a:spcAft>
              <a:buSzPts val="1400"/>
              <a:buNone/>
            </a:pPr>
            <a:r>
              <a:rPr lang="ru-RU" sz="900" b="1">
                <a:latin typeface="Arial"/>
                <a:ea typeface="Arial"/>
                <a:cs typeface="Arial"/>
                <a:sym typeface="Arial"/>
              </a:rPr>
              <a:t> </a:t>
            </a:r>
            <a:endParaRPr/>
          </a:p>
          <a:p>
            <a:pPr marL="0" lvl="0" indent="0" algn="l" rtl="0">
              <a:lnSpc>
                <a:spcPct val="117999"/>
              </a:lnSpc>
              <a:spcBef>
                <a:spcPts val="0"/>
              </a:spcBef>
              <a:spcAft>
                <a:spcPts val="0"/>
              </a:spcAft>
              <a:buSzPts val="1400"/>
              <a:buNone/>
            </a:pPr>
            <a:endParaRPr sz="800">
              <a:latin typeface="Helvetica Neue Light"/>
              <a:ea typeface="Helvetica Neue Light"/>
              <a:cs typeface="Helvetica Neue Light"/>
              <a:sym typeface="Helvetica Neue 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9:notes"/>
          <p:cNvSpPr>
            <a:spLocks noGrp="1" noRot="1" noChangeAspect="1"/>
          </p:cNvSpPr>
          <p:nvPr>
            <p:ph type="sldImg" idx="2"/>
          </p:nvPr>
        </p:nvSpPr>
        <p:spPr>
          <a:xfrm>
            <a:off x="460375" y="696913"/>
            <a:ext cx="59626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9" name="Google Shape;379;p19: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0" lvl="0" indent="0" algn="l" rtl="0">
              <a:lnSpc>
                <a:spcPct val="117999"/>
              </a:lnSpc>
              <a:spcBef>
                <a:spcPts val="0"/>
              </a:spcBef>
              <a:spcAft>
                <a:spcPts val="0"/>
              </a:spcAft>
              <a:buSzPts val="1400"/>
              <a:buNone/>
            </a:pPr>
            <a:r>
              <a:rPr lang="ru-RU" sz="800" b="1">
                <a:latin typeface="Helvetica Neue Light"/>
                <a:ea typeface="Helvetica Neue Light"/>
                <a:cs typeface="Helvetica Neue Light"/>
                <a:sym typeface="Helvetica Neue Light"/>
              </a:rPr>
              <a:t>Add activities for Tajikistan</a:t>
            </a:r>
            <a:endParaRPr sz="800">
              <a:latin typeface="Helvetica Neue Light"/>
              <a:ea typeface="Helvetica Neue Light"/>
              <a:cs typeface="Helvetica Neue Light"/>
              <a:sym typeface="Helvetica Neue Light"/>
            </a:endParaRPr>
          </a:p>
          <a:p>
            <a:pPr marL="0" lvl="0" indent="0" algn="l" rtl="0">
              <a:lnSpc>
                <a:spcPct val="117999"/>
              </a:lnSpc>
              <a:spcBef>
                <a:spcPts val="0"/>
              </a:spcBef>
              <a:spcAft>
                <a:spcPts val="0"/>
              </a:spcAft>
              <a:buSzPts val="1400"/>
              <a:buNone/>
            </a:pPr>
            <a:endParaRPr sz="800">
              <a:latin typeface="Helvetica Neue Light"/>
              <a:ea typeface="Helvetica Neue Light"/>
              <a:cs typeface="Helvetica Neue Light"/>
              <a:sym typeface="Helvetica Neue Ligh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0:notes"/>
          <p:cNvSpPr>
            <a:spLocks noGrp="1" noRot="1" noChangeAspect="1"/>
          </p:cNvSpPr>
          <p:nvPr>
            <p:ph type="sldImg" idx="2"/>
          </p:nvPr>
        </p:nvSpPr>
        <p:spPr>
          <a:xfrm>
            <a:off x="460375" y="696913"/>
            <a:ext cx="59626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7" name="Google Shape;397;p20: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288893" lvl="0" indent="-239172" algn="l" rtl="0">
              <a:lnSpc>
                <a:spcPct val="117999"/>
              </a:lnSpc>
              <a:spcBef>
                <a:spcPts val="0"/>
              </a:spcBef>
              <a:spcAft>
                <a:spcPts val="0"/>
              </a:spcAft>
              <a:buSzPts val="783"/>
              <a:buFont typeface="Arial"/>
              <a:buNone/>
            </a:pPr>
            <a:endParaRPr>
              <a:solidFill>
                <a:srgbClr val="FFFF00"/>
              </a:solidFill>
            </a:endParaRPr>
          </a:p>
        </p:txBody>
      </p:sp>
      <p:sp>
        <p:nvSpPr>
          <p:cNvPr id="398" name="Google Shape;398;p20:notes"/>
          <p:cNvSpPr txBox="1">
            <a:spLocks noGrp="1"/>
          </p:cNvSpPr>
          <p:nvPr>
            <p:ph type="sldNum" idx="12"/>
          </p:nvPr>
        </p:nvSpPr>
        <p:spPr>
          <a:xfrm>
            <a:off x="0" y="0"/>
            <a:ext cx="3000000" cy="3000000"/>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684"/>
              <a:buFont typeface="Helvetica Neue Light"/>
              <a:buNone/>
            </a:pPr>
            <a:fld id="{00000000-1234-1234-1234-123412341234}" type="slidenum">
              <a:rPr lang="ru-RU" sz="1684" b="0" i="0" u="none" strike="noStrike" cap="none">
                <a:solidFill>
                  <a:srgbClr val="000000"/>
                </a:solidFill>
                <a:latin typeface="Helvetica Neue Light"/>
                <a:ea typeface="Helvetica Neue Light"/>
                <a:cs typeface="Helvetica Neue Light"/>
                <a:sym typeface="Helvetica Neue Light"/>
              </a:rPr>
              <a:t>18</a:t>
            </a:fld>
            <a:endParaRPr sz="1684"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23:notes"/>
          <p:cNvSpPr>
            <a:spLocks noGrp="1" noRot="1" noChangeAspect="1"/>
          </p:cNvSpPr>
          <p:nvPr>
            <p:ph type="sldImg" idx="2"/>
          </p:nvPr>
        </p:nvSpPr>
        <p:spPr>
          <a:xfrm>
            <a:off x="460375" y="696913"/>
            <a:ext cx="59626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7" name="Google Shape;417;p23: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0" lvl="0" indent="0" algn="l" rtl="0">
              <a:lnSpc>
                <a:spcPct val="117999"/>
              </a:lnSpc>
              <a:spcBef>
                <a:spcPts val="0"/>
              </a:spcBef>
              <a:spcAft>
                <a:spcPts val="0"/>
              </a:spcAft>
              <a:buSzPts val="1400"/>
              <a:buNone/>
            </a:pPr>
            <a:r>
              <a:rPr lang="ru-RU" sz="800" b="1">
                <a:latin typeface="Helvetica Neue Light"/>
                <a:ea typeface="Helvetica Neue Light"/>
                <a:cs typeface="Helvetica Neue Light"/>
                <a:sym typeface="Helvetica Neue Light"/>
              </a:rPr>
              <a:t>Just quickly to raise the point that 3 members of the permanent CSRG will be nominated by the group to represent them in the Steering Committee and make the link to my presentation</a:t>
            </a:r>
            <a:endParaRPr sz="800">
              <a:latin typeface="Helvetica Neue Light"/>
              <a:ea typeface="Helvetica Neue Light"/>
              <a:cs typeface="Helvetica Neue Light"/>
              <a:sym typeface="Helvetica Neue Light"/>
            </a:endParaRPr>
          </a:p>
          <a:p>
            <a:pPr marL="0" lvl="0" indent="0" algn="l" rtl="0">
              <a:lnSpc>
                <a:spcPct val="117999"/>
              </a:lnSpc>
              <a:spcBef>
                <a:spcPts val="0"/>
              </a:spcBef>
              <a:spcAft>
                <a:spcPts val="0"/>
              </a:spcAft>
              <a:buSzPts val="1400"/>
              <a:buNone/>
            </a:pPr>
            <a:endParaRPr sz="800">
              <a:latin typeface="Helvetica Neue Light"/>
              <a:ea typeface="Helvetica Neue Light"/>
              <a:cs typeface="Helvetica Neue Light"/>
              <a:sym typeface="Helvetica Neue 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a:spLocks noGrp="1" noRot="1" noChangeAspect="1"/>
          </p:cNvSpPr>
          <p:nvPr>
            <p:ph type="sldImg" idx="2"/>
          </p:nvPr>
        </p:nvSpPr>
        <p:spPr>
          <a:xfrm>
            <a:off x="460375" y="696913"/>
            <a:ext cx="59626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9" name="Google Shape;139;p3: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288893" lvl="1" indent="-193643" algn="l" rtl="0">
              <a:lnSpc>
                <a:spcPct val="117999"/>
              </a:lnSpc>
              <a:spcBef>
                <a:spcPts val="0"/>
              </a:spcBef>
              <a:spcAft>
                <a:spcPts val="0"/>
              </a:spcAft>
              <a:buSzPts val="1500"/>
              <a:buFont typeface="Arial"/>
              <a:buNone/>
            </a:pPr>
            <a:endParaRPr sz="1500">
              <a:latin typeface="Arial"/>
              <a:ea typeface="Arial"/>
              <a:cs typeface="Arial"/>
              <a:sym typeface="Arial"/>
            </a:endParaRPr>
          </a:p>
        </p:txBody>
      </p:sp>
      <p:sp>
        <p:nvSpPr>
          <p:cNvPr id="140" name="Google Shape;140;p3:notes"/>
          <p:cNvSpPr txBox="1">
            <a:spLocks noGrp="1"/>
          </p:cNvSpPr>
          <p:nvPr>
            <p:ph type="sldNum" idx="12"/>
          </p:nvPr>
        </p:nvSpPr>
        <p:spPr>
          <a:xfrm>
            <a:off x="0" y="0"/>
            <a:ext cx="3000000" cy="3000000"/>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684"/>
              <a:buFont typeface="Helvetica Neue Light"/>
              <a:buNone/>
            </a:pPr>
            <a:fld id="{00000000-1234-1234-1234-123412341234}" type="slidenum">
              <a:rPr lang="ru-RU" sz="1684" b="0" i="0" u="none" strike="noStrike" cap="none">
                <a:solidFill>
                  <a:srgbClr val="000000"/>
                </a:solidFill>
                <a:latin typeface="Helvetica Neue Light"/>
                <a:ea typeface="Helvetica Neue Light"/>
                <a:cs typeface="Helvetica Neue Light"/>
                <a:sym typeface="Helvetica Neue Light"/>
              </a:rPr>
              <a:t>2</a:t>
            </a:fld>
            <a:endParaRPr sz="1684"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1:notes"/>
          <p:cNvSpPr txBox="1">
            <a:spLocks noGrp="1"/>
          </p:cNvSpPr>
          <p:nvPr>
            <p:ph type="body" idx="1"/>
          </p:nvPr>
        </p:nvSpPr>
        <p:spPr>
          <a:xfrm>
            <a:off x="917575" y="4415790"/>
            <a:ext cx="5046663"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433" name="Google Shape;433;p21:notes"/>
          <p:cNvSpPr>
            <a:spLocks noGrp="1" noRot="1" noChangeAspect="1"/>
          </p:cNvSpPr>
          <p:nvPr>
            <p:ph type="sldImg" idx="2"/>
          </p:nvPr>
        </p:nvSpPr>
        <p:spPr>
          <a:xfrm>
            <a:off x="460375" y="696913"/>
            <a:ext cx="596265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7:notes"/>
          <p:cNvSpPr>
            <a:spLocks noGrp="1" noRot="1" noChangeAspect="1"/>
          </p:cNvSpPr>
          <p:nvPr>
            <p:ph type="sldImg" idx="2"/>
          </p:nvPr>
        </p:nvSpPr>
        <p:spPr>
          <a:xfrm>
            <a:off x="460375" y="696913"/>
            <a:ext cx="59626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3" name="Google Shape;493;p47: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457200" marR="0" lvl="0" indent="-228600" algn="l" rtl="0">
              <a:lnSpc>
                <a:spcPct val="117999"/>
              </a:lnSpc>
              <a:spcBef>
                <a:spcPts val="0"/>
              </a:spcBef>
              <a:spcAft>
                <a:spcPts val="0"/>
              </a:spcAft>
              <a:buSzPts val="1400"/>
              <a:buNone/>
            </a:pPr>
            <a:endParaRPr/>
          </a:p>
        </p:txBody>
      </p:sp>
      <p:sp>
        <p:nvSpPr>
          <p:cNvPr id="494" name="Google Shape;494;p47:notes"/>
          <p:cNvSpPr txBox="1">
            <a:spLocks noGrp="1"/>
          </p:cNvSpPr>
          <p:nvPr>
            <p:ph type="sldNum" idx="12"/>
          </p:nvPr>
        </p:nvSpPr>
        <p:spPr>
          <a:xfrm>
            <a:off x="0" y="0"/>
            <a:ext cx="3000000" cy="3000000"/>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None/>
            </a:pPr>
            <a:fld id="{00000000-1234-1234-1234-123412341234}" type="slidenum">
              <a:rPr lang="ru-RU"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8:notes"/>
          <p:cNvSpPr>
            <a:spLocks noGrp="1" noRot="1" noChangeAspect="1"/>
          </p:cNvSpPr>
          <p:nvPr>
            <p:ph type="sldImg" idx="2"/>
          </p:nvPr>
        </p:nvSpPr>
        <p:spPr>
          <a:xfrm>
            <a:off x="460375" y="696913"/>
            <a:ext cx="59626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5" name="Google Shape;515;p48: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457200" lvl="0" indent="-228600" algn="l" rtl="0">
              <a:lnSpc>
                <a:spcPct val="117999"/>
              </a:lnSpc>
              <a:spcBef>
                <a:spcPts val="0"/>
              </a:spcBef>
              <a:spcAft>
                <a:spcPts val="0"/>
              </a:spcAft>
              <a:buSzPts val="1400"/>
              <a:buFont typeface="Arial"/>
              <a:buChar char="•"/>
            </a:pPr>
            <a:r>
              <a:rPr lang="ru-RU"/>
              <a:t>Same criteria as Interim group but will be closely </a:t>
            </a:r>
            <a:endParaRPr/>
          </a:p>
        </p:txBody>
      </p:sp>
      <p:sp>
        <p:nvSpPr>
          <p:cNvPr id="516" name="Google Shape;516;p48:notes"/>
          <p:cNvSpPr txBox="1">
            <a:spLocks noGrp="1"/>
          </p:cNvSpPr>
          <p:nvPr>
            <p:ph type="sldNum" idx="12"/>
          </p:nvPr>
        </p:nvSpPr>
        <p:spPr>
          <a:xfrm>
            <a:off x="0" y="0"/>
            <a:ext cx="3000000" cy="3000000"/>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None/>
            </a:pPr>
            <a:fld id="{00000000-1234-1234-1234-123412341234}" type="slidenum">
              <a:rPr lang="ru-RU"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a:spLocks noGrp="1" noRot="1" noChangeAspect="1"/>
          </p:cNvSpPr>
          <p:nvPr>
            <p:ph type="sldImg" idx="2"/>
          </p:nvPr>
        </p:nvSpPr>
        <p:spPr>
          <a:xfrm>
            <a:off x="460375" y="696913"/>
            <a:ext cx="59626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0" name="Google Shape;150;p4: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0" lvl="0" indent="0" algn="l" rtl="0">
              <a:lnSpc>
                <a:spcPct val="117999"/>
              </a:lnSpc>
              <a:spcBef>
                <a:spcPts val="0"/>
              </a:spcBef>
              <a:spcAft>
                <a:spcPts val="0"/>
              </a:spcAft>
              <a:buSzPts val="1400"/>
              <a:buNone/>
            </a:pPr>
            <a:r>
              <a:rPr lang="ru-RU"/>
              <a:t>4.9 million USD (Phase 1 ) + 770K UN Agencies</a:t>
            </a:r>
            <a:endParaRPr/>
          </a:p>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a:spLocks noGrp="1" noRot="1" noChangeAspect="1"/>
          </p:cNvSpPr>
          <p:nvPr>
            <p:ph type="sldImg" idx="2"/>
          </p:nvPr>
        </p:nvSpPr>
        <p:spPr>
          <a:xfrm>
            <a:off x="460375" y="696913"/>
            <a:ext cx="59626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8" name="Google Shape;158;p5: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0" lvl="0" indent="0" algn="l" rtl="0">
              <a:lnSpc>
                <a:spcPct val="117999"/>
              </a:lnSpc>
              <a:spcBef>
                <a:spcPts val="0"/>
              </a:spcBef>
              <a:spcAft>
                <a:spcPts val="0"/>
              </a:spcAft>
              <a:buSzPts val="1400"/>
              <a:buNone/>
            </a:pPr>
            <a:r>
              <a:rPr lang="ru-RU"/>
              <a:t>I don’t think we need this one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notes"/>
          <p:cNvSpPr>
            <a:spLocks noGrp="1" noRot="1" noChangeAspect="1"/>
          </p:cNvSpPr>
          <p:nvPr>
            <p:ph type="sldImg" idx="2"/>
          </p:nvPr>
        </p:nvSpPr>
        <p:spPr>
          <a:xfrm>
            <a:off x="460375" y="696913"/>
            <a:ext cx="59626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8" name="Google Shape;178;p6: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0" lvl="0" indent="0" algn="l" rtl="0">
              <a:lnSpc>
                <a:spcPct val="117999"/>
              </a:lnSpc>
              <a:spcBef>
                <a:spcPts val="0"/>
              </a:spcBef>
              <a:spcAft>
                <a:spcPts val="0"/>
              </a:spcAft>
              <a:buSzPts val="1400"/>
              <a:buNone/>
            </a:pPr>
            <a:endParaRPr/>
          </a:p>
        </p:txBody>
      </p:sp>
      <p:sp>
        <p:nvSpPr>
          <p:cNvPr id="179" name="Google Shape;179;p6:notes"/>
          <p:cNvSpPr txBox="1">
            <a:spLocks noGrp="1"/>
          </p:cNvSpPr>
          <p:nvPr>
            <p:ph type="sldNum" idx="12"/>
          </p:nvPr>
        </p:nvSpPr>
        <p:spPr>
          <a:xfrm>
            <a:off x="0" y="0"/>
            <a:ext cx="3000000" cy="3000000"/>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684"/>
              <a:buFont typeface="Helvetica Neue Light"/>
              <a:buNone/>
            </a:pPr>
            <a:fld id="{00000000-1234-1234-1234-123412341234}" type="slidenum">
              <a:rPr lang="ru-RU" sz="1684" b="0" i="0" u="none" strike="noStrike" cap="none">
                <a:solidFill>
                  <a:srgbClr val="000000"/>
                </a:solidFill>
                <a:latin typeface="Helvetica Neue Light"/>
                <a:ea typeface="Helvetica Neue Light"/>
                <a:cs typeface="Helvetica Neue Light"/>
                <a:sym typeface="Helvetica Neue Light"/>
              </a:rPr>
              <a:t>5</a:t>
            </a:fld>
            <a:endParaRPr sz="1684"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a:spLocks noGrp="1" noRot="1" noChangeAspect="1"/>
          </p:cNvSpPr>
          <p:nvPr>
            <p:ph type="sldImg" idx="2"/>
          </p:nvPr>
        </p:nvSpPr>
        <p:spPr>
          <a:xfrm>
            <a:off x="460375" y="696913"/>
            <a:ext cx="59626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5" name="Google Shape;195;p8: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0" lvl="0" indent="0" algn="l" rtl="0">
              <a:lnSpc>
                <a:spcPct val="117999"/>
              </a:lnSpc>
              <a:spcBef>
                <a:spcPts val="0"/>
              </a:spcBef>
              <a:spcAft>
                <a:spcPts val="0"/>
              </a:spcAft>
              <a:buSzPts val="1400"/>
              <a:buNone/>
            </a:pPr>
            <a:endParaRPr sz="800">
              <a:latin typeface="Helvetica Neue Light"/>
              <a:ea typeface="Helvetica Neue Light"/>
              <a:cs typeface="Helvetica Neue Light"/>
              <a:sym typeface="Helvetica Neue 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460375" y="696913"/>
            <a:ext cx="59626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8" name="Google Shape;208;p9: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0" lvl="0" indent="0" algn="l" rtl="0">
              <a:lnSpc>
                <a:spcPct val="117999"/>
              </a:lnSpc>
              <a:spcBef>
                <a:spcPts val="0"/>
              </a:spcBef>
              <a:spcAft>
                <a:spcPts val="0"/>
              </a:spcAft>
              <a:buSzPts val="1400"/>
              <a:buNone/>
            </a:pPr>
            <a:r>
              <a:rPr lang="ru-RU" sz="800" b="1">
                <a:latin typeface="Helvetica Neue Light"/>
                <a:ea typeface="Helvetica Neue Light"/>
                <a:cs typeface="Helvetica Neue Light"/>
                <a:sym typeface="Helvetica Neue Light"/>
              </a:rPr>
              <a:t>Although the SI implementation team will coordinate and consult with CSOs throughout the process of review, analysis and advocacy for change, the activities in red are where participation of CSOs will be more significantly included / both in participating in events but also in leading the organizations and delivery of trainings</a:t>
            </a:r>
            <a:endParaRPr sz="800">
              <a:latin typeface="Helvetica Neue Light"/>
              <a:ea typeface="Helvetica Neue Light"/>
              <a:cs typeface="Helvetica Neue Light"/>
              <a:sym typeface="Helvetica Neue Light"/>
            </a:endParaRPr>
          </a:p>
          <a:p>
            <a:pPr marL="0" lvl="0" indent="0" algn="l" rtl="0">
              <a:lnSpc>
                <a:spcPct val="117999"/>
              </a:lnSpc>
              <a:spcBef>
                <a:spcPts val="0"/>
              </a:spcBef>
              <a:spcAft>
                <a:spcPts val="0"/>
              </a:spcAft>
              <a:buSzPts val="1400"/>
              <a:buNone/>
            </a:pPr>
            <a:endParaRPr sz="800">
              <a:latin typeface="Helvetica Neue Light"/>
              <a:ea typeface="Helvetica Neue Light"/>
              <a:cs typeface="Helvetica Neue Light"/>
              <a:sym typeface="Helvetica Neue 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a:spLocks noGrp="1" noRot="1" noChangeAspect="1"/>
          </p:cNvSpPr>
          <p:nvPr>
            <p:ph type="sldImg" idx="2"/>
          </p:nvPr>
        </p:nvSpPr>
        <p:spPr>
          <a:xfrm>
            <a:off x="460375" y="696913"/>
            <a:ext cx="59626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p10: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0" lvl="0" indent="0" algn="l" rtl="0">
              <a:lnSpc>
                <a:spcPct val="117999"/>
              </a:lnSpc>
              <a:spcBef>
                <a:spcPts val="0"/>
              </a:spcBef>
              <a:spcAft>
                <a:spcPts val="0"/>
              </a:spcAft>
              <a:buSzPts val="1400"/>
              <a:buNone/>
            </a:pPr>
            <a:endParaRPr sz="800">
              <a:latin typeface="Helvetica Neue Light"/>
              <a:ea typeface="Helvetica Neue Light"/>
              <a:cs typeface="Helvetica Neue Light"/>
              <a:sym typeface="Helvetica Neue 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1:notes"/>
          <p:cNvSpPr>
            <a:spLocks noGrp="1" noRot="1" noChangeAspect="1"/>
          </p:cNvSpPr>
          <p:nvPr>
            <p:ph type="sldImg" idx="2"/>
          </p:nvPr>
        </p:nvSpPr>
        <p:spPr>
          <a:xfrm>
            <a:off x="460375" y="696913"/>
            <a:ext cx="59626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7" name="Google Shape;237;p11:notes"/>
          <p:cNvSpPr txBox="1">
            <a:spLocks noGrp="1"/>
          </p:cNvSpPr>
          <p:nvPr>
            <p:ph type="body" idx="1"/>
          </p:nvPr>
        </p:nvSpPr>
        <p:spPr>
          <a:xfrm>
            <a:off x="917575" y="4415790"/>
            <a:ext cx="5046663" cy="4183380"/>
          </a:xfrm>
          <a:prstGeom prst="rect">
            <a:avLst/>
          </a:prstGeom>
          <a:noFill/>
          <a:ln>
            <a:noFill/>
          </a:ln>
        </p:spPr>
        <p:txBody>
          <a:bodyPr spcFirstLastPara="1" wrap="square" lIns="92425" tIns="46200" rIns="92425" bIns="46200" anchor="t" anchorCtr="0">
            <a:noAutofit/>
          </a:bodyPr>
          <a:lstStyle/>
          <a:p>
            <a:pPr marL="0" lvl="0" indent="0" algn="l" rtl="0">
              <a:lnSpc>
                <a:spcPct val="117999"/>
              </a:lnSpc>
              <a:spcBef>
                <a:spcPts val="0"/>
              </a:spcBef>
              <a:spcAft>
                <a:spcPts val="0"/>
              </a:spcAft>
              <a:buSzPts val="1400"/>
              <a:buNone/>
            </a:pPr>
            <a:r>
              <a:rPr lang="ru-RU" sz="800" b="1">
                <a:latin typeface="Helvetica Neue Light"/>
                <a:ea typeface="Helvetica Neue Light"/>
                <a:cs typeface="Helvetica Neue Light"/>
                <a:sym typeface="Helvetica Neue Light"/>
              </a:rPr>
              <a:t>Add activities for Tajikistan</a:t>
            </a:r>
            <a:endParaRPr sz="800">
              <a:latin typeface="Helvetica Neue Light"/>
              <a:ea typeface="Helvetica Neue Light"/>
              <a:cs typeface="Helvetica Neue Light"/>
              <a:sym typeface="Helvetica Neue Light"/>
            </a:endParaRPr>
          </a:p>
          <a:p>
            <a:pPr marL="0" lvl="0" indent="0" algn="l" rtl="0">
              <a:lnSpc>
                <a:spcPct val="117999"/>
              </a:lnSpc>
              <a:spcBef>
                <a:spcPts val="0"/>
              </a:spcBef>
              <a:spcAft>
                <a:spcPts val="0"/>
              </a:spcAft>
              <a:buSzPts val="1400"/>
              <a:buNone/>
            </a:pPr>
            <a:endParaRPr sz="800">
              <a:latin typeface="Helvetica Neue Light"/>
              <a:ea typeface="Helvetica Neue Light"/>
              <a:cs typeface="Helvetica Neue Light"/>
              <a:sym typeface="Helvetica Neue 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7"/>
        <p:cNvGrpSpPr/>
        <p:nvPr/>
      </p:nvGrpSpPr>
      <p:grpSpPr>
        <a:xfrm>
          <a:off x="0" y="0"/>
          <a:ext cx="0" cy="0"/>
          <a:chOff x="0" y="0"/>
          <a:chExt cx="0" cy="0"/>
        </a:xfrm>
      </p:grpSpPr>
      <p:sp>
        <p:nvSpPr>
          <p:cNvPr id="8" name="Google Shape;8;p26"/>
          <p:cNvSpPr txBox="1">
            <a:spLocks noGrp="1"/>
          </p:cNvSpPr>
          <p:nvPr>
            <p:ph type="ftr" idx="11"/>
          </p:nvPr>
        </p:nvSpPr>
        <p:spPr>
          <a:xfrm>
            <a:off x="2998311" y="4790837"/>
            <a:ext cx="2821940" cy="257571"/>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888888"/>
              </a:buClr>
              <a:buSzPts val="1684"/>
              <a:buFont typeface="Helvetica Neue Light"/>
              <a:buNone/>
              <a:defRPr sz="1684" b="0" i="0" u="none" strike="noStrike" cap="none">
                <a:solidFill>
                  <a:srgbClr val="888888"/>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9" name="Google Shape;9;p26"/>
          <p:cNvSpPr txBox="1">
            <a:spLocks noGrp="1"/>
          </p:cNvSpPr>
          <p:nvPr>
            <p:ph type="dt" idx="10"/>
          </p:nvPr>
        </p:nvSpPr>
        <p:spPr>
          <a:xfrm>
            <a:off x="440927" y="4790837"/>
            <a:ext cx="2028269" cy="25757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888888"/>
              </a:buClr>
              <a:buSzPts val="1684"/>
              <a:buFont typeface="Helvetica Neue Light"/>
              <a:buNone/>
              <a:defRPr sz="1684" b="0" i="0" u="none" strike="noStrike" cap="none">
                <a:solidFill>
                  <a:srgbClr val="888888"/>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10" name="Google Shape;10;p26"/>
          <p:cNvSpPr txBox="1">
            <a:spLocks noGrp="1"/>
          </p:cNvSpPr>
          <p:nvPr>
            <p:ph type="sldNum" idx="12"/>
          </p:nvPr>
        </p:nvSpPr>
        <p:spPr>
          <a:xfrm>
            <a:off x="8315113" y="214816"/>
            <a:ext cx="311822" cy="219158"/>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888888"/>
              </a:buClr>
              <a:buSzPts val="600"/>
              <a:buFont typeface="Arial"/>
              <a:buNone/>
              <a:defRPr sz="673"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600"/>
              <a:buFont typeface="Arial"/>
              <a:buNone/>
              <a:defRPr sz="673"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600"/>
              <a:buFont typeface="Arial"/>
              <a:buNone/>
              <a:defRPr sz="673"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600"/>
              <a:buFont typeface="Arial"/>
              <a:buNone/>
              <a:defRPr sz="673"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600"/>
              <a:buFont typeface="Arial"/>
              <a:buNone/>
              <a:defRPr sz="673"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600"/>
              <a:buFont typeface="Arial"/>
              <a:buNone/>
              <a:defRPr sz="673"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600"/>
              <a:buFont typeface="Arial"/>
              <a:buNone/>
              <a:defRPr sz="673"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600"/>
              <a:buFont typeface="Arial"/>
              <a:buNone/>
              <a:defRPr sz="673"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600"/>
              <a:buFont typeface="Arial"/>
              <a:buNone/>
              <a:defRPr sz="673"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vider 05">
  <p:cSld name="Divider 05">
    <p:spTree>
      <p:nvGrpSpPr>
        <p:cNvPr id="1" name="Shape 66"/>
        <p:cNvGrpSpPr/>
        <p:nvPr/>
      </p:nvGrpSpPr>
      <p:grpSpPr>
        <a:xfrm>
          <a:off x="0" y="0"/>
          <a:ext cx="0" cy="0"/>
          <a:chOff x="0" y="0"/>
          <a:chExt cx="0" cy="0"/>
        </a:xfrm>
      </p:grpSpPr>
      <p:sp>
        <p:nvSpPr>
          <p:cNvPr id="67" name="Google Shape;67;p36"/>
          <p:cNvSpPr txBox="1">
            <a:spLocks noGrp="1"/>
          </p:cNvSpPr>
          <p:nvPr>
            <p:ph type="sldNum" idx="12"/>
          </p:nvPr>
        </p:nvSpPr>
        <p:spPr>
          <a:xfrm>
            <a:off x="8315113" y="4813631"/>
            <a:ext cx="311822" cy="15688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
        <p:nvSpPr>
          <p:cNvPr id="68" name="Google Shape;68;p36"/>
          <p:cNvSpPr/>
          <p:nvPr/>
        </p:nvSpPr>
        <p:spPr>
          <a:xfrm>
            <a:off x="0" y="-15875"/>
            <a:ext cx="4517999" cy="5165725"/>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84"/>
              <a:buFont typeface="Helvetica Neue Light"/>
              <a:buNone/>
            </a:pPr>
            <a:endParaRPr sz="1684" b="0" i="0" u="none" strike="noStrike" cap="none">
              <a:solidFill>
                <a:srgbClr val="000000"/>
              </a:solidFill>
              <a:latin typeface="Helvetica Neue Light"/>
              <a:ea typeface="Helvetica Neue Light"/>
              <a:cs typeface="Helvetica Neue Light"/>
              <a:sym typeface="Helvetica Neue Light"/>
            </a:endParaRPr>
          </a:p>
        </p:txBody>
      </p:sp>
      <p:sp>
        <p:nvSpPr>
          <p:cNvPr id="69" name="Google Shape;69;p36"/>
          <p:cNvSpPr/>
          <p:nvPr/>
        </p:nvSpPr>
        <p:spPr>
          <a:xfrm rot="5400000">
            <a:off x="2995614" y="-661989"/>
            <a:ext cx="5165724" cy="6457952"/>
          </a:xfrm>
          <a:prstGeom prst="rect">
            <a:avLst/>
          </a:prstGeom>
          <a:gradFill>
            <a:gsLst>
              <a:gs pos="0">
                <a:srgbClr val="FEFEFE"/>
              </a:gs>
              <a:gs pos="55000">
                <a:srgbClr val="FEFEFE"/>
              </a:gs>
              <a:gs pos="56000">
                <a:schemeClr val="lt1"/>
              </a:gs>
              <a:gs pos="70000">
                <a:schemeClr val="lt1"/>
              </a:gs>
              <a:gs pos="94000">
                <a:srgbClr val="FFFFFF">
                  <a:alpha val="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84"/>
              <a:buFont typeface="Helvetica Neue Light"/>
              <a:buNone/>
            </a:pPr>
            <a:endParaRPr sz="1684" b="0" i="0" u="none" strike="noStrike" cap="none">
              <a:solidFill>
                <a:schemeClr val="lt1"/>
              </a:solidFill>
              <a:latin typeface="Helvetica Neue Light"/>
              <a:ea typeface="Helvetica Neue Light"/>
              <a:cs typeface="Helvetica Neue Light"/>
              <a:sym typeface="Helvetica Neue Light"/>
            </a:endParaRPr>
          </a:p>
        </p:txBody>
      </p:sp>
      <p:pic>
        <p:nvPicPr>
          <p:cNvPr id="70" name="Google Shape;70;p36"/>
          <p:cNvPicPr preferRelativeResize="0"/>
          <p:nvPr/>
        </p:nvPicPr>
        <p:blipFill rotWithShape="1">
          <a:blip r:embed="rId3">
            <a:alphaModFix/>
          </a:blip>
          <a:srcRect/>
          <a:stretch/>
        </p:blipFill>
        <p:spPr>
          <a:xfrm>
            <a:off x="4102100" y="1508125"/>
            <a:ext cx="4419600" cy="210723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07">
  <p:cSld name="Divider 07">
    <p:spTree>
      <p:nvGrpSpPr>
        <p:cNvPr id="1" name="Shape 71"/>
        <p:cNvGrpSpPr/>
        <p:nvPr/>
      </p:nvGrpSpPr>
      <p:grpSpPr>
        <a:xfrm>
          <a:off x="0" y="0"/>
          <a:ext cx="0" cy="0"/>
          <a:chOff x="0" y="0"/>
          <a:chExt cx="0" cy="0"/>
        </a:xfrm>
      </p:grpSpPr>
      <p:sp>
        <p:nvSpPr>
          <p:cNvPr id="72" name="Google Shape;72;p37"/>
          <p:cNvSpPr txBox="1">
            <a:spLocks noGrp="1"/>
          </p:cNvSpPr>
          <p:nvPr>
            <p:ph type="sldNum" idx="12"/>
          </p:nvPr>
        </p:nvSpPr>
        <p:spPr>
          <a:xfrm>
            <a:off x="8315113" y="4813631"/>
            <a:ext cx="311822" cy="15688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73" name="Google Shape;73;p37"/>
          <p:cNvPicPr preferRelativeResize="0"/>
          <p:nvPr/>
        </p:nvPicPr>
        <p:blipFill rotWithShape="1">
          <a:blip r:embed="rId2">
            <a:alphaModFix/>
          </a:blip>
          <a:srcRect b="-1"/>
          <a:stretch/>
        </p:blipFill>
        <p:spPr>
          <a:xfrm>
            <a:off x="-12700" y="3175"/>
            <a:ext cx="9197737" cy="5146675"/>
          </a:xfrm>
          <a:prstGeom prst="rect">
            <a:avLst/>
          </a:prstGeom>
          <a:noFill/>
          <a:ln>
            <a:noFill/>
          </a:ln>
        </p:spPr>
      </p:pic>
      <p:sp>
        <p:nvSpPr>
          <p:cNvPr id="74" name="Google Shape;74;p37"/>
          <p:cNvSpPr/>
          <p:nvPr/>
        </p:nvSpPr>
        <p:spPr>
          <a:xfrm>
            <a:off x="-12700" y="-8609"/>
            <a:ext cx="9220200" cy="5174334"/>
          </a:xfrm>
          <a:prstGeom prst="rect">
            <a:avLst/>
          </a:prstGeom>
          <a:solidFill>
            <a:srgbClr val="F69F2A">
              <a:alpha val="82352"/>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84"/>
              <a:buFont typeface="Helvetica Neue Light"/>
              <a:buNone/>
            </a:pPr>
            <a:endParaRPr sz="1684" b="0" i="0" u="none" strike="noStrike" cap="none">
              <a:solidFill>
                <a:schemeClr val="lt1"/>
              </a:solidFill>
              <a:latin typeface="Helvetica Neue Light"/>
              <a:ea typeface="Helvetica Neue Light"/>
              <a:cs typeface="Helvetica Neue Light"/>
              <a:sym typeface="Helvetica Neue Light"/>
            </a:endParaRPr>
          </a:p>
        </p:txBody>
      </p:sp>
      <p:pic>
        <p:nvPicPr>
          <p:cNvPr id="75" name="Google Shape;75;p37"/>
          <p:cNvPicPr preferRelativeResize="0"/>
          <p:nvPr/>
        </p:nvPicPr>
        <p:blipFill rotWithShape="1">
          <a:blip r:embed="rId3">
            <a:alphaModFix/>
          </a:blip>
          <a:srcRect/>
          <a:stretch/>
        </p:blipFill>
        <p:spPr>
          <a:xfrm>
            <a:off x="6987937" y="13421"/>
            <a:ext cx="2197100" cy="5143500"/>
          </a:xfrm>
          <a:prstGeom prst="rect">
            <a:avLst/>
          </a:prstGeom>
          <a:noFill/>
          <a:ln>
            <a:noFill/>
          </a:ln>
        </p:spPr>
      </p:pic>
      <p:sp>
        <p:nvSpPr>
          <p:cNvPr id="76" name="Google Shape;76;p37"/>
          <p:cNvSpPr txBox="1">
            <a:spLocks noGrp="1"/>
          </p:cNvSpPr>
          <p:nvPr>
            <p:ph type="body" idx="1"/>
          </p:nvPr>
        </p:nvSpPr>
        <p:spPr>
          <a:xfrm>
            <a:off x="964367" y="1997641"/>
            <a:ext cx="5172546" cy="68418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chemeClr val="lt1"/>
              </a:buClr>
              <a:buSzPts val="3200"/>
              <a:buFont typeface="Work Sans Light"/>
              <a:buNone/>
              <a:defRPr sz="3200" b="0" i="0" u="none" strike="noStrike" cap="none">
                <a:solidFill>
                  <a:schemeClr val="lt1"/>
                </a:solidFill>
                <a:latin typeface="Work Sans Light"/>
                <a:ea typeface="Work Sans Light"/>
                <a:cs typeface="Work Sans Light"/>
                <a:sym typeface="Work Sans Light"/>
              </a:defRPr>
            </a:lvl1pPr>
            <a:lvl2pPr marL="914400" marR="0" lvl="1" indent="-228600" algn="l" rtl="0">
              <a:lnSpc>
                <a:spcPct val="150000"/>
              </a:lnSpc>
              <a:spcBef>
                <a:spcPts val="0"/>
              </a:spcBef>
              <a:spcAft>
                <a:spcPts val="0"/>
              </a:spcAft>
              <a:buClr>
                <a:srgbClr val="53585F"/>
              </a:buClr>
              <a:buSzPts val="751"/>
              <a:buFont typeface="Arial"/>
              <a:buNone/>
              <a:defRPr sz="751" b="0" i="0" u="none" strike="noStrike" cap="none">
                <a:solidFill>
                  <a:srgbClr val="53585F"/>
                </a:solidFill>
                <a:latin typeface="Arial"/>
                <a:ea typeface="Arial"/>
                <a:cs typeface="Arial"/>
                <a:sym typeface="Arial"/>
              </a:defRPr>
            </a:lvl2pPr>
            <a:lvl3pPr marL="1371600" marR="0" lvl="2" indent="-228600" algn="l" rtl="0">
              <a:lnSpc>
                <a:spcPct val="150000"/>
              </a:lnSpc>
              <a:spcBef>
                <a:spcPts val="0"/>
              </a:spcBef>
              <a:spcAft>
                <a:spcPts val="0"/>
              </a:spcAft>
              <a:buClr>
                <a:srgbClr val="53585F"/>
              </a:buClr>
              <a:buSzPts val="751"/>
              <a:buFont typeface="Arial"/>
              <a:buNone/>
              <a:defRPr sz="751" b="0" i="0" u="none" strike="noStrike" cap="none">
                <a:solidFill>
                  <a:srgbClr val="53585F"/>
                </a:solidFill>
                <a:latin typeface="Arial"/>
                <a:ea typeface="Arial"/>
                <a:cs typeface="Arial"/>
                <a:sym typeface="Arial"/>
              </a:defRPr>
            </a:lvl3pPr>
            <a:lvl4pPr marL="1828800" marR="0" lvl="3" indent="-228600" algn="l" rtl="0">
              <a:lnSpc>
                <a:spcPct val="150000"/>
              </a:lnSpc>
              <a:spcBef>
                <a:spcPts val="0"/>
              </a:spcBef>
              <a:spcAft>
                <a:spcPts val="0"/>
              </a:spcAft>
              <a:buClr>
                <a:srgbClr val="53585F"/>
              </a:buClr>
              <a:buSzPts val="751"/>
              <a:buFont typeface="Arial"/>
              <a:buNone/>
              <a:defRPr sz="751" b="0" i="0" u="none" strike="noStrike" cap="none">
                <a:solidFill>
                  <a:srgbClr val="53585F"/>
                </a:solidFill>
                <a:latin typeface="Arial"/>
                <a:ea typeface="Arial"/>
                <a:cs typeface="Arial"/>
                <a:sym typeface="Arial"/>
              </a:defRPr>
            </a:lvl4pPr>
            <a:lvl5pPr marL="2286000" marR="0" lvl="4" indent="-228600" algn="l" rtl="0">
              <a:lnSpc>
                <a:spcPct val="150000"/>
              </a:lnSpc>
              <a:spcBef>
                <a:spcPts val="0"/>
              </a:spcBef>
              <a:spcAft>
                <a:spcPts val="0"/>
              </a:spcAft>
              <a:buClr>
                <a:srgbClr val="53585F"/>
              </a:buClr>
              <a:buSzPts val="751"/>
              <a:buFont typeface="Arial"/>
              <a:buNone/>
              <a:defRPr sz="751" b="0" i="0" u="none" strike="noStrike" cap="none">
                <a:solidFill>
                  <a:srgbClr val="53585F"/>
                </a:solidFill>
                <a:latin typeface="Arial"/>
                <a:ea typeface="Arial"/>
                <a:cs typeface="Arial"/>
                <a:sym typeface="Arial"/>
              </a:defRPr>
            </a:lvl5pPr>
            <a:lvl6pPr marL="2743200" marR="0" lvl="5"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6pPr>
            <a:lvl7pPr marL="3200400" marR="0" lvl="6"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7pPr>
            <a:lvl8pPr marL="3657600" marR="0" lvl="7"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8pPr>
            <a:lvl9pPr marL="4114800" marR="0" lvl="8"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vider 08">
  <p:cSld name="Divider 08">
    <p:spTree>
      <p:nvGrpSpPr>
        <p:cNvPr id="1" name="Shape 77"/>
        <p:cNvGrpSpPr/>
        <p:nvPr/>
      </p:nvGrpSpPr>
      <p:grpSpPr>
        <a:xfrm>
          <a:off x="0" y="0"/>
          <a:ext cx="0" cy="0"/>
          <a:chOff x="0" y="0"/>
          <a:chExt cx="0" cy="0"/>
        </a:xfrm>
      </p:grpSpPr>
      <p:sp>
        <p:nvSpPr>
          <p:cNvPr id="78" name="Google Shape;78;p38"/>
          <p:cNvSpPr txBox="1">
            <a:spLocks noGrp="1"/>
          </p:cNvSpPr>
          <p:nvPr>
            <p:ph type="sldNum" idx="12"/>
          </p:nvPr>
        </p:nvSpPr>
        <p:spPr>
          <a:xfrm>
            <a:off x="8315113" y="4813631"/>
            <a:ext cx="311822" cy="15688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pic>
        <p:nvPicPr>
          <p:cNvPr id="79" name="Google Shape;79;p38"/>
          <p:cNvPicPr preferRelativeResize="0"/>
          <p:nvPr/>
        </p:nvPicPr>
        <p:blipFill rotWithShape="1">
          <a:blip r:embed="rId2">
            <a:alphaModFix/>
          </a:blip>
          <a:srcRect/>
          <a:stretch/>
        </p:blipFill>
        <p:spPr>
          <a:xfrm>
            <a:off x="-12702" y="-21381"/>
            <a:ext cx="9197738" cy="5171232"/>
          </a:xfrm>
          <a:prstGeom prst="rect">
            <a:avLst/>
          </a:prstGeom>
          <a:noFill/>
          <a:ln>
            <a:noFill/>
          </a:ln>
        </p:spPr>
      </p:pic>
      <p:sp>
        <p:nvSpPr>
          <p:cNvPr id="80" name="Google Shape;80;p38"/>
          <p:cNvSpPr/>
          <p:nvPr/>
        </p:nvSpPr>
        <p:spPr>
          <a:xfrm>
            <a:off x="0" y="-24484"/>
            <a:ext cx="9185036" cy="5174334"/>
          </a:xfrm>
          <a:prstGeom prst="rect">
            <a:avLst/>
          </a:prstGeom>
          <a:solidFill>
            <a:srgbClr val="19496B">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84"/>
              <a:buFont typeface="Helvetica Neue Light"/>
              <a:buNone/>
            </a:pPr>
            <a:endParaRPr sz="1684" b="0" i="0" u="none" strike="noStrike" cap="none">
              <a:solidFill>
                <a:schemeClr val="lt1"/>
              </a:solidFill>
              <a:latin typeface="Helvetica Neue Light"/>
              <a:ea typeface="Helvetica Neue Light"/>
              <a:cs typeface="Helvetica Neue Light"/>
              <a:sym typeface="Helvetica Neue Light"/>
            </a:endParaRPr>
          </a:p>
        </p:txBody>
      </p:sp>
      <p:pic>
        <p:nvPicPr>
          <p:cNvPr id="81" name="Google Shape;81;p38"/>
          <p:cNvPicPr preferRelativeResize="0"/>
          <p:nvPr/>
        </p:nvPicPr>
        <p:blipFill rotWithShape="1">
          <a:blip r:embed="rId3">
            <a:alphaModFix/>
          </a:blip>
          <a:srcRect/>
          <a:stretch/>
        </p:blipFill>
        <p:spPr>
          <a:xfrm>
            <a:off x="6987937" y="13421"/>
            <a:ext cx="2197100" cy="5143500"/>
          </a:xfrm>
          <a:prstGeom prst="rect">
            <a:avLst/>
          </a:prstGeom>
          <a:noFill/>
          <a:ln>
            <a:noFill/>
          </a:ln>
        </p:spPr>
      </p:pic>
      <p:sp>
        <p:nvSpPr>
          <p:cNvPr id="82" name="Google Shape;82;p38"/>
          <p:cNvSpPr txBox="1">
            <a:spLocks noGrp="1"/>
          </p:cNvSpPr>
          <p:nvPr>
            <p:ph type="body" idx="1"/>
          </p:nvPr>
        </p:nvSpPr>
        <p:spPr>
          <a:xfrm>
            <a:off x="964367" y="1997641"/>
            <a:ext cx="5172546" cy="68418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chemeClr val="lt1"/>
              </a:buClr>
              <a:buSzPts val="3200"/>
              <a:buFont typeface="Work Sans Light"/>
              <a:buNone/>
              <a:defRPr sz="3200" b="0" i="0" u="none" strike="noStrike" cap="none">
                <a:solidFill>
                  <a:schemeClr val="lt1"/>
                </a:solidFill>
                <a:latin typeface="Work Sans Light"/>
                <a:ea typeface="Work Sans Light"/>
                <a:cs typeface="Work Sans Light"/>
                <a:sym typeface="Work Sans Light"/>
              </a:defRPr>
            </a:lvl1pPr>
            <a:lvl2pPr marL="914400" marR="0" lvl="1" indent="-228600" algn="l" rtl="0">
              <a:lnSpc>
                <a:spcPct val="150000"/>
              </a:lnSpc>
              <a:spcBef>
                <a:spcPts val="0"/>
              </a:spcBef>
              <a:spcAft>
                <a:spcPts val="0"/>
              </a:spcAft>
              <a:buClr>
                <a:srgbClr val="53585F"/>
              </a:buClr>
              <a:buSzPts val="751"/>
              <a:buFont typeface="Arial"/>
              <a:buNone/>
              <a:defRPr sz="751" b="0" i="0" u="none" strike="noStrike" cap="none">
                <a:solidFill>
                  <a:srgbClr val="53585F"/>
                </a:solidFill>
                <a:latin typeface="Arial"/>
                <a:ea typeface="Arial"/>
                <a:cs typeface="Arial"/>
                <a:sym typeface="Arial"/>
              </a:defRPr>
            </a:lvl2pPr>
            <a:lvl3pPr marL="1371600" marR="0" lvl="2" indent="-228600" algn="l" rtl="0">
              <a:lnSpc>
                <a:spcPct val="150000"/>
              </a:lnSpc>
              <a:spcBef>
                <a:spcPts val="0"/>
              </a:spcBef>
              <a:spcAft>
                <a:spcPts val="0"/>
              </a:spcAft>
              <a:buClr>
                <a:srgbClr val="53585F"/>
              </a:buClr>
              <a:buSzPts val="751"/>
              <a:buFont typeface="Arial"/>
              <a:buNone/>
              <a:defRPr sz="751" b="0" i="0" u="none" strike="noStrike" cap="none">
                <a:solidFill>
                  <a:srgbClr val="53585F"/>
                </a:solidFill>
                <a:latin typeface="Arial"/>
                <a:ea typeface="Arial"/>
                <a:cs typeface="Arial"/>
                <a:sym typeface="Arial"/>
              </a:defRPr>
            </a:lvl3pPr>
            <a:lvl4pPr marL="1828800" marR="0" lvl="3" indent="-228600" algn="l" rtl="0">
              <a:lnSpc>
                <a:spcPct val="150000"/>
              </a:lnSpc>
              <a:spcBef>
                <a:spcPts val="0"/>
              </a:spcBef>
              <a:spcAft>
                <a:spcPts val="0"/>
              </a:spcAft>
              <a:buClr>
                <a:srgbClr val="53585F"/>
              </a:buClr>
              <a:buSzPts val="751"/>
              <a:buFont typeface="Arial"/>
              <a:buNone/>
              <a:defRPr sz="751" b="0" i="0" u="none" strike="noStrike" cap="none">
                <a:solidFill>
                  <a:srgbClr val="53585F"/>
                </a:solidFill>
                <a:latin typeface="Arial"/>
                <a:ea typeface="Arial"/>
                <a:cs typeface="Arial"/>
                <a:sym typeface="Arial"/>
              </a:defRPr>
            </a:lvl4pPr>
            <a:lvl5pPr marL="2286000" marR="0" lvl="4" indent="-228600" algn="l" rtl="0">
              <a:lnSpc>
                <a:spcPct val="150000"/>
              </a:lnSpc>
              <a:spcBef>
                <a:spcPts val="0"/>
              </a:spcBef>
              <a:spcAft>
                <a:spcPts val="0"/>
              </a:spcAft>
              <a:buClr>
                <a:srgbClr val="53585F"/>
              </a:buClr>
              <a:buSzPts val="751"/>
              <a:buFont typeface="Arial"/>
              <a:buNone/>
              <a:defRPr sz="751" b="0" i="0" u="none" strike="noStrike" cap="none">
                <a:solidFill>
                  <a:srgbClr val="53585F"/>
                </a:solidFill>
                <a:latin typeface="Arial"/>
                <a:ea typeface="Arial"/>
                <a:cs typeface="Arial"/>
                <a:sym typeface="Arial"/>
              </a:defRPr>
            </a:lvl5pPr>
            <a:lvl6pPr marL="2743200" marR="0" lvl="5"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6pPr>
            <a:lvl7pPr marL="3200400" marR="0" lvl="6"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7pPr>
            <a:lvl8pPr marL="3657600" marR="0" lvl="7"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8pPr>
            <a:lvl9pPr marL="4114800" marR="0" lvl="8"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vider 09">
  <p:cSld name="Divider 09">
    <p:spTree>
      <p:nvGrpSpPr>
        <p:cNvPr id="1" name="Shape 83"/>
        <p:cNvGrpSpPr/>
        <p:nvPr/>
      </p:nvGrpSpPr>
      <p:grpSpPr>
        <a:xfrm>
          <a:off x="0" y="0"/>
          <a:ext cx="0" cy="0"/>
          <a:chOff x="0" y="0"/>
          <a:chExt cx="0" cy="0"/>
        </a:xfrm>
      </p:grpSpPr>
      <p:sp>
        <p:nvSpPr>
          <p:cNvPr id="84" name="Google Shape;84;p39"/>
          <p:cNvSpPr txBox="1">
            <a:spLocks noGrp="1"/>
          </p:cNvSpPr>
          <p:nvPr>
            <p:ph type="sldNum" idx="12"/>
          </p:nvPr>
        </p:nvSpPr>
        <p:spPr>
          <a:xfrm>
            <a:off x="8315113" y="4813631"/>
            <a:ext cx="311822" cy="15688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
        <p:nvSpPr>
          <p:cNvPr id="85" name="Google Shape;85;p39"/>
          <p:cNvSpPr/>
          <p:nvPr/>
        </p:nvSpPr>
        <p:spPr>
          <a:xfrm>
            <a:off x="0" y="1"/>
            <a:ext cx="3618001" cy="5144399"/>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84"/>
              <a:buFont typeface="Helvetica Neue Light"/>
              <a:buNone/>
            </a:pPr>
            <a:endParaRPr sz="1684" b="0" i="0" u="none" strike="noStrike" cap="none">
              <a:solidFill>
                <a:srgbClr val="000000"/>
              </a:solidFill>
              <a:latin typeface="Helvetica Neue Light"/>
              <a:ea typeface="Helvetica Neue Light"/>
              <a:cs typeface="Helvetica Neue Light"/>
              <a:sym typeface="Helvetica Neue Light"/>
            </a:endParaRPr>
          </a:p>
        </p:txBody>
      </p:sp>
      <p:pic>
        <p:nvPicPr>
          <p:cNvPr id="86" name="Google Shape;86;p39"/>
          <p:cNvPicPr preferRelativeResize="0"/>
          <p:nvPr/>
        </p:nvPicPr>
        <p:blipFill rotWithShape="1">
          <a:blip r:embed="rId3">
            <a:alphaModFix/>
          </a:blip>
          <a:srcRect/>
          <a:stretch/>
        </p:blipFill>
        <p:spPr>
          <a:xfrm>
            <a:off x="6709069" y="4022725"/>
            <a:ext cx="1755363" cy="836945"/>
          </a:xfrm>
          <a:prstGeom prst="rect">
            <a:avLst/>
          </a:prstGeom>
          <a:noFill/>
          <a:ln>
            <a:noFill/>
          </a:ln>
        </p:spPr>
      </p:pic>
      <p:pic>
        <p:nvPicPr>
          <p:cNvPr id="87" name="Google Shape;87;p39"/>
          <p:cNvPicPr preferRelativeResize="0"/>
          <p:nvPr/>
        </p:nvPicPr>
        <p:blipFill rotWithShape="1">
          <a:blip r:embed="rId4">
            <a:alphaModFix/>
          </a:blip>
          <a:srcRect l="-17"/>
          <a:stretch/>
        </p:blipFill>
        <p:spPr>
          <a:xfrm>
            <a:off x="0" y="3175"/>
            <a:ext cx="1554480" cy="5143500"/>
          </a:xfrm>
          <a:prstGeom prst="rect">
            <a:avLst/>
          </a:prstGeom>
          <a:noFill/>
          <a:ln>
            <a:noFill/>
          </a:ln>
        </p:spPr>
      </p:pic>
      <p:sp>
        <p:nvSpPr>
          <p:cNvPr id="88" name="Google Shape;88;p39"/>
          <p:cNvSpPr txBox="1">
            <a:spLocks noGrp="1"/>
          </p:cNvSpPr>
          <p:nvPr>
            <p:ph type="title"/>
          </p:nvPr>
        </p:nvSpPr>
        <p:spPr>
          <a:xfrm>
            <a:off x="4102100" y="509364"/>
            <a:ext cx="4103688" cy="77291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C00000"/>
              </a:buClr>
              <a:buSzPts val="2400"/>
              <a:buFont typeface="Work Sans"/>
              <a:buNone/>
              <a:defRPr sz="2400" b="1" i="0" u="none" strike="noStrike" cap="none">
                <a:solidFill>
                  <a:srgbClr val="C00000"/>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9pPr>
          </a:lstStyle>
          <a:p>
            <a:endParaRPr/>
          </a:p>
        </p:txBody>
      </p:sp>
      <p:sp>
        <p:nvSpPr>
          <p:cNvPr id="89" name="Google Shape;89;p39"/>
          <p:cNvSpPr txBox="1">
            <a:spLocks noGrp="1"/>
          </p:cNvSpPr>
          <p:nvPr>
            <p:ph type="body" idx="1"/>
          </p:nvPr>
        </p:nvSpPr>
        <p:spPr>
          <a:xfrm>
            <a:off x="4106260" y="1095722"/>
            <a:ext cx="4281488" cy="2700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chemeClr val="dk1"/>
              </a:buClr>
              <a:buSzPts val="1200"/>
              <a:buFont typeface="Work Sans"/>
              <a:buNone/>
              <a:defRPr sz="1200" b="0" i="0" u="none" strike="noStrike" cap="none">
                <a:solidFill>
                  <a:schemeClr val="dk1"/>
                </a:solidFill>
                <a:latin typeface="Work Sans"/>
                <a:ea typeface="Work Sans"/>
                <a:cs typeface="Work Sans"/>
                <a:sym typeface="Work Sans"/>
              </a:defRPr>
            </a:lvl1pPr>
            <a:lvl2pPr marL="914400" marR="0" lvl="1"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2pPr>
            <a:lvl3pPr marL="1371600" marR="0" lvl="2"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3pPr>
            <a:lvl4pPr marL="1828800" marR="0" lvl="3"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4pPr>
            <a:lvl5pPr marL="2286000" marR="0" lvl="4"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5pPr>
            <a:lvl6pPr marL="2743200" marR="0" lvl="5"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6pPr>
            <a:lvl7pPr marL="3200400" marR="0" lvl="6"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7pPr>
            <a:lvl8pPr marL="3657600" marR="0" lvl="7"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8pPr>
            <a:lvl9pPr marL="4114800" marR="0" lvl="8"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01">
  <p:cSld name="Content Slide 01">
    <p:bg>
      <p:bgPr>
        <a:solidFill>
          <a:schemeClr val="lt1"/>
        </a:solidFill>
        <a:effectLst/>
      </p:bgPr>
    </p:bg>
    <p:spTree>
      <p:nvGrpSpPr>
        <p:cNvPr id="1" name="Shape 90"/>
        <p:cNvGrpSpPr/>
        <p:nvPr/>
      </p:nvGrpSpPr>
      <p:grpSpPr>
        <a:xfrm>
          <a:off x="0" y="0"/>
          <a:ext cx="0" cy="0"/>
          <a:chOff x="0" y="0"/>
          <a:chExt cx="0" cy="0"/>
        </a:xfrm>
      </p:grpSpPr>
      <p:sp>
        <p:nvSpPr>
          <p:cNvPr id="91" name="Google Shape;91;p40"/>
          <p:cNvSpPr/>
          <p:nvPr/>
        </p:nvSpPr>
        <p:spPr>
          <a:xfrm>
            <a:off x="577908" y="2676028"/>
            <a:ext cx="6818574" cy="572560"/>
          </a:xfrm>
          <a:prstGeom prst="rect">
            <a:avLst/>
          </a:prstGeom>
          <a:solidFill>
            <a:schemeClr val="lt1"/>
          </a:solidFill>
          <a:ln>
            <a:noFill/>
          </a:ln>
        </p:spPr>
        <p:txBody>
          <a:bodyPr spcFirstLastPara="1" wrap="square" lIns="48875" tIns="48875" rIns="48875" bIns="48875" anchor="ctr" anchorCtr="0">
            <a:spAutoFit/>
          </a:bodyPr>
          <a:lstStyle/>
          <a:p>
            <a:pPr marL="0" marR="0" lvl="0" indent="0" algn="l" rtl="0">
              <a:lnSpc>
                <a:spcPct val="100000"/>
              </a:lnSpc>
              <a:spcBef>
                <a:spcPts val="0"/>
              </a:spcBef>
              <a:spcAft>
                <a:spcPts val="0"/>
              </a:spcAft>
              <a:buClr>
                <a:srgbClr val="000000"/>
              </a:buClr>
              <a:buSzPts val="3079"/>
              <a:buFont typeface="Helvetica Neue Light"/>
              <a:buNone/>
            </a:pPr>
            <a:endParaRPr sz="3079" b="1" i="0" u="none" strike="noStrike" cap="none">
              <a:solidFill>
                <a:srgbClr val="000000"/>
              </a:solidFill>
              <a:latin typeface="Helvetica Neue"/>
              <a:ea typeface="Helvetica Neue"/>
              <a:cs typeface="Helvetica Neue"/>
              <a:sym typeface="Helvetica Neue"/>
            </a:endParaRPr>
          </a:p>
        </p:txBody>
      </p:sp>
      <p:sp>
        <p:nvSpPr>
          <p:cNvPr id="92" name="Google Shape;92;p40"/>
          <p:cNvSpPr txBox="1">
            <a:spLocks noGrp="1"/>
          </p:cNvSpPr>
          <p:nvPr>
            <p:ph type="sldNum" idx="12"/>
          </p:nvPr>
        </p:nvSpPr>
        <p:spPr>
          <a:xfrm>
            <a:off x="8315113" y="4813631"/>
            <a:ext cx="311822" cy="15688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73"/>
              <a:buFont typeface="Arial"/>
              <a:buNone/>
              <a:defRPr sz="673"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73"/>
              <a:buFont typeface="Arial"/>
              <a:buNone/>
              <a:defRPr sz="673"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73"/>
              <a:buFont typeface="Arial"/>
              <a:buNone/>
              <a:defRPr sz="673"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73"/>
              <a:buFont typeface="Arial"/>
              <a:buNone/>
              <a:defRPr sz="673"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73"/>
              <a:buFont typeface="Arial"/>
              <a:buNone/>
              <a:defRPr sz="673"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73"/>
              <a:buFont typeface="Arial"/>
              <a:buNone/>
              <a:defRPr sz="673"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73"/>
              <a:buFont typeface="Arial"/>
              <a:buNone/>
              <a:defRPr sz="673"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73"/>
              <a:buFont typeface="Arial"/>
              <a:buNone/>
              <a:defRPr sz="673"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73"/>
              <a:buFont typeface="Arial"/>
              <a:buNone/>
              <a:defRPr sz="673"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
        <p:nvSpPr>
          <p:cNvPr id="93" name="Google Shape;93;p40"/>
          <p:cNvSpPr/>
          <p:nvPr/>
        </p:nvSpPr>
        <p:spPr>
          <a:xfrm>
            <a:off x="5208512" y="0"/>
            <a:ext cx="3617988" cy="5144401"/>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84"/>
              <a:buFont typeface="Helvetica Neue Light"/>
              <a:buNone/>
            </a:pPr>
            <a:endParaRPr sz="1684" b="0" i="0" u="none" strike="noStrike" cap="none">
              <a:solidFill>
                <a:srgbClr val="000000"/>
              </a:solidFill>
              <a:latin typeface="Helvetica Neue Light"/>
              <a:ea typeface="Helvetica Neue Light"/>
              <a:cs typeface="Helvetica Neue Light"/>
              <a:sym typeface="Helvetica Neue Light"/>
            </a:endParaRPr>
          </a:p>
        </p:txBody>
      </p:sp>
      <p:pic>
        <p:nvPicPr>
          <p:cNvPr id="94" name="Google Shape;94;p40"/>
          <p:cNvPicPr preferRelativeResize="0"/>
          <p:nvPr/>
        </p:nvPicPr>
        <p:blipFill rotWithShape="1">
          <a:blip r:embed="rId3">
            <a:alphaModFix/>
          </a:blip>
          <a:srcRect/>
          <a:stretch/>
        </p:blipFill>
        <p:spPr>
          <a:xfrm>
            <a:off x="368300" y="4022725"/>
            <a:ext cx="1755363" cy="836945"/>
          </a:xfrm>
          <a:prstGeom prst="rect">
            <a:avLst/>
          </a:prstGeom>
          <a:noFill/>
          <a:ln>
            <a:noFill/>
          </a:ln>
        </p:spPr>
      </p:pic>
      <p:pic>
        <p:nvPicPr>
          <p:cNvPr id="95" name="Google Shape;95;p40"/>
          <p:cNvPicPr preferRelativeResize="0"/>
          <p:nvPr/>
        </p:nvPicPr>
        <p:blipFill rotWithShape="1">
          <a:blip r:embed="rId4">
            <a:alphaModFix/>
          </a:blip>
          <a:srcRect r="-3903"/>
          <a:stretch/>
        </p:blipFill>
        <p:spPr>
          <a:xfrm>
            <a:off x="7223760" y="3175"/>
            <a:ext cx="1645920" cy="5120640"/>
          </a:xfrm>
          <a:prstGeom prst="rect">
            <a:avLst/>
          </a:prstGeom>
          <a:noFill/>
          <a:ln>
            <a:noFill/>
          </a:ln>
        </p:spPr>
      </p:pic>
      <p:sp>
        <p:nvSpPr>
          <p:cNvPr id="96" name="Google Shape;96;p40"/>
          <p:cNvSpPr txBox="1">
            <a:spLocks noGrp="1"/>
          </p:cNvSpPr>
          <p:nvPr>
            <p:ph type="title"/>
          </p:nvPr>
        </p:nvSpPr>
        <p:spPr>
          <a:xfrm>
            <a:off x="487459" y="478680"/>
            <a:ext cx="4103688" cy="77291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C00000"/>
              </a:buClr>
              <a:buSzPts val="2400"/>
              <a:buFont typeface="Work Sans"/>
              <a:buNone/>
              <a:defRPr sz="2400" b="1" i="0" u="none" strike="noStrike" cap="none">
                <a:solidFill>
                  <a:srgbClr val="C00000"/>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9pPr>
          </a:lstStyle>
          <a:p>
            <a:endParaRPr/>
          </a:p>
        </p:txBody>
      </p:sp>
      <p:sp>
        <p:nvSpPr>
          <p:cNvPr id="97" name="Google Shape;97;p40"/>
          <p:cNvSpPr txBox="1">
            <a:spLocks noGrp="1"/>
          </p:cNvSpPr>
          <p:nvPr>
            <p:ph type="body" idx="1"/>
          </p:nvPr>
        </p:nvSpPr>
        <p:spPr>
          <a:xfrm>
            <a:off x="491619" y="1065038"/>
            <a:ext cx="4281488" cy="2700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chemeClr val="dk1"/>
              </a:buClr>
              <a:buSzPts val="1200"/>
              <a:buFont typeface="Work Sans"/>
              <a:buNone/>
              <a:defRPr sz="1200" b="0" i="0" u="none" strike="noStrike" cap="none">
                <a:solidFill>
                  <a:schemeClr val="dk1"/>
                </a:solidFill>
                <a:latin typeface="Work Sans"/>
                <a:ea typeface="Work Sans"/>
                <a:cs typeface="Work Sans"/>
                <a:sym typeface="Work Sans"/>
              </a:defRPr>
            </a:lvl1pPr>
            <a:lvl2pPr marL="914400" marR="0" lvl="1"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2pPr>
            <a:lvl3pPr marL="1371600" marR="0" lvl="2"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3pPr>
            <a:lvl4pPr marL="1828800" marR="0" lvl="3"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4pPr>
            <a:lvl5pPr marL="2286000" marR="0" lvl="4"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5pPr>
            <a:lvl6pPr marL="2743200" marR="0" lvl="5"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6pPr>
            <a:lvl7pPr marL="3200400" marR="0" lvl="6"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7pPr>
            <a:lvl8pPr marL="3657600" marR="0" lvl="7"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8pPr>
            <a:lvl9pPr marL="4114800" marR="0" lvl="8"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 02">
  <p:cSld name="Content Slide 02">
    <p:bg>
      <p:bgPr>
        <a:solidFill>
          <a:schemeClr val="lt1"/>
        </a:solidFill>
        <a:effectLst/>
      </p:bgPr>
    </p:bg>
    <p:spTree>
      <p:nvGrpSpPr>
        <p:cNvPr id="1" name="Shape 98"/>
        <p:cNvGrpSpPr/>
        <p:nvPr/>
      </p:nvGrpSpPr>
      <p:grpSpPr>
        <a:xfrm>
          <a:off x="0" y="0"/>
          <a:ext cx="0" cy="0"/>
          <a:chOff x="0" y="0"/>
          <a:chExt cx="0" cy="0"/>
        </a:xfrm>
      </p:grpSpPr>
      <p:sp>
        <p:nvSpPr>
          <p:cNvPr id="99" name="Google Shape;99;p41"/>
          <p:cNvSpPr/>
          <p:nvPr/>
        </p:nvSpPr>
        <p:spPr>
          <a:xfrm>
            <a:off x="0" y="1"/>
            <a:ext cx="4901996" cy="5144399"/>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84"/>
              <a:buFont typeface="Helvetica Neue Light"/>
              <a:buNone/>
            </a:pPr>
            <a:endParaRPr sz="1684" b="0" i="0" u="none" strike="noStrike" cap="none">
              <a:solidFill>
                <a:srgbClr val="000000"/>
              </a:solidFill>
              <a:latin typeface="Helvetica Neue Light"/>
              <a:ea typeface="Helvetica Neue Light"/>
              <a:cs typeface="Helvetica Neue Light"/>
              <a:sym typeface="Helvetica Neue Light"/>
            </a:endParaRPr>
          </a:p>
        </p:txBody>
      </p:sp>
      <p:pic>
        <p:nvPicPr>
          <p:cNvPr id="100" name="Google Shape;100;p41"/>
          <p:cNvPicPr preferRelativeResize="0"/>
          <p:nvPr/>
        </p:nvPicPr>
        <p:blipFill rotWithShape="1">
          <a:blip r:embed="rId3">
            <a:alphaModFix/>
          </a:blip>
          <a:srcRect/>
          <a:stretch/>
        </p:blipFill>
        <p:spPr>
          <a:xfrm>
            <a:off x="12700" y="-15875"/>
            <a:ext cx="6035040" cy="5149850"/>
          </a:xfrm>
          <a:prstGeom prst="rect">
            <a:avLst/>
          </a:prstGeom>
          <a:noFill/>
          <a:ln>
            <a:noFill/>
          </a:ln>
        </p:spPr>
      </p:pic>
      <p:pic>
        <p:nvPicPr>
          <p:cNvPr id="101" name="Google Shape;101;p41"/>
          <p:cNvPicPr preferRelativeResize="0"/>
          <p:nvPr/>
        </p:nvPicPr>
        <p:blipFill rotWithShape="1">
          <a:blip r:embed="rId4">
            <a:alphaModFix/>
          </a:blip>
          <a:srcRect b="-513"/>
          <a:stretch/>
        </p:blipFill>
        <p:spPr>
          <a:xfrm>
            <a:off x="6709069" y="4022725"/>
            <a:ext cx="1755363" cy="841248"/>
          </a:xfrm>
          <a:prstGeom prst="rect">
            <a:avLst/>
          </a:prstGeom>
          <a:noFill/>
          <a:ln>
            <a:noFill/>
          </a:ln>
        </p:spPr>
      </p:pic>
      <p:sp>
        <p:nvSpPr>
          <p:cNvPr id="102" name="Google Shape;102;p41"/>
          <p:cNvSpPr txBox="1">
            <a:spLocks noGrp="1"/>
          </p:cNvSpPr>
          <p:nvPr>
            <p:ph type="title"/>
          </p:nvPr>
        </p:nvSpPr>
        <p:spPr>
          <a:xfrm>
            <a:off x="3635695" y="727678"/>
            <a:ext cx="4305469" cy="77291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C00000"/>
              </a:buClr>
              <a:buSzPts val="2400"/>
              <a:buFont typeface="Work Sans"/>
              <a:buNone/>
              <a:defRPr sz="2400" b="1" i="0" u="none" strike="noStrike" cap="none">
                <a:solidFill>
                  <a:srgbClr val="C00000"/>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9pPr>
          </a:lstStyle>
          <a:p>
            <a:endParaRPr/>
          </a:p>
        </p:txBody>
      </p:sp>
      <p:sp>
        <p:nvSpPr>
          <p:cNvPr id="103" name="Google Shape;103;p41"/>
          <p:cNvSpPr txBox="1">
            <a:spLocks noGrp="1"/>
          </p:cNvSpPr>
          <p:nvPr>
            <p:ph type="body" idx="1"/>
          </p:nvPr>
        </p:nvSpPr>
        <p:spPr>
          <a:xfrm>
            <a:off x="3635410" y="1234305"/>
            <a:ext cx="4305753" cy="2700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chemeClr val="dk1"/>
              </a:buClr>
              <a:buSzPts val="1200"/>
              <a:buFont typeface="Work Sans"/>
              <a:buNone/>
              <a:defRPr sz="1200" b="0" i="0" u="none" strike="noStrike" cap="none">
                <a:solidFill>
                  <a:schemeClr val="dk1"/>
                </a:solidFill>
                <a:latin typeface="Work Sans"/>
                <a:ea typeface="Work Sans"/>
                <a:cs typeface="Work Sans"/>
                <a:sym typeface="Work Sans"/>
              </a:defRPr>
            </a:lvl1pPr>
            <a:lvl2pPr marL="914400" marR="0" lvl="1"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2pPr>
            <a:lvl3pPr marL="1371600" marR="0" lvl="2"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3pPr>
            <a:lvl4pPr marL="1828800" marR="0" lvl="3"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4pPr>
            <a:lvl5pPr marL="2286000" marR="0" lvl="4"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5pPr>
            <a:lvl6pPr marL="2743200" marR="0" lvl="5"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6pPr>
            <a:lvl7pPr marL="3200400" marR="0" lvl="6"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7pPr>
            <a:lvl8pPr marL="3657600" marR="0" lvl="7"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8pPr>
            <a:lvl9pPr marL="4114800" marR="0" lvl="8"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03">
  <p:cSld name="Content Slide 03">
    <p:spTree>
      <p:nvGrpSpPr>
        <p:cNvPr id="1" name="Shape 104"/>
        <p:cNvGrpSpPr/>
        <p:nvPr/>
      </p:nvGrpSpPr>
      <p:grpSpPr>
        <a:xfrm>
          <a:off x="0" y="0"/>
          <a:ext cx="0" cy="0"/>
          <a:chOff x="0" y="0"/>
          <a:chExt cx="0" cy="0"/>
        </a:xfrm>
      </p:grpSpPr>
      <p:sp>
        <p:nvSpPr>
          <p:cNvPr id="105" name="Google Shape;105;p42"/>
          <p:cNvSpPr/>
          <p:nvPr/>
        </p:nvSpPr>
        <p:spPr>
          <a:xfrm>
            <a:off x="4373999" y="0"/>
            <a:ext cx="4445985" cy="5144401"/>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84"/>
              <a:buFont typeface="Helvetica Neue Light"/>
              <a:buNone/>
            </a:pPr>
            <a:endParaRPr sz="1684" b="0" i="0" u="none" strike="noStrike" cap="none">
              <a:solidFill>
                <a:srgbClr val="000000"/>
              </a:solidFill>
              <a:latin typeface="Helvetica Neue Light"/>
              <a:ea typeface="Helvetica Neue Light"/>
              <a:cs typeface="Helvetica Neue Light"/>
              <a:sym typeface="Helvetica Neue Light"/>
            </a:endParaRPr>
          </a:p>
        </p:txBody>
      </p:sp>
      <p:pic>
        <p:nvPicPr>
          <p:cNvPr id="106" name="Google Shape;106;p42"/>
          <p:cNvPicPr preferRelativeResize="0"/>
          <p:nvPr/>
        </p:nvPicPr>
        <p:blipFill rotWithShape="1">
          <a:blip r:embed="rId3">
            <a:alphaModFix/>
          </a:blip>
          <a:srcRect b="-1206"/>
          <a:stretch/>
        </p:blipFill>
        <p:spPr>
          <a:xfrm flipH="1">
            <a:off x="3568700" y="-3888"/>
            <a:ext cx="4114800" cy="5212080"/>
          </a:xfrm>
          <a:prstGeom prst="rect">
            <a:avLst/>
          </a:prstGeom>
          <a:noFill/>
          <a:ln>
            <a:noFill/>
          </a:ln>
        </p:spPr>
      </p:pic>
      <p:pic>
        <p:nvPicPr>
          <p:cNvPr id="107" name="Google Shape;107;p42"/>
          <p:cNvPicPr preferRelativeResize="0"/>
          <p:nvPr/>
        </p:nvPicPr>
        <p:blipFill rotWithShape="1">
          <a:blip r:embed="rId4">
            <a:alphaModFix/>
          </a:blip>
          <a:srcRect/>
          <a:stretch/>
        </p:blipFill>
        <p:spPr>
          <a:xfrm>
            <a:off x="292100" y="4022725"/>
            <a:ext cx="1755363" cy="836945"/>
          </a:xfrm>
          <a:prstGeom prst="rect">
            <a:avLst/>
          </a:prstGeom>
          <a:noFill/>
          <a:ln>
            <a:noFill/>
          </a:ln>
        </p:spPr>
      </p:pic>
      <p:sp>
        <p:nvSpPr>
          <p:cNvPr id="108" name="Google Shape;108;p42"/>
          <p:cNvSpPr txBox="1">
            <a:spLocks noGrp="1"/>
          </p:cNvSpPr>
          <p:nvPr>
            <p:ph type="title"/>
          </p:nvPr>
        </p:nvSpPr>
        <p:spPr>
          <a:xfrm>
            <a:off x="823745" y="523142"/>
            <a:ext cx="4103688" cy="77291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C00000"/>
              </a:buClr>
              <a:buSzPts val="2400"/>
              <a:buFont typeface="Work Sans"/>
              <a:buNone/>
              <a:defRPr sz="2400" b="1" i="0" u="none" strike="noStrike" cap="none">
                <a:solidFill>
                  <a:srgbClr val="C00000"/>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9pPr>
          </a:lstStyle>
          <a:p>
            <a:endParaRPr/>
          </a:p>
        </p:txBody>
      </p:sp>
      <p:sp>
        <p:nvSpPr>
          <p:cNvPr id="109" name="Google Shape;109;p42"/>
          <p:cNvSpPr txBox="1">
            <a:spLocks noGrp="1"/>
          </p:cNvSpPr>
          <p:nvPr>
            <p:ph type="body" idx="1"/>
          </p:nvPr>
        </p:nvSpPr>
        <p:spPr>
          <a:xfrm>
            <a:off x="817608" y="1031529"/>
            <a:ext cx="4109825" cy="2700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chemeClr val="dk1"/>
              </a:buClr>
              <a:buSzPts val="1200"/>
              <a:buFont typeface="Work Sans"/>
              <a:buNone/>
              <a:defRPr sz="1200" b="0" i="0" u="none" strike="noStrike" cap="none">
                <a:solidFill>
                  <a:schemeClr val="dk1"/>
                </a:solidFill>
                <a:latin typeface="Work Sans"/>
                <a:ea typeface="Work Sans"/>
                <a:cs typeface="Work Sans"/>
                <a:sym typeface="Work Sans"/>
              </a:defRPr>
            </a:lvl1pPr>
            <a:lvl2pPr marL="914400" marR="0" lvl="1"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2pPr>
            <a:lvl3pPr marL="1371600" marR="0" lvl="2"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3pPr>
            <a:lvl4pPr marL="1828800" marR="0" lvl="3"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4pPr>
            <a:lvl5pPr marL="2286000" marR="0" lvl="4"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5pPr>
            <a:lvl6pPr marL="2743200" marR="0" lvl="5"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6pPr>
            <a:lvl7pPr marL="3200400" marR="0" lvl="6"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7pPr>
            <a:lvl8pPr marL="3657600" marR="0" lvl="7"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8pPr>
            <a:lvl9pPr marL="4114800" marR="0" lvl="8"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05">
  <p:cSld name="Content Slide 05">
    <p:spTree>
      <p:nvGrpSpPr>
        <p:cNvPr id="1" name="Shape 110"/>
        <p:cNvGrpSpPr/>
        <p:nvPr/>
      </p:nvGrpSpPr>
      <p:grpSpPr>
        <a:xfrm>
          <a:off x="0" y="0"/>
          <a:ext cx="0" cy="0"/>
          <a:chOff x="0" y="0"/>
          <a:chExt cx="0" cy="0"/>
        </a:xfrm>
      </p:grpSpPr>
      <p:pic>
        <p:nvPicPr>
          <p:cNvPr id="111" name="Google Shape;111;p43"/>
          <p:cNvPicPr preferRelativeResize="0"/>
          <p:nvPr/>
        </p:nvPicPr>
        <p:blipFill rotWithShape="1">
          <a:blip r:embed="rId2">
            <a:alphaModFix/>
          </a:blip>
          <a:srcRect/>
          <a:stretch/>
        </p:blipFill>
        <p:spPr>
          <a:xfrm>
            <a:off x="444500" y="4022725"/>
            <a:ext cx="1755363" cy="836945"/>
          </a:xfrm>
          <a:prstGeom prst="rect">
            <a:avLst/>
          </a:prstGeom>
          <a:noFill/>
          <a:ln>
            <a:noFill/>
          </a:ln>
        </p:spPr>
      </p:pic>
      <p:pic>
        <p:nvPicPr>
          <p:cNvPr id="112" name="Google Shape;112;p43"/>
          <p:cNvPicPr preferRelativeResize="0"/>
          <p:nvPr/>
        </p:nvPicPr>
        <p:blipFill rotWithShape="1">
          <a:blip r:embed="rId3">
            <a:alphaModFix/>
          </a:blip>
          <a:srcRect r="-2477"/>
          <a:stretch/>
        </p:blipFill>
        <p:spPr>
          <a:xfrm>
            <a:off x="6675120" y="3175"/>
            <a:ext cx="2194560" cy="5143500"/>
          </a:xfrm>
          <a:prstGeom prst="rect">
            <a:avLst/>
          </a:prstGeom>
          <a:noFill/>
          <a:ln>
            <a:noFill/>
          </a:ln>
        </p:spPr>
      </p:pic>
      <p:sp>
        <p:nvSpPr>
          <p:cNvPr id="113" name="Google Shape;113;p43"/>
          <p:cNvSpPr txBox="1">
            <a:spLocks noGrp="1"/>
          </p:cNvSpPr>
          <p:nvPr>
            <p:ph type="title"/>
          </p:nvPr>
        </p:nvSpPr>
        <p:spPr>
          <a:xfrm>
            <a:off x="665429" y="524932"/>
            <a:ext cx="4293197" cy="77291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C00000"/>
              </a:buClr>
              <a:buSzPts val="2400"/>
              <a:buFont typeface="Work Sans"/>
              <a:buNone/>
              <a:defRPr sz="2400" b="1" i="0" u="none" strike="noStrike" cap="none">
                <a:solidFill>
                  <a:srgbClr val="C00000"/>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9pPr>
          </a:lstStyle>
          <a:p>
            <a:endParaRPr/>
          </a:p>
        </p:txBody>
      </p:sp>
      <p:sp>
        <p:nvSpPr>
          <p:cNvPr id="114" name="Google Shape;114;p43"/>
          <p:cNvSpPr txBox="1">
            <a:spLocks noGrp="1"/>
          </p:cNvSpPr>
          <p:nvPr>
            <p:ph type="body" idx="1"/>
          </p:nvPr>
        </p:nvSpPr>
        <p:spPr>
          <a:xfrm>
            <a:off x="663448" y="1033948"/>
            <a:ext cx="4295178" cy="29703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chemeClr val="dk1"/>
              </a:buClr>
              <a:buSzPts val="1200"/>
              <a:buFont typeface="Work Sans"/>
              <a:buNone/>
              <a:defRPr sz="1200" b="0" i="0" u="none" strike="noStrike" cap="none">
                <a:solidFill>
                  <a:schemeClr val="dk1"/>
                </a:solidFill>
                <a:latin typeface="Work Sans"/>
                <a:ea typeface="Work Sans"/>
                <a:cs typeface="Work Sans"/>
                <a:sym typeface="Work Sans"/>
              </a:defRPr>
            </a:lvl1pPr>
            <a:lvl2pPr marL="914400" marR="0" lvl="1"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2pPr>
            <a:lvl3pPr marL="1371600" marR="0" lvl="2"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3pPr>
            <a:lvl4pPr marL="1828800" marR="0" lvl="3"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4pPr>
            <a:lvl5pPr marL="2286000" marR="0" lvl="4"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5pPr>
            <a:lvl6pPr marL="2743200" marR="0" lvl="5"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6pPr>
            <a:lvl7pPr marL="3200400" marR="0" lvl="6"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7pPr>
            <a:lvl8pPr marL="3657600" marR="0" lvl="7"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8pPr>
            <a:lvl9pPr marL="4114800" marR="0" lvl="8"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Slide 07">
  <p:cSld name="Content Slide 07">
    <p:spTree>
      <p:nvGrpSpPr>
        <p:cNvPr id="1" name="Shape 115"/>
        <p:cNvGrpSpPr/>
        <p:nvPr/>
      </p:nvGrpSpPr>
      <p:grpSpPr>
        <a:xfrm>
          <a:off x="0" y="0"/>
          <a:ext cx="0" cy="0"/>
          <a:chOff x="0" y="0"/>
          <a:chExt cx="0" cy="0"/>
        </a:xfrm>
      </p:grpSpPr>
      <p:pic>
        <p:nvPicPr>
          <p:cNvPr id="116" name="Google Shape;116;p44"/>
          <p:cNvPicPr preferRelativeResize="0"/>
          <p:nvPr/>
        </p:nvPicPr>
        <p:blipFill rotWithShape="1">
          <a:blip r:embed="rId2">
            <a:alphaModFix/>
          </a:blip>
          <a:srcRect b="-513"/>
          <a:stretch/>
        </p:blipFill>
        <p:spPr>
          <a:xfrm>
            <a:off x="7150100" y="293384"/>
            <a:ext cx="1253392" cy="600681"/>
          </a:xfrm>
          <a:prstGeom prst="rect">
            <a:avLst/>
          </a:prstGeom>
          <a:noFill/>
          <a:ln>
            <a:noFill/>
          </a:ln>
        </p:spPr>
      </p:pic>
      <p:sp>
        <p:nvSpPr>
          <p:cNvPr id="117" name="Google Shape;117;p44"/>
          <p:cNvSpPr txBox="1">
            <a:spLocks noGrp="1"/>
          </p:cNvSpPr>
          <p:nvPr>
            <p:ph type="title"/>
          </p:nvPr>
        </p:nvSpPr>
        <p:spPr>
          <a:xfrm>
            <a:off x="1131833" y="561752"/>
            <a:ext cx="4311609" cy="77291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C00000"/>
              </a:buClr>
              <a:buSzPts val="2400"/>
              <a:buFont typeface="Work Sans"/>
              <a:buNone/>
              <a:defRPr sz="2400" b="1" i="0" u="none" strike="noStrike" cap="none">
                <a:solidFill>
                  <a:srgbClr val="C00000"/>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9pPr>
          </a:lstStyle>
          <a:p>
            <a:endParaRPr/>
          </a:p>
        </p:txBody>
      </p:sp>
      <p:sp>
        <p:nvSpPr>
          <p:cNvPr id="118" name="Google Shape;118;p44"/>
          <p:cNvSpPr txBox="1">
            <a:spLocks noGrp="1"/>
          </p:cNvSpPr>
          <p:nvPr>
            <p:ph type="body" idx="1"/>
          </p:nvPr>
        </p:nvSpPr>
        <p:spPr>
          <a:xfrm>
            <a:off x="1123716" y="1119864"/>
            <a:ext cx="4281488" cy="29703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chemeClr val="dk1"/>
              </a:buClr>
              <a:buSzPts val="1200"/>
              <a:buFont typeface="Work Sans"/>
              <a:buNone/>
              <a:defRPr sz="1200" b="0" i="0" u="none" strike="noStrike" cap="none">
                <a:solidFill>
                  <a:schemeClr val="dk1"/>
                </a:solidFill>
                <a:latin typeface="Work Sans"/>
                <a:ea typeface="Work Sans"/>
                <a:cs typeface="Work Sans"/>
                <a:sym typeface="Work Sans"/>
              </a:defRPr>
            </a:lvl1pPr>
            <a:lvl2pPr marL="914400" marR="0" lvl="1"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2pPr>
            <a:lvl3pPr marL="1371600" marR="0" lvl="2"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3pPr>
            <a:lvl4pPr marL="1828800" marR="0" lvl="3"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4pPr>
            <a:lvl5pPr marL="2286000" marR="0" lvl="4"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5pPr>
            <a:lvl6pPr marL="2743200" marR="0" lvl="5"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6pPr>
            <a:lvl7pPr marL="3200400" marR="0" lvl="6"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7pPr>
            <a:lvl8pPr marL="3657600" marR="0" lvl="7"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8pPr>
            <a:lvl9pPr marL="4114800" marR="0" lvl="8"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lide 04">
  <p:cSld name="Content Slide 04">
    <p:spTree>
      <p:nvGrpSpPr>
        <p:cNvPr id="1" name="Shape 11"/>
        <p:cNvGrpSpPr/>
        <p:nvPr/>
      </p:nvGrpSpPr>
      <p:grpSpPr>
        <a:xfrm>
          <a:off x="0" y="0"/>
          <a:ext cx="0" cy="0"/>
          <a:chOff x="0" y="0"/>
          <a:chExt cx="0" cy="0"/>
        </a:xfrm>
      </p:grpSpPr>
      <p:sp>
        <p:nvSpPr>
          <p:cNvPr id="12" name="Google Shape;12;p27"/>
          <p:cNvSpPr txBox="1"/>
          <p:nvPr/>
        </p:nvSpPr>
        <p:spPr>
          <a:xfrm>
            <a:off x="8315113" y="4813631"/>
            <a:ext cx="311822" cy="15688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673"/>
              <a:buFont typeface="Arial"/>
              <a:buNone/>
            </a:pPr>
            <a:fld id="{00000000-1234-1234-1234-123412341234}" type="slidenum">
              <a:rPr lang="ru-RU" sz="673" b="0" i="0" u="none" strike="noStrike" cap="none">
                <a:solidFill>
                  <a:schemeClr val="lt1"/>
                </a:solidFill>
                <a:latin typeface="Arial"/>
                <a:ea typeface="Arial"/>
                <a:cs typeface="Arial"/>
                <a:sym typeface="Arial"/>
              </a:rPr>
              <a:t>‹#›</a:t>
            </a:fld>
            <a:endParaRPr sz="673" b="0" i="0" u="none" strike="noStrike" cap="none">
              <a:solidFill>
                <a:schemeClr val="lt1"/>
              </a:solidFill>
              <a:latin typeface="Arial"/>
              <a:ea typeface="Arial"/>
              <a:cs typeface="Arial"/>
              <a:sym typeface="Arial"/>
            </a:endParaRPr>
          </a:p>
        </p:txBody>
      </p:sp>
      <p:pic>
        <p:nvPicPr>
          <p:cNvPr id="13" name="Google Shape;13;p27"/>
          <p:cNvPicPr preferRelativeResize="0"/>
          <p:nvPr/>
        </p:nvPicPr>
        <p:blipFill rotWithShape="1">
          <a:blip r:embed="rId2">
            <a:alphaModFix/>
          </a:blip>
          <a:srcRect b="-513"/>
          <a:stretch/>
        </p:blipFill>
        <p:spPr>
          <a:xfrm>
            <a:off x="6709069" y="4022725"/>
            <a:ext cx="1755363" cy="841248"/>
          </a:xfrm>
          <a:prstGeom prst="rect">
            <a:avLst/>
          </a:prstGeom>
          <a:noFill/>
          <a:ln>
            <a:noFill/>
          </a:ln>
        </p:spPr>
      </p:pic>
      <p:pic>
        <p:nvPicPr>
          <p:cNvPr id="14" name="Google Shape;14;p27"/>
          <p:cNvPicPr preferRelativeResize="0"/>
          <p:nvPr/>
        </p:nvPicPr>
        <p:blipFill rotWithShape="1">
          <a:blip r:embed="rId3">
            <a:alphaModFix/>
          </a:blip>
          <a:srcRect l="-14"/>
          <a:stretch/>
        </p:blipFill>
        <p:spPr>
          <a:xfrm>
            <a:off x="0" y="3175"/>
            <a:ext cx="2560320" cy="5143500"/>
          </a:xfrm>
          <a:prstGeom prst="rect">
            <a:avLst/>
          </a:prstGeom>
          <a:noFill/>
          <a:ln>
            <a:noFill/>
          </a:ln>
        </p:spPr>
      </p:pic>
      <p:sp>
        <p:nvSpPr>
          <p:cNvPr id="15" name="Google Shape;15;p27"/>
          <p:cNvSpPr txBox="1">
            <a:spLocks noGrp="1"/>
          </p:cNvSpPr>
          <p:nvPr>
            <p:ph type="title"/>
          </p:nvPr>
        </p:nvSpPr>
        <p:spPr>
          <a:xfrm>
            <a:off x="3030566" y="546185"/>
            <a:ext cx="4333729" cy="77291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C00000"/>
              </a:buClr>
              <a:buSzPts val="2400"/>
              <a:buFont typeface="Work Sans"/>
              <a:buNone/>
              <a:defRPr sz="2400" b="1" i="0" u="none" strike="noStrike" cap="none">
                <a:solidFill>
                  <a:srgbClr val="C00000"/>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9pPr>
          </a:lstStyle>
          <a:p>
            <a:endParaRPr/>
          </a:p>
        </p:txBody>
      </p:sp>
      <p:sp>
        <p:nvSpPr>
          <p:cNvPr id="16" name="Google Shape;16;p27"/>
          <p:cNvSpPr txBox="1">
            <a:spLocks noGrp="1"/>
          </p:cNvSpPr>
          <p:nvPr>
            <p:ph type="body" idx="1"/>
          </p:nvPr>
        </p:nvSpPr>
        <p:spPr>
          <a:xfrm>
            <a:off x="3038441" y="1071173"/>
            <a:ext cx="4325854" cy="2700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chemeClr val="dk1"/>
              </a:buClr>
              <a:buSzPts val="1200"/>
              <a:buFont typeface="Work Sans"/>
              <a:buNone/>
              <a:defRPr sz="1200" b="0" i="0" u="none" strike="noStrike" cap="none">
                <a:solidFill>
                  <a:schemeClr val="dk1"/>
                </a:solidFill>
                <a:latin typeface="Work Sans"/>
                <a:ea typeface="Work Sans"/>
                <a:cs typeface="Work Sans"/>
                <a:sym typeface="Work Sans"/>
              </a:defRPr>
            </a:lvl1pPr>
            <a:lvl2pPr marL="914400" marR="0" lvl="1"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2pPr>
            <a:lvl3pPr marL="1371600" marR="0" lvl="2"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3pPr>
            <a:lvl4pPr marL="1828800" marR="0" lvl="3"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4pPr>
            <a:lvl5pPr marL="2286000" marR="0" lvl="4"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5pPr>
            <a:lvl6pPr marL="2743200" marR="0" lvl="5"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6pPr>
            <a:lvl7pPr marL="3200400" marR="0" lvl="6"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7pPr>
            <a:lvl8pPr marL="3657600" marR="0" lvl="7"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8pPr>
            <a:lvl9pPr marL="4114800" marR="0" lvl="8"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
        <p:cNvGrpSpPr/>
        <p:nvPr/>
      </p:nvGrpSpPr>
      <p:grpSpPr>
        <a:xfrm>
          <a:off x="0" y="0"/>
          <a:ext cx="0" cy="0"/>
          <a:chOff x="0" y="0"/>
          <a:chExt cx="0" cy="0"/>
        </a:xfrm>
      </p:grpSpPr>
      <p:sp>
        <p:nvSpPr>
          <p:cNvPr id="18" name="Google Shape;18;p28"/>
          <p:cNvSpPr txBox="1">
            <a:spLocks noGrp="1"/>
          </p:cNvSpPr>
          <p:nvPr>
            <p:ph type="title"/>
          </p:nvPr>
        </p:nvSpPr>
        <p:spPr>
          <a:xfrm>
            <a:off x="1378377" y="577229"/>
            <a:ext cx="6061806" cy="42177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A11C44"/>
              </a:buClr>
              <a:buSzPts val="2599"/>
              <a:buFont typeface="Arial"/>
              <a:buNone/>
              <a:defRPr sz="2599" b="1" i="0" u="none" strike="noStrike" cap="none">
                <a:solidFill>
                  <a:srgbClr val="A11C44"/>
                </a:solidFill>
                <a:latin typeface="Arial"/>
                <a:ea typeface="Arial"/>
                <a:cs typeface="Arial"/>
                <a:sym typeface="Arial"/>
              </a:defRPr>
            </a:lvl1pPr>
            <a:lvl2pPr marR="0" lvl="1"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9pPr>
          </a:lstStyle>
          <a:p>
            <a:endParaRPr/>
          </a:p>
        </p:txBody>
      </p:sp>
      <p:sp>
        <p:nvSpPr>
          <p:cNvPr id="19" name="Google Shape;19;p28"/>
          <p:cNvSpPr txBox="1">
            <a:spLocks noGrp="1"/>
          </p:cNvSpPr>
          <p:nvPr>
            <p:ph type="body" idx="1"/>
          </p:nvPr>
        </p:nvSpPr>
        <p:spPr>
          <a:xfrm>
            <a:off x="2092923" y="1304415"/>
            <a:ext cx="4632715" cy="2639239"/>
          </a:xfrm>
          <a:prstGeom prst="rect">
            <a:avLst/>
          </a:prstGeom>
          <a:noFill/>
          <a:ln>
            <a:noFill/>
          </a:ln>
        </p:spPr>
        <p:txBody>
          <a:bodyPr spcFirstLastPara="1" wrap="square" lIns="0" tIns="0" rIns="0" bIns="0" anchor="t" anchorCtr="0">
            <a:noAutofit/>
          </a:bodyPr>
          <a:lstStyle>
            <a:lvl1pPr marL="457200" marR="0" lvl="0" indent="-228600" algn="l" rtl="0">
              <a:lnSpc>
                <a:spcPct val="150000"/>
              </a:lnSpc>
              <a:spcBef>
                <a:spcPts val="0"/>
              </a:spcBef>
              <a:spcAft>
                <a:spcPts val="0"/>
              </a:spcAft>
              <a:buClr>
                <a:schemeClr val="dk1"/>
              </a:buClr>
              <a:buSzPts val="751"/>
              <a:buFont typeface="Arial"/>
              <a:buNone/>
              <a:defRPr sz="751" b="0" i="0" u="none" strike="noStrike" cap="none">
                <a:solidFill>
                  <a:schemeClr val="dk1"/>
                </a:solidFill>
                <a:latin typeface="Arial"/>
                <a:ea typeface="Arial"/>
                <a:cs typeface="Arial"/>
                <a:sym typeface="Arial"/>
              </a:defRPr>
            </a:lvl1pPr>
            <a:lvl2pPr marL="914400" marR="0" lvl="1" indent="-228600" algn="l" rtl="0">
              <a:lnSpc>
                <a:spcPct val="150000"/>
              </a:lnSpc>
              <a:spcBef>
                <a:spcPts val="0"/>
              </a:spcBef>
              <a:spcAft>
                <a:spcPts val="0"/>
              </a:spcAft>
              <a:buClr>
                <a:srgbClr val="53585F"/>
              </a:buClr>
              <a:buSzPts val="751"/>
              <a:buFont typeface="Arial"/>
              <a:buNone/>
              <a:defRPr sz="751" b="0" i="0" u="none" strike="noStrike" cap="none">
                <a:solidFill>
                  <a:srgbClr val="53585F"/>
                </a:solidFill>
                <a:latin typeface="Arial"/>
                <a:ea typeface="Arial"/>
                <a:cs typeface="Arial"/>
                <a:sym typeface="Arial"/>
              </a:defRPr>
            </a:lvl2pPr>
            <a:lvl3pPr marL="1371600" marR="0" lvl="2" indent="-228600" algn="l" rtl="0">
              <a:lnSpc>
                <a:spcPct val="150000"/>
              </a:lnSpc>
              <a:spcBef>
                <a:spcPts val="0"/>
              </a:spcBef>
              <a:spcAft>
                <a:spcPts val="0"/>
              </a:spcAft>
              <a:buClr>
                <a:srgbClr val="53585F"/>
              </a:buClr>
              <a:buSzPts val="751"/>
              <a:buFont typeface="Arial"/>
              <a:buNone/>
              <a:defRPr sz="751" b="0" i="0" u="none" strike="noStrike" cap="none">
                <a:solidFill>
                  <a:srgbClr val="53585F"/>
                </a:solidFill>
                <a:latin typeface="Arial"/>
                <a:ea typeface="Arial"/>
                <a:cs typeface="Arial"/>
                <a:sym typeface="Arial"/>
              </a:defRPr>
            </a:lvl3pPr>
            <a:lvl4pPr marL="1828800" marR="0" lvl="3" indent="-228600" algn="l" rtl="0">
              <a:lnSpc>
                <a:spcPct val="150000"/>
              </a:lnSpc>
              <a:spcBef>
                <a:spcPts val="0"/>
              </a:spcBef>
              <a:spcAft>
                <a:spcPts val="0"/>
              </a:spcAft>
              <a:buClr>
                <a:srgbClr val="53585F"/>
              </a:buClr>
              <a:buSzPts val="751"/>
              <a:buFont typeface="Arial"/>
              <a:buNone/>
              <a:defRPr sz="751" b="0" i="0" u="none" strike="noStrike" cap="none">
                <a:solidFill>
                  <a:srgbClr val="53585F"/>
                </a:solidFill>
                <a:latin typeface="Arial"/>
                <a:ea typeface="Arial"/>
                <a:cs typeface="Arial"/>
                <a:sym typeface="Arial"/>
              </a:defRPr>
            </a:lvl4pPr>
            <a:lvl5pPr marL="2286000" marR="0" lvl="4" indent="-228600" algn="l" rtl="0">
              <a:lnSpc>
                <a:spcPct val="150000"/>
              </a:lnSpc>
              <a:spcBef>
                <a:spcPts val="0"/>
              </a:spcBef>
              <a:spcAft>
                <a:spcPts val="0"/>
              </a:spcAft>
              <a:buClr>
                <a:srgbClr val="53585F"/>
              </a:buClr>
              <a:buSzPts val="751"/>
              <a:buFont typeface="Arial"/>
              <a:buNone/>
              <a:defRPr sz="751" b="0" i="0" u="none" strike="noStrike" cap="none">
                <a:solidFill>
                  <a:srgbClr val="53585F"/>
                </a:solidFill>
                <a:latin typeface="Arial"/>
                <a:ea typeface="Arial"/>
                <a:cs typeface="Arial"/>
                <a:sym typeface="Arial"/>
              </a:defRPr>
            </a:lvl5pPr>
            <a:lvl6pPr marL="2743200" marR="0" lvl="5"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6pPr>
            <a:lvl7pPr marL="3200400" marR="0" lvl="6"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7pPr>
            <a:lvl8pPr marL="3657600" marR="0" lvl="7"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8pPr>
            <a:lvl9pPr marL="4114800" marR="0" lvl="8"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9pPr>
          </a:lstStyle>
          <a:p>
            <a:endParaRPr/>
          </a:p>
        </p:txBody>
      </p:sp>
      <p:sp>
        <p:nvSpPr>
          <p:cNvPr id="20" name="Google Shape;20;p28"/>
          <p:cNvSpPr txBox="1">
            <a:spLocks noGrp="1"/>
          </p:cNvSpPr>
          <p:nvPr>
            <p:ph type="ftr" idx="11"/>
          </p:nvPr>
        </p:nvSpPr>
        <p:spPr>
          <a:xfrm>
            <a:off x="2998311" y="4790837"/>
            <a:ext cx="2821940" cy="257571"/>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888888"/>
              </a:buClr>
              <a:buSzPts val="1684"/>
              <a:buFont typeface="Helvetica Neue Light"/>
              <a:buNone/>
              <a:defRPr sz="1684" b="0" i="0" u="none" strike="noStrike" cap="none">
                <a:solidFill>
                  <a:srgbClr val="888888"/>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1" name="Google Shape;21;p28"/>
          <p:cNvSpPr txBox="1">
            <a:spLocks noGrp="1"/>
          </p:cNvSpPr>
          <p:nvPr>
            <p:ph type="dt" idx="10"/>
          </p:nvPr>
        </p:nvSpPr>
        <p:spPr>
          <a:xfrm>
            <a:off x="440927" y="4790837"/>
            <a:ext cx="2028269" cy="25757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888888"/>
              </a:buClr>
              <a:buSzPts val="1684"/>
              <a:buFont typeface="Helvetica Neue Light"/>
              <a:buNone/>
              <a:defRPr sz="1684" b="0" i="0" u="none" strike="noStrike" cap="none">
                <a:solidFill>
                  <a:srgbClr val="888888"/>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rgbClr val="000000"/>
              </a:buClr>
              <a:buSzPts val="1684"/>
              <a:buFont typeface="Helvetica Neue Light"/>
              <a:buNone/>
              <a:defRPr sz="1684" b="0" i="0" u="none" strike="noStrike" cap="none">
                <a:solidFill>
                  <a:srgbClr val="000000"/>
                </a:solidFill>
                <a:latin typeface="Helvetica Neue Light"/>
                <a:ea typeface="Helvetica Neue Light"/>
                <a:cs typeface="Helvetica Neue Light"/>
                <a:sym typeface="Helvetica Neue Light"/>
              </a:defRPr>
            </a:lvl9pPr>
          </a:lstStyle>
          <a:p>
            <a:endParaRPr/>
          </a:p>
        </p:txBody>
      </p:sp>
      <p:sp>
        <p:nvSpPr>
          <p:cNvPr id="22" name="Google Shape;22;p28"/>
          <p:cNvSpPr txBox="1">
            <a:spLocks noGrp="1"/>
          </p:cNvSpPr>
          <p:nvPr>
            <p:ph type="sldNum" idx="12"/>
          </p:nvPr>
        </p:nvSpPr>
        <p:spPr>
          <a:xfrm>
            <a:off x="8315113" y="214816"/>
            <a:ext cx="311822" cy="219158"/>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888888"/>
              </a:buClr>
              <a:buSzPts val="600"/>
              <a:buFont typeface="Arial"/>
              <a:buNone/>
              <a:defRPr sz="673"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600"/>
              <a:buFont typeface="Arial"/>
              <a:buNone/>
              <a:defRPr sz="673"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600"/>
              <a:buFont typeface="Arial"/>
              <a:buNone/>
              <a:defRPr sz="673"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600"/>
              <a:buFont typeface="Arial"/>
              <a:buNone/>
              <a:defRPr sz="673"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600"/>
              <a:buFont typeface="Arial"/>
              <a:buNone/>
              <a:defRPr sz="673"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600"/>
              <a:buFont typeface="Arial"/>
              <a:buNone/>
              <a:defRPr sz="673"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600"/>
              <a:buFont typeface="Arial"/>
              <a:buNone/>
              <a:defRPr sz="673"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600"/>
              <a:buFont typeface="Arial"/>
              <a:buNone/>
              <a:defRPr sz="673"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600"/>
              <a:buFont typeface="Arial"/>
              <a:buNone/>
              <a:defRPr sz="673"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06">
  <p:cSld name="Content Slide 06">
    <p:spTree>
      <p:nvGrpSpPr>
        <p:cNvPr id="1" name="Shape 29"/>
        <p:cNvGrpSpPr/>
        <p:nvPr/>
      </p:nvGrpSpPr>
      <p:grpSpPr>
        <a:xfrm>
          <a:off x="0" y="0"/>
          <a:ext cx="0" cy="0"/>
          <a:chOff x="0" y="0"/>
          <a:chExt cx="0" cy="0"/>
        </a:xfrm>
      </p:grpSpPr>
      <p:sp>
        <p:nvSpPr>
          <p:cNvPr id="30" name="Google Shape;30;p30"/>
          <p:cNvSpPr txBox="1"/>
          <p:nvPr/>
        </p:nvSpPr>
        <p:spPr>
          <a:xfrm>
            <a:off x="8315113" y="4813631"/>
            <a:ext cx="311822" cy="15688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673"/>
              <a:buFont typeface="Arial"/>
              <a:buNone/>
            </a:pPr>
            <a:fld id="{00000000-1234-1234-1234-123412341234}" type="slidenum">
              <a:rPr lang="ru-RU" sz="673" b="0" i="0" u="none" strike="noStrike" cap="none">
                <a:solidFill>
                  <a:schemeClr val="lt1"/>
                </a:solidFill>
                <a:latin typeface="Arial"/>
                <a:ea typeface="Arial"/>
                <a:cs typeface="Arial"/>
                <a:sym typeface="Arial"/>
              </a:rPr>
              <a:t>‹#›</a:t>
            </a:fld>
            <a:endParaRPr sz="673" b="0" i="0" u="none" strike="noStrike" cap="none">
              <a:solidFill>
                <a:schemeClr val="lt1"/>
              </a:solidFill>
              <a:latin typeface="Arial"/>
              <a:ea typeface="Arial"/>
              <a:cs typeface="Arial"/>
              <a:sym typeface="Arial"/>
            </a:endParaRPr>
          </a:p>
        </p:txBody>
      </p:sp>
      <p:sp>
        <p:nvSpPr>
          <p:cNvPr id="31" name="Google Shape;31;p30"/>
          <p:cNvSpPr/>
          <p:nvPr/>
        </p:nvSpPr>
        <p:spPr>
          <a:xfrm>
            <a:off x="0" y="5012144"/>
            <a:ext cx="8820150" cy="132715"/>
          </a:xfrm>
          <a:custGeom>
            <a:avLst/>
            <a:gdLst/>
            <a:ahLst/>
            <a:cxnLst/>
            <a:rect l="l" t="t" r="r" b="b"/>
            <a:pathLst>
              <a:path w="8820150" h="132714" extrusionOk="0">
                <a:moveTo>
                  <a:pt x="0" y="132257"/>
                </a:moveTo>
                <a:lnTo>
                  <a:pt x="8819997" y="132257"/>
                </a:lnTo>
                <a:lnTo>
                  <a:pt x="8819997" y="0"/>
                </a:lnTo>
                <a:lnTo>
                  <a:pt x="0" y="0"/>
                </a:lnTo>
                <a:lnTo>
                  <a:pt x="0" y="132257"/>
                </a:lnTo>
                <a:close/>
              </a:path>
            </a:pathLst>
          </a:custGeom>
          <a:solidFill>
            <a:srgbClr val="A11C4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84"/>
              <a:buFont typeface="Helvetica Neue Light"/>
              <a:buNone/>
            </a:pPr>
            <a:endParaRPr sz="1684" b="0" i="0" u="none" strike="noStrike" cap="none">
              <a:solidFill>
                <a:srgbClr val="000000"/>
              </a:solidFill>
              <a:latin typeface="Helvetica Neue Light"/>
              <a:ea typeface="Helvetica Neue Light"/>
              <a:cs typeface="Helvetica Neue Light"/>
              <a:sym typeface="Helvetica Neue Light"/>
            </a:endParaRPr>
          </a:p>
        </p:txBody>
      </p:sp>
      <p:pic>
        <p:nvPicPr>
          <p:cNvPr id="32" name="Google Shape;32;p30"/>
          <p:cNvPicPr preferRelativeResize="0"/>
          <p:nvPr/>
        </p:nvPicPr>
        <p:blipFill rotWithShape="1">
          <a:blip r:embed="rId2">
            <a:alphaModFix/>
          </a:blip>
          <a:srcRect b="-513"/>
          <a:stretch/>
        </p:blipFill>
        <p:spPr>
          <a:xfrm>
            <a:off x="6709069" y="4022725"/>
            <a:ext cx="1755363" cy="841248"/>
          </a:xfrm>
          <a:prstGeom prst="rect">
            <a:avLst/>
          </a:prstGeom>
          <a:noFill/>
          <a:ln>
            <a:noFill/>
          </a:ln>
        </p:spPr>
      </p:pic>
      <p:sp>
        <p:nvSpPr>
          <p:cNvPr id="33" name="Google Shape;33;p30"/>
          <p:cNvSpPr txBox="1">
            <a:spLocks noGrp="1"/>
          </p:cNvSpPr>
          <p:nvPr>
            <p:ph type="body" idx="1"/>
          </p:nvPr>
        </p:nvSpPr>
        <p:spPr>
          <a:xfrm>
            <a:off x="2012045" y="1205781"/>
            <a:ext cx="4281488" cy="29703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0"/>
              </a:spcBef>
              <a:spcAft>
                <a:spcPts val="0"/>
              </a:spcAft>
              <a:buClr>
                <a:schemeClr val="dk1"/>
              </a:buClr>
              <a:buSzPts val="1200"/>
              <a:buFont typeface="Work Sans"/>
              <a:buNone/>
              <a:defRPr sz="1200" b="0" i="0" u="none" strike="noStrike" cap="none">
                <a:solidFill>
                  <a:schemeClr val="dk1"/>
                </a:solidFill>
                <a:latin typeface="Work Sans"/>
                <a:ea typeface="Work Sans"/>
                <a:cs typeface="Work Sans"/>
                <a:sym typeface="Work Sans"/>
              </a:defRPr>
            </a:lvl1pPr>
            <a:lvl2pPr marL="914400" marR="0" lvl="1"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2pPr>
            <a:lvl3pPr marL="1371600" marR="0" lvl="2"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3pPr>
            <a:lvl4pPr marL="1828800" marR="0" lvl="3"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4pPr>
            <a:lvl5pPr marL="2286000" marR="0" lvl="4" indent="-228600" algn="l" rtl="0">
              <a:lnSpc>
                <a:spcPct val="150000"/>
              </a:lnSpc>
              <a:spcBef>
                <a:spcPts val="0"/>
              </a:spcBef>
              <a:spcAft>
                <a:spcPts val="0"/>
              </a:spcAft>
              <a:buClr>
                <a:srgbClr val="53585F"/>
              </a:buClr>
              <a:buSzPts val="1200"/>
              <a:buFont typeface="Work Sans"/>
              <a:buNone/>
              <a:defRPr sz="1200" b="0" i="0" u="none" strike="noStrike" cap="none">
                <a:solidFill>
                  <a:srgbClr val="53585F"/>
                </a:solidFill>
                <a:latin typeface="Work Sans"/>
                <a:ea typeface="Work Sans"/>
                <a:cs typeface="Work Sans"/>
                <a:sym typeface="Work Sans"/>
              </a:defRPr>
            </a:lvl5pPr>
            <a:lvl6pPr marL="2743200" marR="0" lvl="5"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6pPr>
            <a:lvl7pPr marL="3200400" marR="0" lvl="6"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7pPr>
            <a:lvl8pPr marL="3657600" marR="0" lvl="7"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8pPr>
            <a:lvl9pPr marL="4114800" marR="0" lvl="8" indent="-228600" algn="l" rtl="0">
              <a:lnSpc>
                <a:spcPct val="150000"/>
              </a:lnSpc>
              <a:spcBef>
                <a:spcPts val="0"/>
              </a:spcBef>
              <a:spcAft>
                <a:spcPts val="0"/>
              </a:spcAft>
              <a:buClr>
                <a:srgbClr val="53585F"/>
              </a:buClr>
              <a:buSzPts val="751"/>
              <a:buFont typeface="Helvetica Neue"/>
              <a:buNone/>
              <a:defRPr sz="751" b="0" i="0" u="none" strike="noStrike" cap="none">
                <a:solidFill>
                  <a:srgbClr val="53585F"/>
                </a:solidFill>
                <a:latin typeface="Helvetica Neue"/>
                <a:ea typeface="Helvetica Neue"/>
                <a:cs typeface="Helvetica Neue"/>
                <a:sym typeface="Helvetica Neue"/>
              </a:defRPr>
            </a:lvl9pPr>
          </a:lstStyle>
          <a:p>
            <a:endParaRPr/>
          </a:p>
        </p:txBody>
      </p:sp>
      <p:sp>
        <p:nvSpPr>
          <p:cNvPr id="34" name="Google Shape;34;p30"/>
          <p:cNvSpPr txBox="1">
            <a:spLocks noGrp="1"/>
          </p:cNvSpPr>
          <p:nvPr>
            <p:ph type="title"/>
          </p:nvPr>
        </p:nvSpPr>
        <p:spPr>
          <a:xfrm>
            <a:off x="2012046" y="570730"/>
            <a:ext cx="4281488" cy="77291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C00000"/>
              </a:buClr>
              <a:buSzPts val="2400"/>
              <a:buFont typeface="Work Sans"/>
              <a:buNone/>
              <a:defRPr sz="2400" b="1" i="0" u="none" strike="noStrike" cap="none">
                <a:solidFill>
                  <a:srgbClr val="C00000"/>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35"/>
        <p:cNvGrpSpPr/>
        <p:nvPr/>
      </p:nvGrpSpPr>
      <p:grpSpPr>
        <a:xfrm>
          <a:off x="0" y="0"/>
          <a:ext cx="0" cy="0"/>
          <a:chOff x="0" y="0"/>
          <a:chExt cx="0" cy="0"/>
        </a:xfrm>
      </p:grpSpPr>
      <p:sp>
        <p:nvSpPr>
          <p:cNvPr id="36" name="Google Shape;36;p31"/>
          <p:cNvSpPr/>
          <p:nvPr/>
        </p:nvSpPr>
        <p:spPr>
          <a:xfrm>
            <a:off x="749300" y="-679700"/>
            <a:ext cx="4279927" cy="5811799"/>
          </a:xfrm>
          <a:prstGeom prst="rect">
            <a:avLst/>
          </a:prstGeom>
          <a:solidFill>
            <a:srgbClr val="FFFFFF"/>
          </a:solidFill>
          <a:ln>
            <a:noFill/>
          </a:ln>
        </p:spPr>
      </p:sp>
      <p:pic>
        <p:nvPicPr>
          <p:cNvPr id="37" name="Google Shape;37;p31"/>
          <p:cNvPicPr preferRelativeResize="0"/>
          <p:nvPr/>
        </p:nvPicPr>
        <p:blipFill rotWithShape="1">
          <a:blip r:embed="rId2">
            <a:alphaModFix/>
          </a:blip>
          <a:srcRect/>
          <a:stretch/>
        </p:blipFill>
        <p:spPr>
          <a:xfrm>
            <a:off x="5168900" y="3336925"/>
            <a:ext cx="3009900" cy="1435100"/>
          </a:xfrm>
          <a:prstGeom prst="rect">
            <a:avLst/>
          </a:prstGeom>
          <a:noFill/>
          <a:ln>
            <a:noFill/>
          </a:ln>
        </p:spPr>
      </p:pic>
      <p:pic>
        <p:nvPicPr>
          <p:cNvPr id="38" name="Google Shape;38;p31"/>
          <p:cNvPicPr preferRelativeResize="0"/>
          <p:nvPr/>
        </p:nvPicPr>
        <p:blipFill rotWithShape="1">
          <a:blip r:embed="rId3">
            <a:alphaModFix/>
          </a:blip>
          <a:srcRect/>
          <a:stretch/>
        </p:blipFill>
        <p:spPr>
          <a:xfrm>
            <a:off x="-12700" y="-15875"/>
            <a:ext cx="2374900" cy="5143500"/>
          </a:xfrm>
          <a:prstGeom prst="rect">
            <a:avLst/>
          </a:prstGeom>
          <a:noFill/>
          <a:ln>
            <a:noFill/>
          </a:ln>
        </p:spPr>
      </p:pic>
      <p:sp>
        <p:nvSpPr>
          <p:cNvPr id="39" name="Google Shape;39;p31"/>
          <p:cNvSpPr txBox="1"/>
          <p:nvPr/>
        </p:nvSpPr>
        <p:spPr>
          <a:xfrm>
            <a:off x="4787900" y="1715722"/>
            <a:ext cx="2976479" cy="677621"/>
          </a:xfrm>
          <a:prstGeom prst="rect">
            <a:avLst/>
          </a:prstGeom>
          <a:noFill/>
          <a:ln>
            <a:noFill/>
          </a:ln>
        </p:spPr>
        <p:txBody>
          <a:bodyPr spcFirstLastPara="1" wrap="square" lIns="0" tIns="12700" rIns="0" bIns="0" anchor="ctr" anchorCtr="0">
            <a:spAutoFit/>
          </a:bodyPr>
          <a:lstStyle/>
          <a:p>
            <a:pPr marL="0" marR="0" lvl="0" indent="0" algn="l" rtl="0">
              <a:lnSpc>
                <a:spcPct val="80000"/>
              </a:lnSpc>
              <a:spcBef>
                <a:spcPts val="0"/>
              </a:spcBef>
              <a:spcAft>
                <a:spcPts val="0"/>
              </a:spcAft>
              <a:buClr>
                <a:srgbClr val="000000"/>
              </a:buClr>
              <a:buSzPts val="5400"/>
              <a:buFont typeface="Helvetica Neue"/>
              <a:buNone/>
            </a:pPr>
            <a:endParaRPr sz="5400" b="0" i="0" u="none" strike="noStrike" cap="none">
              <a:solidFill>
                <a:srgbClr val="E64A78"/>
              </a:solidFill>
              <a:latin typeface="Work Sans Light"/>
              <a:ea typeface="Work Sans Light"/>
              <a:cs typeface="Work Sans Light"/>
              <a:sym typeface="Work Sans Light"/>
            </a:endParaRPr>
          </a:p>
        </p:txBody>
      </p:sp>
      <p:sp>
        <p:nvSpPr>
          <p:cNvPr id="40" name="Google Shape;40;p31"/>
          <p:cNvSpPr txBox="1">
            <a:spLocks noGrp="1"/>
          </p:cNvSpPr>
          <p:nvPr>
            <p:ph type="title"/>
          </p:nvPr>
        </p:nvSpPr>
        <p:spPr>
          <a:xfrm>
            <a:off x="4787900" y="939257"/>
            <a:ext cx="2931061" cy="211888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E6508D"/>
              </a:buClr>
              <a:buSzPts val="5200"/>
              <a:buFont typeface="Work Sans"/>
              <a:buNone/>
              <a:defRPr sz="5200" b="0" i="0" u="none" strike="noStrike" cap="none">
                <a:solidFill>
                  <a:srgbClr val="E6508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01">
  <p:cSld name="Divider 01">
    <p:spTree>
      <p:nvGrpSpPr>
        <p:cNvPr id="1" name="Shape 41"/>
        <p:cNvGrpSpPr/>
        <p:nvPr/>
      </p:nvGrpSpPr>
      <p:grpSpPr>
        <a:xfrm>
          <a:off x="0" y="0"/>
          <a:ext cx="0" cy="0"/>
          <a:chOff x="0" y="0"/>
          <a:chExt cx="0" cy="0"/>
        </a:xfrm>
      </p:grpSpPr>
      <p:sp>
        <p:nvSpPr>
          <p:cNvPr id="42" name="Google Shape;42;p32"/>
          <p:cNvSpPr/>
          <p:nvPr/>
        </p:nvSpPr>
        <p:spPr>
          <a:xfrm>
            <a:off x="0" y="0"/>
            <a:ext cx="4754195" cy="5144401"/>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84"/>
              <a:buFont typeface="Helvetica Neue Light"/>
              <a:buNone/>
            </a:pPr>
            <a:endParaRPr sz="1684" b="0" i="0" u="none" strike="noStrike" cap="none">
              <a:solidFill>
                <a:srgbClr val="000000"/>
              </a:solidFill>
              <a:latin typeface="Helvetica Neue Light"/>
              <a:ea typeface="Helvetica Neue Light"/>
              <a:cs typeface="Helvetica Neue Light"/>
              <a:sym typeface="Helvetica Neue Light"/>
            </a:endParaRPr>
          </a:p>
        </p:txBody>
      </p:sp>
      <p:pic>
        <p:nvPicPr>
          <p:cNvPr id="43" name="Google Shape;43;p32"/>
          <p:cNvPicPr preferRelativeResize="0"/>
          <p:nvPr/>
        </p:nvPicPr>
        <p:blipFill rotWithShape="1">
          <a:blip r:embed="rId3">
            <a:alphaModFix/>
          </a:blip>
          <a:srcRect/>
          <a:stretch/>
        </p:blipFill>
        <p:spPr>
          <a:xfrm>
            <a:off x="3709065" y="212725"/>
            <a:ext cx="4812635" cy="2294632"/>
          </a:xfrm>
          <a:prstGeom prst="rect">
            <a:avLst/>
          </a:prstGeom>
          <a:noFill/>
          <a:ln>
            <a:noFill/>
          </a:ln>
        </p:spPr>
      </p:pic>
      <p:pic>
        <p:nvPicPr>
          <p:cNvPr id="44" name="Google Shape;44;p32"/>
          <p:cNvPicPr preferRelativeResize="0"/>
          <p:nvPr/>
        </p:nvPicPr>
        <p:blipFill rotWithShape="1">
          <a:blip r:embed="rId4">
            <a:alphaModFix/>
          </a:blip>
          <a:srcRect/>
          <a:stretch/>
        </p:blipFill>
        <p:spPr>
          <a:xfrm>
            <a:off x="1739900" y="2720081"/>
            <a:ext cx="7073900" cy="242659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02">
  <p:cSld name="Divider 02">
    <p:spTree>
      <p:nvGrpSpPr>
        <p:cNvPr id="1" name="Shape 45"/>
        <p:cNvGrpSpPr/>
        <p:nvPr/>
      </p:nvGrpSpPr>
      <p:grpSpPr>
        <a:xfrm>
          <a:off x="0" y="0"/>
          <a:ext cx="0" cy="0"/>
          <a:chOff x="0" y="0"/>
          <a:chExt cx="0" cy="0"/>
        </a:xfrm>
      </p:grpSpPr>
      <p:sp>
        <p:nvSpPr>
          <p:cNvPr id="46" name="Google Shape;46;p33"/>
          <p:cNvSpPr txBox="1">
            <a:spLocks noGrp="1"/>
          </p:cNvSpPr>
          <p:nvPr>
            <p:ph type="sldNum" idx="12"/>
          </p:nvPr>
        </p:nvSpPr>
        <p:spPr>
          <a:xfrm>
            <a:off x="8315113" y="4813631"/>
            <a:ext cx="311822" cy="15688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
        <p:nvSpPr>
          <p:cNvPr id="47" name="Google Shape;47;p33"/>
          <p:cNvSpPr/>
          <p:nvPr/>
        </p:nvSpPr>
        <p:spPr>
          <a:xfrm>
            <a:off x="0" y="-15874"/>
            <a:ext cx="4698009" cy="5160276"/>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84"/>
              <a:buFont typeface="Helvetica Neue Light"/>
              <a:buNone/>
            </a:pPr>
            <a:endParaRPr sz="1684" b="0" i="0" u="none" strike="noStrike" cap="none">
              <a:solidFill>
                <a:srgbClr val="000000"/>
              </a:solidFill>
              <a:latin typeface="Helvetica Neue Light"/>
              <a:ea typeface="Helvetica Neue Light"/>
              <a:cs typeface="Helvetica Neue Light"/>
              <a:sym typeface="Helvetica Neue Light"/>
            </a:endParaRPr>
          </a:p>
        </p:txBody>
      </p:sp>
      <p:pic>
        <p:nvPicPr>
          <p:cNvPr id="48" name="Google Shape;48;p33"/>
          <p:cNvPicPr preferRelativeResize="0"/>
          <p:nvPr/>
        </p:nvPicPr>
        <p:blipFill rotWithShape="1">
          <a:blip r:embed="rId3">
            <a:alphaModFix/>
          </a:blip>
          <a:srcRect/>
          <a:stretch/>
        </p:blipFill>
        <p:spPr>
          <a:xfrm>
            <a:off x="-30227" y="450"/>
            <a:ext cx="2011427" cy="5143500"/>
          </a:xfrm>
          <a:prstGeom prst="rect">
            <a:avLst/>
          </a:prstGeom>
          <a:noFill/>
          <a:ln>
            <a:noFill/>
          </a:ln>
        </p:spPr>
      </p:pic>
      <p:sp>
        <p:nvSpPr>
          <p:cNvPr id="49" name="Google Shape;49;p33"/>
          <p:cNvSpPr/>
          <p:nvPr/>
        </p:nvSpPr>
        <p:spPr>
          <a:xfrm rot="5400000">
            <a:off x="3185618" y="-843783"/>
            <a:ext cx="5165724" cy="6838952"/>
          </a:xfrm>
          <a:prstGeom prst="rect">
            <a:avLst/>
          </a:prstGeom>
          <a:gradFill>
            <a:gsLst>
              <a:gs pos="0">
                <a:srgbClr val="FEFEFE"/>
              </a:gs>
              <a:gs pos="55000">
                <a:srgbClr val="FEFEFE"/>
              </a:gs>
              <a:gs pos="56000">
                <a:schemeClr val="lt1"/>
              </a:gs>
              <a:gs pos="70000">
                <a:schemeClr val="lt1"/>
              </a:gs>
              <a:gs pos="94000">
                <a:srgbClr val="FFFFFF">
                  <a:alpha val="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84"/>
              <a:buFont typeface="Helvetica Neue Light"/>
              <a:buNone/>
            </a:pPr>
            <a:endParaRPr sz="1684" b="0" i="0" u="none" strike="noStrike" cap="none">
              <a:solidFill>
                <a:schemeClr val="lt1"/>
              </a:solidFill>
              <a:latin typeface="Helvetica Neue Light"/>
              <a:ea typeface="Helvetica Neue Light"/>
              <a:cs typeface="Helvetica Neue Light"/>
              <a:sym typeface="Helvetica Neue Light"/>
            </a:endParaRPr>
          </a:p>
        </p:txBody>
      </p:sp>
      <p:pic>
        <p:nvPicPr>
          <p:cNvPr id="50" name="Google Shape;50;p33"/>
          <p:cNvPicPr preferRelativeResize="0"/>
          <p:nvPr/>
        </p:nvPicPr>
        <p:blipFill rotWithShape="1">
          <a:blip r:embed="rId4">
            <a:alphaModFix/>
          </a:blip>
          <a:srcRect/>
          <a:stretch/>
        </p:blipFill>
        <p:spPr>
          <a:xfrm>
            <a:off x="5168900" y="3367056"/>
            <a:ext cx="3009900" cy="1435100"/>
          </a:xfrm>
          <a:prstGeom prst="rect">
            <a:avLst/>
          </a:prstGeom>
          <a:noFill/>
          <a:ln>
            <a:noFill/>
          </a:ln>
        </p:spPr>
      </p:pic>
      <p:sp>
        <p:nvSpPr>
          <p:cNvPr id="51" name="Google Shape;51;p33"/>
          <p:cNvSpPr txBox="1">
            <a:spLocks noGrp="1"/>
          </p:cNvSpPr>
          <p:nvPr>
            <p:ph type="title"/>
          </p:nvPr>
        </p:nvSpPr>
        <p:spPr>
          <a:xfrm>
            <a:off x="4787900" y="939257"/>
            <a:ext cx="2931061" cy="211888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E6508D"/>
              </a:buClr>
              <a:buSzPts val="5200"/>
              <a:buFont typeface="Work Sans"/>
              <a:buNone/>
              <a:defRPr sz="5200" b="0" i="0" u="none" strike="noStrike" cap="none">
                <a:solidFill>
                  <a:srgbClr val="E6508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vider 03">
  <p:cSld name="Divider 03">
    <p:spTree>
      <p:nvGrpSpPr>
        <p:cNvPr id="1" name="Shape 52"/>
        <p:cNvGrpSpPr/>
        <p:nvPr/>
      </p:nvGrpSpPr>
      <p:grpSpPr>
        <a:xfrm>
          <a:off x="0" y="0"/>
          <a:ext cx="0" cy="0"/>
          <a:chOff x="0" y="0"/>
          <a:chExt cx="0" cy="0"/>
        </a:xfrm>
      </p:grpSpPr>
      <p:sp>
        <p:nvSpPr>
          <p:cNvPr id="53" name="Google Shape;53;p34"/>
          <p:cNvSpPr/>
          <p:nvPr/>
        </p:nvSpPr>
        <p:spPr>
          <a:xfrm>
            <a:off x="0" y="-15874"/>
            <a:ext cx="4717057" cy="5160276"/>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84"/>
              <a:buFont typeface="Helvetica Neue Light"/>
              <a:buNone/>
            </a:pPr>
            <a:endParaRPr sz="1684" b="0" i="0" u="none" strike="noStrike" cap="none">
              <a:solidFill>
                <a:srgbClr val="000000"/>
              </a:solidFill>
              <a:latin typeface="Helvetica Neue Light"/>
              <a:ea typeface="Helvetica Neue Light"/>
              <a:cs typeface="Helvetica Neue Light"/>
              <a:sym typeface="Helvetica Neue Light"/>
            </a:endParaRPr>
          </a:p>
        </p:txBody>
      </p:sp>
      <p:sp>
        <p:nvSpPr>
          <p:cNvPr id="54" name="Google Shape;54;p34"/>
          <p:cNvSpPr/>
          <p:nvPr/>
        </p:nvSpPr>
        <p:spPr>
          <a:xfrm>
            <a:off x="3644900" y="1165225"/>
            <a:ext cx="5772152" cy="5784030"/>
          </a:xfrm>
          <a:prstGeom prst="ellipse">
            <a:avLst/>
          </a:prstGeom>
          <a:solidFill>
            <a:schemeClr val="lt1">
              <a:alpha val="3529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84"/>
              <a:buFont typeface="Helvetica Neue Light"/>
              <a:buNone/>
            </a:pPr>
            <a:endParaRPr sz="1684" b="0" i="0" u="none" strike="noStrike" cap="none">
              <a:solidFill>
                <a:schemeClr val="lt1"/>
              </a:solidFill>
              <a:latin typeface="Helvetica Neue Light"/>
              <a:ea typeface="Helvetica Neue Light"/>
              <a:cs typeface="Helvetica Neue Light"/>
              <a:sym typeface="Helvetica Neue Light"/>
            </a:endParaRPr>
          </a:p>
        </p:txBody>
      </p:sp>
      <p:sp>
        <p:nvSpPr>
          <p:cNvPr id="55" name="Google Shape;55;p34"/>
          <p:cNvSpPr/>
          <p:nvPr/>
        </p:nvSpPr>
        <p:spPr>
          <a:xfrm rot="5400000">
            <a:off x="3128962" y="604017"/>
            <a:ext cx="5165724" cy="4248152"/>
          </a:xfrm>
          <a:prstGeom prst="rect">
            <a:avLst/>
          </a:prstGeom>
          <a:gradFill>
            <a:gsLst>
              <a:gs pos="0">
                <a:srgbClr val="FEFEFE"/>
              </a:gs>
              <a:gs pos="55000">
                <a:srgbClr val="FEFEFE"/>
              </a:gs>
              <a:gs pos="56000">
                <a:schemeClr val="lt1"/>
              </a:gs>
              <a:gs pos="70000">
                <a:schemeClr val="lt1"/>
              </a:gs>
              <a:gs pos="94000">
                <a:srgbClr val="FFFFFF">
                  <a:alpha val="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84"/>
              <a:buFont typeface="Helvetica Neue Light"/>
              <a:buNone/>
            </a:pPr>
            <a:endParaRPr sz="1684" b="0" i="0" u="none" strike="noStrike" cap="none">
              <a:solidFill>
                <a:schemeClr val="lt1"/>
              </a:solidFill>
              <a:latin typeface="Helvetica Neue Light"/>
              <a:ea typeface="Helvetica Neue Light"/>
              <a:cs typeface="Helvetica Neue Light"/>
              <a:sym typeface="Helvetica Neue Light"/>
            </a:endParaRPr>
          </a:p>
        </p:txBody>
      </p:sp>
      <p:sp>
        <p:nvSpPr>
          <p:cNvPr id="56" name="Google Shape;56;p34"/>
          <p:cNvSpPr txBox="1"/>
          <p:nvPr/>
        </p:nvSpPr>
        <p:spPr>
          <a:xfrm>
            <a:off x="8315113" y="4813631"/>
            <a:ext cx="311822" cy="15688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673"/>
              <a:buFont typeface="Arial"/>
              <a:buNone/>
            </a:pPr>
            <a:fld id="{00000000-1234-1234-1234-123412341234}" type="slidenum">
              <a:rPr lang="ru-RU" sz="673" b="0" i="0" u="none" strike="noStrike" cap="none">
                <a:solidFill>
                  <a:schemeClr val="lt1"/>
                </a:solidFill>
                <a:latin typeface="Arial"/>
                <a:ea typeface="Arial"/>
                <a:cs typeface="Arial"/>
                <a:sym typeface="Arial"/>
              </a:rPr>
              <a:t>‹#›</a:t>
            </a:fld>
            <a:endParaRPr sz="673" b="0" i="0" u="none" strike="noStrike" cap="none">
              <a:solidFill>
                <a:schemeClr val="lt1"/>
              </a:solidFill>
              <a:latin typeface="Arial"/>
              <a:ea typeface="Arial"/>
              <a:cs typeface="Arial"/>
              <a:sym typeface="Arial"/>
            </a:endParaRPr>
          </a:p>
        </p:txBody>
      </p:sp>
      <p:sp>
        <p:nvSpPr>
          <p:cNvPr id="57" name="Google Shape;57;p34"/>
          <p:cNvSpPr/>
          <p:nvPr/>
        </p:nvSpPr>
        <p:spPr>
          <a:xfrm rot="5400000">
            <a:off x="2976562" y="451617"/>
            <a:ext cx="5165724" cy="4248152"/>
          </a:xfrm>
          <a:prstGeom prst="rect">
            <a:avLst/>
          </a:prstGeom>
          <a:gradFill>
            <a:gsLst>
              <a:gs pos="0">
                <a:srgbClr val="FEFEFE"/>
              </a:gs>
              <a:gs pos="55000">
                <a:srgbClr val="FEFEFE"/>
              </a:gs>
              <a:gs pos="56000">
                <a:schemeClr val="lt1"/>
              </a:gs>
              <a:gs pos="70000">
                <a:schemeClr val="lt1"/>
              </a:gs>
              <a:gs pos="94000">
                <a:srgbClr val="FFFFFF">
                  <a:alpha val="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84"/>
              <a:buFont typeface="Helvetica Neue Light"/>
              <a:buNone/>
            </a:pPr>
            <a:endParaRPr sz="1684" b="0" i="0" u="none" strike="noStrike" cap="none">
              <a:solidFill>
                <a:schemeClr val="lt1"/>
              </a:solidFill>
              <a:latin typeface="Helvetica Neue Light"/>
              <a:ea typeface="Helvetica Neue Light"/>
              <a:cs typeface="Helvetica Neue Light"/>
              <a:sym typeface="Helvetica Neue Light"/>
            </a:endParaRPr>
          </a:p>
        </p:txBody>
      </p:sp>
      <p:pic>
        <p:nvPicPr>
          <p:cNvPr id="58" name="Google Shape;58;p34"/>
          <p:cNvPicPr preferRelativeResize="0"/>
          <p:nvPr/>
        </p:nvPicPr>
        <p:blipFill rotWithShape="1">
          <a:blip r:embed="rId3">
            <a:alphaModFix/>
          </a:blip>
          <a:srcRect/>
          <a:stretch/>
        </p:blipFill>
        <p:spPr>
          <a:xfrm>
            <a:off x="5221109" y="3327030"/>
            <a:ext cx="3310890" cy="1578610"/>
          </a:xfrm>
          <a:prstGeom prst="rect">
            <a:avLst/>
          </a:prstGeom>
          <a:noFill/>
          <a:ln>
            <a:noFill/>
          </a:ln>
        </p:spPr>
      </p:pic>
      <p:sp>
        <p:nvSpPr>
          <p:cNvPr id="59" name="Google Shape;59;p34"/>
          <p:cNvSpPr txBox="1">
            <a:spLocks noGrp="1"/>
          </p:cNvSpPr>
          <p:nvPr>
            <p:ph type="title"/>
          </p:nvPr>
        </p:nvSpPr>
        <p:spPr>
          <a:xfrm>
            <a:off x="4787900" y="939257"/>
            <a:ext cx="2931061" cy="211888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E6508D"/>
              </a:buClr>
              <a:buSzPts val="5200"/>
              <a:buFont typeface="Work Sans"/>
              <a:buNone/>
              <a:defRPr sz="5200" b="0" i="0" u="none" strike="noStrike" cap="none">
                <a:solidFill>
                  <a:srgbClr val="E6508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2217"/>
              <a:buFont typeface="Helvetica Neue"/>
              <a:buNone/>
              <a:defRPr sz="2217" b="1" i="0" u="none" strike="noStrike" cap="none">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vider 04">
  <p:cSld name="Divider 04">
    <p:spTree>
      <p:nvGrpSpPr>
        <p:cNvPr id="1" name="Shape 60"/>
        <p:cNvGrpSpPr/>
        <p:nvPr/>
      </p:nvGrpSpPr>
      <p:grpSpPr>
        <a:xfrm>
          <a:off x="0" y="0"/>
          <a:ext cx="0" cy="0"/>
          <a:chOff x="0" y="0"/>
          <a:chExt cx="0" cy="0"/>
        </a:xfrm>
      </p:grpSpPr>
      <p:sp>
        <p:nvSpPr>
          <p:cNvPr id="61" name="Google Shape;61;p35"/>
          <p:cNvSpPr txBox="1">
            <a:spLocks noGrp="1"/>
          </p:cNvSpPr>
          <p:nvPr>
            <p:ph type="sldNum" idx="12"/>
          </p:nvPr>
        </p:nvSpPr>
        <p:spPr>
          <a:xfrm>
            <a:off x="8315113" y="4813631"/>
            <a:ext cx="311822" cy="15688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673"/>
              <a:buFont typeface="Arial"/>
              <a:buNone/>
              <a:defRPr sz="673"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RU"/>
              <a:t>‹#›</a:t>
            </a:fld>
            <a:endParaRPr/>
          </a:p>
        </p:txBody>
      </p:sp>
      <p:sp>
        <p:nvSpPr>
          <p:cNvPr id="62" name="Google Shape;62;p35"/>
          <p:cNvSpPr/>
          <p:nvPr/>
        </p:nvSpPr>
        <p:spPr>
          <a:xfrm>
            <a:off x="0" y="-15875"/>
            <a:ext cx="4517999" cy="5165725"/>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84"/>
              <a:buFont typeface="Helvetica Neue Light"/>
              <a:buNone/>
            </a:pPr>
            <a:endParaRPr sz="1684" b="0" i="0" u="none" strike="noStrike" cap="none">
              <a:solidFill>
                <a:srgbClr val="000000"/>
              </a:solidFill>
              <a:latin typeface="Helvetica Neue Light"/>
              <a:ea typeface="Helvetica Neue Light"/>
              <a:cs typeface="Helvetica Neue Light"/>
              <a:sym typeface="Helvetica Neue Light"/>
            </a:endParaRPr>
          </a:p>
        </p:txBody>
      </p:sp>
      <p:sp>
        <p:nvSpPr>
          <p:cNvPr id="63" name="Google Shape;63;p35"/>
          <p:cNvSpPr/>
          <p:nvPr/>
        </p:nvSpPr>
        <p:spPr>
          <a:xfrm>
            <a:off x="2501900" y="-1383890"/>
            <a:ext cx="5772152" cy="5784030"/>
          </a:xfrm>
          <a:prstGeom prst="ellipse">
            <a:avLst/>
          </a:prstGeom>
          <a:solidFill>
            <a:schemeClr val="lt1">
              <a:alpha val="3529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84"/>
              <a:buFont typeface="Helvetica Neue Light"/>
              <a:buNone/>
            </a:pPr>
            <a:endParaRPr sz="1684" b="0" i="0" u="none" strike="noStrike" cap="none">
              <a:solidFill>
                <a:schemeClr val="lt1"/>
              </a:solidFill>
              <a:latin typeface="Helvetica Neue Light"/>
              <a:ea typeface="Helvetica Neue Light"/>
              <a:cs typeface="Helvetica Neue Light"/>
              <a:sym typeface="Helvetica Neue Light"/>
            </a:endParaRPr>
          </a:p>
        </p:txBody>
      </p:sp>
      <p:sp>
        <p:nvSpPr>
          <p:cNvPr id="64" name="Google Shape;64;p35"/>
          <p:cNvSpPr/>
          <p:nvPr/>
        </p:nvSpPr>
        <p:spPr>
          <a:xfrm>
            <a:off x="2578100" y="365125"/>
            <a:ext cx="5772152" cy="5784030"/>
          </a:xfrm>
          <a:prstGeom prst="ellipse">
            <a:avLst/>
          </a:prstGeom>
          <a:solidFill>
            <a:schemeClr val="lt1">
              <a:alpha val="3529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84"/>
              <a:buFont typeface="Helvetica Neue Light"/>
              <a:buNone/>
            </a:pPr>
            <a:endParaRPr sz="1684" b="0" i="0" u="none" strike="noStrike" cap="none">
              <a:solidFill>
                <a:schemeClr val="lt1"/>
              </a:solidFill>
              <a:latin typeface="Helvetica Neue Light"/>
              <a:ea typeface="Helvetica Neue Light"/>
              <a:cs typeface="Helvetica Neue Light"/>
              <a:sym typeface="Helvetica Neue Light"/>
            </a:endParaRPr>
          </a:p>
        </p:txBody>
      </p:sp>
      <p:pic>
        <p:nvPicPr>
          <p:cNvPr id="65" name="Google Shape;65;p35"/>
          <p:cNvPicPr preferRelativeResize="0"/>
          <p:nvPr/>
        </p:nvPicPr>
        <p:blipFill rotWithShape="1">
          <a:blip r:embed="rId3">
            <a:alphaModFix/>
          </a:blip>
          <a:srcRect/>
          <a:stretch/>
        </p:blipFill>
        <p:spPr>
          <a:xfrm>
            <a:off x="4102100" y="1508125"/>
            <a:ext cx="4419600" cy="210723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sldNum" idx="12"/>
          </p:nvPr>
        </p:nvSpPr>
        <p:spPr>
          <a:xfrm>
            <a:off x="8315113" y="214816"/>
            <a:ext cx="311822" cy="219158"/>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673"/>
              <a:buFont typeface="Arial"/>
              <a:buNone/>
              <a:defRPr sz="673"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673"/>
              <a:buFont typeface="Arial"/>
              <a:buNone/>
              <a:defRPr sz="673"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673"/>
              <a:buFont typeface="Arial"/>
              <a:buNone/>
              <a:defRPr sz="673"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673"/>
              <a:buFont typeface="Arial"/>
              <a:buNone/>
              <a:defRPr sz="673"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673"/>
              <a:buFont typeface="Arial"/>
              <a:buNone/>
              <a:defRPr sz="673"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673"/>
              <a:buFont typeface="Arial"/>
              <a:buNone/>
              <a:defRPr sz="673"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673"/>
              <a:buFont typeface="Arial"/>
              <a:buNone/>
              <a:defRPr sz="673"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673"/>
              <a:buFont typeface="Arial"/>
              <a:buNone/>
              <a:defRPr sz="673"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673"/>
              <a:buFont typeface="Arial"/>
              <a:buNone/>
              <a:defRPr sz="673"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1"/>
          <p:cNvPicPr preferRelativeResize="0"/>
          <p:nvPr/>
        </p:nvPicPr>
        <p:blipFill rotWithShape="1">
          <a:blip r:embed="rId3">
            <a:alphaModFix/>
          </a:blip>
          <a:srcRect l="7209" t="1752" r="13536" b="19865"/>
          <a:stretch/>
        </p:blipFill>
        <p:spPr>
          <a:xfrm>
            <a:off x="293054" y="3048888"/>
            <a:ext cx="2939054" cy="565012"/>
          </a:xfrm>
          <a:prstGeom prst="rect">
            <a:avLst/>
          </a:prstGeom>
          <a:noFill/>
          <a:ln>
            <a:noFill/>
          </a:ln>
        </p:spPr>
      </p:pic>
      <p:pic>
        <p:nvPicPr>
          <p:cNvPr id="124" name="Google Shape;124;p1"/>
          <p:cNvPicPr preferRelativeResize="0"/>
          <p:nvPr/>
        </p:nvPicPr>
        <p:blipFill rotWithShape="1">
          <a:blip r:embed="rId4">
            <a:alphaModFix/>
          </a:blip>
          <a:srcRect/>
          <a:stretch/>
        </p:blipFill>
        <p:spPr>
          <a:xfrm>
            <a:off x="3532022" y="980140"/>
            <a:ext cx="4987137" cy="3515659"/>
          </a:xfrm>
          <a:prstGeom prst="rect">
            <a:avLst/>
          </a:prstGeom>
          <a:noFill/>
          <a:ln>
            <a:noFill/>
          </a:ln>
        </p:spPr>
      </p:pic>
      <p:sp>
        <p:nvSpPr>
          <p:cNvPr id="125" name="Google Shape;125;p1"/>
          <p:cNvSpPr txBox="1"/>
          <p:nvPr/>
        </p:nvSpPr>
        <p:spPr>
          <a:xfrm>
            <a:off x="4418804" y="-7205"/>
            <a:ext cx="4329920" cy="17522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599"/>
              <a:buFont typeface="Helvetica Neue"/>
              <a:buNone/>
            </a:pPr>
            <a:endParaRPr sz="3599" b="0" i="0" u="none" strike="noStrike" cap="none">
              <a:solidFill>
                <a:srgbClr val="A21B44"/>
              </a:solidFill>
              <a:latin typeface="Helvetica Neue"/>
              <a:ea typeface="Helvetica Neue"/>
              <a:cs typeface="Helvetica Neue"/>
              <a:sym typeface="Helvetica Neue"/>
            </a:endParaRPr>
          </a:p>
        </p:txBody>
      </p:sp>
      <p:pic>
        <p:nvPicPr>
          <p:cNvPr id="126" name="Google Shape;126;p1"/>
          <p:cNvPicPr preferRelativeResize="0"/>
          <p:nvPr/>
        </p:nvPicPr>
        <p:blipFill rotWithShape="1">
          <a:blip r:embed="rId5">
            <a:alphaModFix/>
          </a:blip>
          <a:srcRect/>
          <a:stretch/>
        </p:blipFill>
        <p:spPr>
          <a:xfrm>
            <a:off x="238867" y="1745079"/>
            <a:ext cx="2939055" cy="1225180"/>
          </a:xfrm>
          <a:prstGeom prst="rect">
            <a:avLst/>
          </a:prstGeom>
          <a:noFill/>
          <a:ln>
            <a:noFill/>
          </a:ln>
        </p:spPr>
      </p:pic>
      <p:pic>
        <p:nvPicPr>
          <p:cNvPr id="127" name="Google Shape;127;p1"/>
          <p:cNvPicPr preferRelativeResize="0"/>
          <p:nvPr/>
        </p:nvPicPr>
        <p:blipFill rotWithShape="1">
          <a:blip r:embed="rId6">
            <a:alphaModFix/>
          </a:blip>
          <a:srcRect/>
          <a:stretch/>
        </p:blipFill>
        <p:spPr>
          <a:xfrm>
            <a:off x="1180496" y="629920"/>
            <a:ext cx="1041157" cy="1036530"/>
          </a:xfrm>
          <a:prstGeom prst="rect">
            <a:avLst/>
          </a:prstGeom>
          <a:noFill/>
          <a:ln>
            <a:noFill/>
          </a:ln>
        </p:spPr>
      </p:pic>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60"/>
        <p:cNvGrpSpPr/>
        <p:nvPr/>
      </p:nvGrpSpPr>
      <p:grpSpPr>
        <a:xfrm>
          <a:off x="0" y="0"/>
          <a:ext cx="0" cy="0"/>
          <a:chOff x="0" y="0"/>
          <a:chExt cx="0" cy="0"/>
        </a:xfrm>
      </p:grpSpPr>
      <p:grpSp>
        <p:nvGrpSpPr>
          <p:cNvPr id="261" name="Google Shape;261;p12"/>
          <p:cNvGrpSpPr/>
          <p:nvPr/>
        </p:nvGrpSpPr>
        <p:grpSpPr>
          <a:xfrm>
            <a:off x="231648" y="841248"/>
            <a:ext cx="2614422" cy="4134893"/>
            <a:chOff x="0" y="0"/>
            <a:chExt cx="2614422" cy="4134893"/>
          </a:xfrm>
        </p:grpSpPr>
        <p:sp>
          <p:nvSpPr>
            <p:cNvPr id="262" name="Google Shape;262;p12"/>
            <p:cNvSpPr/>
            <p:nvPr/>
          </p:nvSpPr>
          <p:spPr>
            <a:xfrm>
              <a:off x="0" y="0"/>
              <a:ext cx="2614422" cy="4134893"/>
            </a:xfrm>
            <a:prstGeom prst="roundRect">
              <a:avLst>
                <a:gd name="adj" fmla="val 10000"/>
              </a:avLst>
            </a:prstGeom>
            <a:solidFill>
              <a:srgbClr val="013260">
                <a:alpha val="8000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2"/>
            <p:cNvSpPr txBox="1"/>
            <p:nvPr/>
          </p:nvSpPr>
          <p:spPr>
            <a:xfrm>
              <a:off x="76574" y="76574"/>
              <a:ext cx="2461274" cy="3981745"/>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Helvetica Neue Light"/>
                <a:buNone/>
              </a:pPr>
              <a:r>
                <a:rPr lang="ru-RU" sz="1500" b="1" i="0" u="none" strike="noStrike" cap="none">
                  <a:solidFill>
                    <a:schemeClr val="lt1"/>
                  </a:solidFill>
                  <a:latin typeface="Helvetica Neue Light"/>
                  <a:ea typeface="Helvetica Neue Light"/>
                  <a:cs typeface="Helvetica Neue Light"/>
                  <a:sym typeface="Helvetica Neue Light"/>
                </a:rPr>
                <a:t>Нынешняя ситуация: </a:t>
              </a:r>
              <a:r>
                <a:rPr lang="ru-RU" sz="1500" b="0" i="0" u="none" strike="noStrike" cap="none">
                  <a:solidFill>
                    <a:schemeClr val="lt1"/>
                  </a:solidFill>
                  <a:latin typeface="Helvetica Neue Light"/>
                  <a:ea typeface="Helvetica Neue Light"/>
                  <a:cs typeface="Helvetica Neue Light"/>
                  <a:sym typeface="Helvetica Neue Light"/>
                </a:rPr>
                <a:t>Социальные нормы, относящиеся к гендеру, влияют на восприятие, отношение и поведение по отношению к женщинам на различных уровнях.</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25"/>
                </a:spcBef>
                <a:spcAft>
                  <a:spcPts val="0"/>
                </a:spcAft>
                <a:buClr>
                  <a:schemeClr val="lt1"/>
                </a:buClr>
                <a:buSzPts val="1500"/>
                <a:buFont typeface="Helvetica Neue Light"/>
                <a:buNone/>
              </a:pPr>
              <a:r>
                <a:rPr lang="ru-RU" sz="1500" b="0" i="0" u="none" strike="noStrike" cap="none">
                  <a:solidFill>
                    <a:schemeClr val="lt1"/>
                  </a:solidFill>
                  <a:latin typeface="Helvetica Neue Light"/>
                  <a:ea typeface="Helvetica Neue Light"/>
                  <a:cs typeface="Helvetica Neue Light"/>
                  <a:sym typeface="Helvetica Neue Light"/>
                </a:rPr>
                <a:t>Конституция гарантирует равные права для мужчин и женщин, однако, в реальности женщины и девочки сталкиваются со значительными препятствиями. Уровень насилия в отношении женщин на уровне домохозяйств высок, а доступ к услугам и поддержке ограничен.</a:t>
              </a:r>
              <a:endParaRPr sz="1500" b="0" i="0" u="none" strike="noStrike" cap="none">
                <a:solidFill>
                  <a:schemeClr val="lt1"/>
                </a:solidFill>
                <a:latin typeface="Helvetica Neue Light"/>
                <a:ea typeface="Helvetica Neue Light"/>
                <a:cs typeface="Helvetica Neue Light"/>
                <a:sym typeface="Helvetica Neue Light"/>
              </a:endParaRPr>
            </a:p>
          </p:txBody>
        </p:sp>
      </p:grpSp>
      <p:sp>
        <p:nvSpPr>
          <p:cNvPr id="264" name="Google Shape;264;p12"/>
          <p:cNvSpPr txBox="1">
            <a:spLocks noGrp="1"/>
          </p:cNvSpPr>
          <p:nvPr>
            <p:ph type="title"/>
          </p:nvPr>
        </p:nvSpPr>
        <p:spPr>
          <a:xfrm>
            <a:off x="231648" y="175297"/>
            <a:ext cx="8345516" cy="35586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A11C44"/>
              </a:buClr>
              <a:buSzPts val="2800"/>
              <a:buFont typeface="Helvetica Neue"/>
              <a:buNone/>
            </a:pPr>
            <a:r>
              <a:rPr lang="ru-RU" sz="2800">
                <a:solidFill>
                  <a:srgbClr val="A11C44"/>
                </a:solidFill>
                <a:latin typeface="Helvetica Neue"/>
                <a:ea typeface="Helvetica Neue"/>
                <a:cs typeface="Helvetica Neue"/>
                <a:sym typeface="Helvetica Neue"/>
              </a:rPr>
              <a:t>КОМПОНЕНТ 3 – ПРЕДОТВРАЩЕНИЕ</a:t>
            </a:r>
            <a:endParaRPr sz="2600">
              <a:solidFill>
                <a:srgbClr val="A11C44"/>
              </a:solidFill>
              <a:latin typeface="Helvetica Neue"/>
              <a:ea typeface="Helvetica Neue"/>
              <a:cs typeface="Helvetica Neue"/>
              <a:sym typeface="Helvetica Neue"/>
            </a:endParaRPr>
          </a:p>
        </p:txBody>
      </p:sp>
      <p:grpSp>
        <p:nvGrpSpPr>
          <p:cNvPr id="265" name="Google Shape;265;p12"/>
          <p:cNvGrpSpPr/>
          <p:nvPr/>
        </p:nvGrpSpPr>
        <p:grpSpPr>
          <a:xfrm>
            <a:off x="3050100" y="892999"/>
            <a:ext cx="5636699" cy="4038198"/>
            <a:chOff x="0" y="40852"/>
            <a:chExt cx="5636699" cy="4038198"/>
          </a:xfrm>
        </p:grpSpPr>
        <p:sp>
          <p:nvSpPr>
            <p:cNvPr id="266" name="Google Shape;266;p12"/>
            <p:cNvSpPr/>
            <p:nvPr/>
          </p:nvSpPr>
          <p:spPr>
            <a:xfrm>
              <a:off x="0" y="2497458"/>
              <a:ext cx="5636699" cy="1581592"/>
            </a:xfrm>
            <a:prstGeom prst="rect">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2"/>
            <p:cNvSpPr txBox="1"/>
            <p:nvPr/>
          </p:nvSpPr>
          <p:spPr>
            <a:xfrm>
              <a:off x="0" y="2497458"/>
              <a:ext cx="5636699" cy="1581592"/>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1500"/>
                <a:buFont typeface="Helvetica Neue Light"/>
                <a:buNone/>
              </a:pPr>
              <a:r>
                <a:rPr lang="ru-RU" sz="1500" b="0" i="0" u="none" strike="noStrike" cap="none">
                  <a:solidFill>
                    <a:schemeClr val="lt1"/>
                  </a:solidFill>
                  <a:latin typeface="Helvetica Neue Light"/>
                  <a:ea typeface="Helvetica Neue Light"/>
                  <a:cs typeface="Helvetica Neue Light"/>
                  <a:sym typeface="Helvetica Neue Light"/>
                </a:rPr>
                <a:t>Работа в сообществах: учителя, родители, ученики, религиозные лидеры, журналисты, Министерство Образования</a:t>
              </a:r>
              <a:endParaRPr sz="1500" b="0" i="0" u="none" strike="noStrike" cap="none">
                <a:solidFill>
                  <a:schemeClr val="lt1"/>
                </a:solidFill>
                <a:latin typeface="Helvetica Neue Light"/>
                <a:ea typeface="Helvetica Neue Light"/>
                <a:cs typeface="Helvetica Neue Light"/>
                <a:sym typeface="Helvetica Neue Light"/>
              </a:endParaRPr>
            </a:p>
          </p:txBody>
        </p:sp>
        <p:sp>
          <p:nvSpPr>
            <p:cNvPr id="268" name="Google Shape;268;p12"/>
            <p:cNvSpPr/>
            <p:nvPr/>
          </p:nvSpPr>
          <p:spPr>
            <a:xfrm rot="10800000">
              <a:off x="0" y="40852"/>
              <a:ext cx="5636699" cy="2553635"/>
            </a:xfrm>
            <a:prstGeom prst="upArrowCallout">
              <a:avLst>
                <a:gd name="adj1" fmla="val 25000"/>
                <a:gd name="adj2" fmla="val 25000"/>
                <a:gd name="adj3" fmla="val 25000"/>
                <a:gd name="adj4" fmla="val 64977"/>
              </a:avLst>
            </a:prstGeom>
            <a:solidFill>
              <a:schemeClr val="l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2"/>
            <p:cNvSpPr txBox="1"/>
            <p:nvPr/>
          </p:nvSpPr>
          <p:spPr>
            <a:xfrm>
              <a:off x="0" y="40852"/>
              <a:ext cx="5636699" cy="1659275"/>
            </a:xfrm>
            <a:prstGeom prst="rect">
              <a:avLst/>
            </a:prstGeom>
            <a:noFill/>
            <a:ln>
              <a:noFill/>
            </a:ln>
          </p:spPr>
          <p:txBody>
            <a:bodyPr spcFirstLastPara="1" wrap="square" lIns="85325" tIns="85325" rIns="85325" bIns="85325" anchor="ctr" anchorCtr="0">
              <a:noAutofit/>
            </a:bodyPr>
            <a:lstStyle/>
            <a:p>
              <a:pPr marL="0" marR="0" lvl="0" indent="0" algn="l" rtl="0">
                <a:lnSpc>
                  <a:spcPct val="90000"/>
                </a:lnSpc>
                <a:spcBef>
                  <a:spcPts val="0"/>
                </a:spcBef>
                <a:spcAft>
                  <a:spcPts val="0"/>
                </a:spcAft>
                <a:buClr>
                  <a:schemeClr val="dk1"/>
                </a:buClr>
                <a:buSzPts val="1200"/>
                <a:buFont typeface="Helvetica Neue Light"/>
                <a:buNone/>
              </a:pPr>
              <a:r>
                <a:rPr lang="ru-RU" sz="1200" b="0" i="0" u="none" strike="noStrike" cap="none">
                  <a:solidFill>
                    <a:schemeClr val="dk1"/>
                  </a:solidFill>
                  <a:latin typeface="Helvetica Neue Light"/>
                  <a:ea typeface="Helvetica Neue Light"/>
                  <a:cs typeface="Helvetica Neue Light"/>
                  <a:sym typeface="Helvetica Neue Light"/>
                </a:rPr>
                <a:t>1) Разработаны логически обоснованные программы в поддержку беспристрастных гендерных норм, отношения и поведения</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420"/>
                </a:spcBef>
                <a:spcAft>
                  <a:spcPts val="0"/>
                </a:spcAft>
                <a:buClr>
                  <a:schemeClr val="dk1"/>
                </a:buClr>
                <a:buSzPts val="1200"/>
                <a:buFont typeface="Helvetica Neue Light"/>
                <a:buNone/>
              </a:pPr>
              <a:r>
                <a:rPr lang="ru-RU" sz="1200" b="0" i="0" u="none" strike="noStrike" cap="none">
                  <a:solidFill>
                    <a:schemeClr val="dk1"/>
                  </a:solidFill>
                  <a:latin typeface="Helvetica Neue Light"/>
                  <a:ea typeface="Helvetica Neue Light"/>
                  <a:cs typeface="Helvetica Neue Light"/>
                  <a:sym typeface="Helvetica Neue Light"/>
                </a:rPr>
                <a:t>2) В сообществах созданы «платформы» для продвижения гендерных норм, отношения и поведения основанных на равенстве</a:t>
              </a:r>
              <a:endParaRPr sz="1200" b="0" i="0" u="none" strike="noStrike" cap="none">
                <a:solidFill>
                  <a:schemeClr val="dk1"/>
                </a:solidFill>
                <a:latin typeface="Helvetica Neue Light"/>
                <a:ea typeface="Helvetica Neue Light"/>
                <a:cs typeface="Helvetica Neue Light"/>
                <a:sym typeface="Helvetica Neue Light"/>
              </a:endParaRPr>
            </a:p>
            <a:p>
              <a:pPr marL="0" marR="0" lvl="0" indent="0" algn="l" rtl="0">
                <a:lnSpc>
                  <a:spcPct val="90000"/>
                </a:lnSpc>
                <a:spcBef>
                  <a:spcPts val="420"/>
                </a:spcBef>
                <a:spcAft>
                  <a:spcPts val="0"/>
                </a:spcAft>
                <a:buClr>
                  <a:schemeClr val="dk1"/>
                </a:buClr>
                <a:buSzPts val="1200"/>
                <a:buFont typeface="Helvetica Neue Light"/>
                <a:buNone/>
              </a:pPr>
              <a:r>
                <a:rPr lang="ru-RU" sz="1200" b="0" i="0" u="none" strike="noStrike" cap="none">
                  <a:solidFill>
                    <a:schemeClr val="dk1"/>
                  </a:solidFill>
                  <a:latin typeface="Helvetica Neue Light"/>
                  <a:ea typeface="Helvetica Neue Light"/>
                  <a:cs typeface="Helvetica Neue Light"/>
                  <a:sym typeface="Helvetica Neue Light"/>
                </a:rPr>
                <a:t>3) Те, кто принимает решения в СМИ, руководители и неформальные лидеры поддерживают реализацию законов и политики, направленных на искоренение домашнего насилия</a:t>
              </a:r>
              <a:endParaRPr sz="1200" b="0" i="0" u="none" strike="noStrike" cap="none">
                <a:solidFill>
                  <a:schemeClr val="dk1"/>
                </a:solidFill>
                <a:latin typeface="Helvetica Neue Light"/>
                <a:ea typeface="Helvetica Neue Light"/>
                <a:cs typeface="Helvetica Neue Light"/>
                <a:sym typeface="Helvetica Neue Light"/>
              </a:endParaRPr>
            </a:p>
          </p:txBody>
        </p:sp>
      </p:gr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3"/>
          <p:cNvSpPr txBox="1">
            <a:spLocks noGrp="1"/>
          </p:cNvSpPr>
          <p:nvPr>
            <p:ph type="title"/>
          </p:nvPr>
        </p:nvSpPr>
        <p:spPr>
          <a:xfrm>
            <a:off x="231648" y="175297"/>
            <a:ext cx="8345516" cy="35586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A11C44"/>
              </a:buClr>
              <a:buSzPts val="2600"/>
              <a:buFont typeface="Helvetica Neue"/>
              <a:buNone/>
            </a:pPr>
            <a:r>
              <a:rPr lang="ru-RU" sz="2600">
                <a:solidFill>
                  <a:srgbClr val="A11C44"/>
                </a:solidFill>
                <a:latin typeface="Helvetica Neue"/>
                <a:ea typeface="Helvetica Neue"/>
                <a:cs typeface="Helvetica Neue"/>
                <a:sym typeface="Helvetica Neue"/>
              </a:rPr>
              <a:t>ОСНОВА 3- ДЕЯТЕЛЬНОСТЬ</a:t>
            </a:r>
            <a:endParaRPr sz="2600">
              <a:solidFill>
                <a:srgbClr val="A11C44"/>
              </a:solidFill>
              <a:latin typeface="Helvetica Neue"/>
              <a:ea typeface="Helvetica Neue"/>
              <a:cs typeface="Helvetica Neue"/>
              <a:sym typeface="Helvetica Neue"/>
            </a:endParaRPr>
          </a:p>
        </p:txBody>
      </p:sp>
      <p:grpSp>
        <p:nvGrpSpPr>
          <p:cNvPr id="275" name="Google Shape;275;p13"/>
          <p:cNvGrpSpPr/>
          <p:nvPr/>
        </p:nvGrpSpPr>
        <p:grpSpPr>
          <a:xfrm>
            <a:off x="489528" y="758015"/>
            <a:ext cx="8087636" cy="4218126"/>
            <a:chOff x="2149" y="215091"/>
            <a:chExt cx="7334345" cy="3411322"/>
          </a:xfrm>
        </p:grpSpPr>
        <p:sp>
          <p:nvSpPr>
            <p:cNvPr id="276" name="Google Shape;276;p13"/>
            <p:cNvSpPr/>
            <p:nvPr/>
          </p:nvSpPr>
          <p:spPr>
            <a:xfrm>
              <a:off x="2149" y="215091"/>
              <a:ext cx="1705661" cy="1023396"/>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3"/>
            <p:cNvSpPr txBox="1"/>
            <p:nvPr/>
          </p:nvSpPr>
          <p:spPr>
            <a:xfrm>
              <a:off x="2149" y="215091"/>
              <a:ext cx="1705661" cy="1023396"/>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lt1"/>
                </a:buClr>
                <a:buSzPts val="900"/>
                <a:buFont typeface="Helvetica Neue Light"/>
                <a:buNone/>
              </a:pPr>
              <a:r>
                <a:rPr lang="ru-RU" sz="1100" b="0" i="0" u="none" strike="noStrike" cap="none" dirty="0">
                  <a:solidFill>
                    <a:schemeClr val="tx1"/>
                  </a:solidFill>
                  <a:latin typeface="Helvetica Neue Light"/>
                  <a:ea typeface="Helvetica Neue Light"/>
                  <a:cs typeface="Helvetica Neue Light"/>
                  <a:sym typeface="Helvetica Neue Light"/>
                </a:rPr>
                <a:t>Деятельность 3.1.1: Исследование социальных норм (в рамках базового исследования)</a:t>
              </a:r>
              <a:endParaRPr sz="1100" b="0" i="0" u="none" strike="noStrike" cap="none" dirty="0">
                <a:solidFill>
                  <a:schemeClr val="tx1"/>
                </a:solidFill>
                <a:latin typeface="Helvetica Neue Light"/>
                <a:ea typeface="Helvetica Neue Light"/>
                <a:cs typeface="Helvetica Neue Light"/>
                <a:sym typeface="Helvetica Neue Light"/>
              </a:endParaRPr>
            </a:p>
          </p:txBody>
        </p:sp>
        <p:sp>
          <p:nvSpPr>
            <p:cNvPr id="278" name="Google Shape;278;p13"/>
            <p:cNvSpPr/>
            <p:nvPr/>
          </p:nvSpPr>
          <p:spPr>
            <a:xfrm>
              <a:off x="1878377" y="215091"/>
              <a:ext cx="1705661" cy="1023396"/>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3"/>
            <p:cNvSpPr txBox="1"/>
            <p:nvPr/>
          </p:nvSpPr>
          <p:spPr>
            <a:xfrm>
              <a:off x="1878377" y="215091"/>
              <a:ext cx="1705661" cy="1023396"/>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lt1"/>
                </a:buClr>
                <a:buSzPts val="900"/>
                <a:buFont typeface="Helvetica Neue Light"/>
                <a:buNone/>
              </a:pPr>
              <a:r>
                <a:rPr lang="ru-RU" sz="1050" b="0" i="0" u="none" strike="noStrike" cap="none" dirty="0">
                  <a:solidFill>
                    <a:schemeClr val="tx1"/>
                  </a:solidFill>
                  <a:latin typeface="Helvetica Neue Light"/>
                  <a:ea typeface="Helvetica Neue Light"/>
                  <a:cs typeface="Helvetica Neue Light"/>
                  <a:sym typeface="Helvetica Neue Light"/>
                </a:rPr>
                <a:t>Деятельность 3.1.2: Приспособить учебные планы для 7-11 классов к инструкциям ЮНЕСКО для CSE по гендерному насилию; подготовка учителей</a:t>
              </a:r>
              <a:endParaRPr sz="1050" b="0" i="0" u="none" strike="noStrike" cap="none" dirty="0">
                <a:solidFill>
                  <a:schemeClr val="tx1"/>
                </a:solidFill>
                <a:latin typeface="Helvetica Neue Light"/>
                <a:ea typeface="Helvetica Neue Light"/>
                <a:cs typeface="Helvetica Neue Light"/>
                <a:sym typeface="Helvetica Neue Light"/>
              </a:endParaRPr>
            </a:p>
          </p:txBody>
        </p:sp>
        <p:sp>
          <p:nvSpPr>
            <p:cNvPr id="280" name="Google Shape;280;p13"/>
            <p:cNvSpPr/>
            <p:nvPr/>
          </p:nvSpPr>
          <p:spPr>
            <a:xfrm>
              <a:off x="3754605" y="215091"/>
              <a:ext cx="1705661" cy="1023396"/>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3"/>
            <p:cNvSpPr txBox="1"/>
            <p:nvPr/>
          </p:nvSpPr>
          <p:spPr>
            <a:xfrm>
              <a:off x="3754605" y="215091"/>
              <a:ext cx="1705661" cy="1023396"/>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lt1"/>
                </a:buClr>
                <a:buSzPts val="900"/>
                <a:buFont typeface="Helvetica Neue Light"/>
                <a:buNone/>
              </a:pPr>
              <a:r>
                <a:rPr lang="ru-RU" sz="1050" b="0" i="0" u="none" strike="noStrike" cap="none" dirty="0">
                  <a:solidFill>
                    <a:schemeClr val="tx1"/>
                  </a:solidFill>
                  <a:latin typeface="Helvetica Neue Light"/>
                  <a:ea typeface="Helvetica Neue Light"/>
                  <a:cs typeface="Helvetica Neue Light"/>
                  <a:sym typeface="Helvetica Neue Light"/>
                </a:rPr>
                <a:t>Деятельность 3.1.3: Деятельность направленная на родителей для продвижения позитивного родительства</a:t>
              </a:r>
              <a:endParaRPr sz="1050" b="0" i="0" u="none" strike="noStrike" cap="none" dirty="0">
                <a:solidFill>
                  <a:schemeClr val="tx1"/>
                </a:solidFill>
                <a:latin typeface="Helvetica Neue Light"/>
                <a:ea typeface="Helvetica Neue Light"/>
                <a:cs typeface="Helvetica Neue Light"/>
                <a:sym typeface="Helvetica Neue Light"/>
              </a:endParaRPr>
            </a:p>
          </p:txBody>
        </p:sp>
        <p:sp>
          <p:nvSpPr>
            <p:cNvPr id="282" name="Google Shape;282;p13"/>
            <p:cNvSpPr/>
            <p:nvPr/>
          </p:nvSpPr>
          <p:spPr>
            <a:xfrm>
              <a:off x="5630833" y="215091"/>
              <a:ext cx="1705661" cy="1023396"/>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3"/>
            <p:cNvSpPr txBox="1"/>
            <p:nvPr/>
          </p:nvSpPr>
          <p:spPr>
            <a:xfrm>
              <a:off x="5630833" y="215091"/>
              <a:ext cx="1705661" cy="1023396"/>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lt1"/>
                </a:buClr>
                <a:buSzPts val="900"/>
                <a:buFont typeface="Helvetica Neue Light"/>
                <a:buNone/>
              </a:pPr>
              <a:r>
                <a:rPr lang="ru-RU" sz="1050" b="0" i="0" u="none" strike="noStrike" cap="none" dirty="0">
                  <a:solidFill>
                    <a:schemeClr val="tx1"/>
                  </a:solidFill>
                  <a:latin typeface="Helvetica Neue Light"/>
                  <a:ea typeface="Helvetica Neue Light"/>
                  <a:cs typeface="Helvetica Neue Light"/>
                  <a:sym typeface="Helvetica Neue Light"/>
                </a:rPr>
                <a:t>Деятельность 3.1.4: Инициативы в сообществах – продвижение позитивных моделей мужественности и беседы с детьми о здоровом образе жизни</a:t>
              </a:r>
              <a:endParaRPr sz="1050" b="0" i="0" u="none" strike="noStrike" cap="none" dirty="0">
                <a:solidFill>
                  <a:schemeClr val="tx1"/>
                </a:solidFill>
                <a:latin typeface="Helvetica Neue Light"/>
                <a:ea typeface="Helvetica Neue Light"/>
                <a:cs typeface="Helvetica Neue Light"/>
                <a:sym typeface="Helvetica Neue Light"/>
              </a:endParaRPr>
            </a:p>
          </p:txBody>
        </p:sp>
        <p:sp>
          <p:nvSpPr>
            <p:cNvPr id="284" name="Google Shape;284;p13"/>
            <p:cNvSpPr/>
            <p:nvPr/>
          </p:nvSpPr>
          <p:spPr>
            <a:xfrm>
              <a:off x="2149" y="1409054"/>
              <a:ext cx="1705661" cy="1023396"/>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3"/>
            <p:cNvSpPr txBox="1"/>
            <p:nvPr/>
          </p:nvSpPr>
          <p:spPr>
            <a:xfrm>
              <a:off x="2149" y="1409054"/>
              <a:ext cx="1705661" cy="1023396"/>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lt1"/>
                </a:buClr>
                <a:buSzPts val="900"/>
                <a:buFont typeface="Helvetica Neue Light"/>
                <a:buNone/>
              </a:pPr>
              <a:r>
                <a:rPr lang="ru-RU" sz="1050" b="0" i="0" u="none" strike="noStrike" cap="none" dirty="0">
                  <a:solidFill>
                    <a:schemeClr val="tx1"/>
                  </a:solidFill>
                  <a:latin typeface="Helvetica Neue Light"/>
                  <a:ea typeface="Helvetica Neue Light"/>
                  <a:cs typeface="Helvetica Neue Light"/>
                  <a:sym typeface="Helvetica Neue Light"/>
                </a:rPr>
                <a:t>Деятельность 3.1.5: Поддержка профилактики СГН/ДН через студенческие советы (включая компетенции 21 века).</a:t>
              </a:r>
              <a:endParaRPr sz="1800" b="0" i="0" u="none" strike="noStrike" cap="none" dirty="0">
                <a:solidFill>
                  <a:schemeClr val="tx1"/>
                </a:solidFill>
                <a:sym typeface="Arial"/>
              </a:endParaRPr>
            </a:p>
          </p:txBody>
        </p:sp>
        <p:sp>
          <p:nvSpPr>
            <p:cNvPr id="286" name="Google Shape;286;p13"/>
            <p:cNvSpPr/>
            <p:nvPr/>
          </p:nvSpPr>
          <p:spPr>
            <a:xfrm>
              <a:off x="1878377" y="1409054"/>
              <a:ext cx="1705661" cy="1023396"/>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3"/>
            <p:cNvSpPr txBox="1"/>
            <p:nvPr/>
          </p:nvSpPr>
          <p:spPr>
            <a:xfrm>
              <a:off x="1878377" y="1409054"/>
              <a:ext cx="1705661" cy="1023396"/>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lt1"/>
                </a:buClr>
                <a:buSzPts val="900"/>
                <a:buFont typeface="Helvetica Neue Light"/>
                <a:buNone/>
              </a:pPr>
              <a:r>
                <a:rPr lang="ru-RU" sz="900" b="0" i="0" u="none" strike="noStrike" cap="none" dirty="0">
                  <a:solidFill>
                    <a:schemeClr val="tx1"/>
                  </a:solidFill>
                  <a:latin typeface="Helvetica Neue Light"/>
                  <a:ea typeface="Helvetica Neue Light"/>
                  <a:cs typeface="Helvetica Neue Light"/>
                  <a:sym typeface="Helvetica Neue Light"/>
                </a:rPr>
                <a:t>Деятельность 3.1.6: Видео в социальных сетях – социальные нормы, здоровый образ жизни, правильное представление о мужественности и сексуальном и репродуктивном здоровье</a:t>
              </a:r>
              <a:endParaRPr sz="900" b="0" i="0" u="none" strike="noStrike" cap="none" dirty="0">
                <a:solidFill>
                  <a:schemeClr val="tx1"/>
                </a:solidFill>
                <a:latin typeface="Helvetica Neue Light"/>
                <a:ea typeface="Helvetica Neue Light"/>
                <a:cs typeface="Helvetica Neue Light"/>
                <a:sym typeface="Helvetica Neue Light"/>
              </a:endParaRPr>
            </a:p>
          </p:txBody>
        </p:sp>
        <p:sp>
          <p:nvSpPr>
            <p:cNvPr id="288" name="Google Shape;288;p13"/>
            <p:cNvSpPr/>
            <p:nvPr/>
          </p:nvSpPr>
          <p:spPr>
            <a:xfrm>
              <a:off x="3754605" y="1409054"/>
              <a:ext cx="1705661" cy="1023396"/>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3"/>
            <p:cNvSpPr txBox="1"/>
            <p:nvPr/>
          </p:nvSpPr>
          <p:spPr>
            <a:xfrm>
              <a:off x="3754605" y="1409054"/>
              <a:ext cx="1705661" cy="1023396"/>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lt1"/>
                </a:buClr>
                <a:buSzPts val="900"/>
                <a:buFont typeface="Helvetica Neue Light"/>
                <a:buNone/>
              </a:pPr>
              <a:r>
                <a:rPr lang="ru-RU" sz="1100" b="0" i="0" u="none" strike="noStrike" cap="none" dirty="0">
                  <a:solidFill>
                    <a:schemeClr val="tx1"/>
                  </a:solidFill>
                  <a:latin typeface="Helvetica Neue Light"/>
                  <a:ea typeface="Helvetica Neue Light"/>
                  <a:cs typeface="Helvetica Neue Light"/>
                  <a:sym typeface="Helvetica Neue Light"/>
                </a:rPr>
                <a:t>Деятельность 3.1.7 Разработка национальных положений по освещению журналистами темы СГН</a:t>
              </a:r>
              <a:endParaRPr sz="1100" b="0" i="0" u="none" strike="noStrike" cap="none" dirty="0">
                <a:solidFill>
                  <a:schemeClr val="tx1"/>
                </a:solidFill>
                <a:latin typeface="Helvetica Neue Light"/>
                <a:ea typeface="Helvetica Neue Light"/>
                <a:cs typeface="Helvetica Neue Light"/>
                <a:sym typeface="Helvetica Neue Light"/>
              </a:endParaRPr>
            </a:p>
          </p:txBody>
        </p:sp>
        <p:sp>
          <p:nvSpPr>
            <p:cNvPr id="290" name="Google Shape;290;p13"/>
            <p:cNvSpPr/>
            <p:nvPr/>
          </p:nvSpPr>
          <p:spPr>
            <a:xfrm>
              <a:off x="5630833" y="1409054"/>
              <a:ext cx="1705661" cy="1023396"/>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3"/>
            <p:cNvSpPr txBox="1"/>
            <p:nvPr/>
          </p:nvSpPr>
          <p:spPr>
            <a:xfrm>
              <a:off x="5630833" y="1409054"/>
              <a:ext cx="1705661" cy="1023396"/>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lt1"/>
                </a:buClr>
                <a:buSzPts val="900"/>
                <a:buFont typeface="Helvetica Neue Light"/>
                <a:buNone/>
              </a:pPr>
              <a:r>
                <a:rPr lang="ru-RU" sz="1200" b="0" i="0" u="none" strike="noStrike" cap="none" dirty="0">
                  <a:solidFill>
                    <a:schemeClr val="tx1"/>
                  </a:solidFill>
                  <a:latin typeface="Helvetica Neue Light"/>
                  <a:ea typeface="Helvetica Neue Light"/>
                  <a:cs typeface="Helvetica Neue Light"/>
                  <a:sym typeface="Helvetica Neue Light"/>
                </a:rPr>
                <a:t>Деятельность 3.2.1: Коммуникационная стратегия по изменению поведения</a:t>
              </a:r>
              <a:endParaRPr sz="1200" b="0" i="0" u="none" strike="noStrike" cap="none" dirty="0">
                <a:solidFill>
                  <a:schemeClr val="tx1"/>
                </a:solidFill>
                <a:latin typeface="Helvetica Neue Light"/>
                <a:ea typeface="Helvetica Neue Light"/>
                <a:cs typeface="Helvetica Neue Light"/>
                <a:sym typeface="Helvetica Neue Light"/>
              </a:endParaRPr>
            </a:p>
          </p:txBody>
        </p:sp>
        <p:sp>
          <p:nvSpPr>
            <p:cNvPr id="292" name="Google Shape;292;p13"/>
            <p:cNvSpPr/>
            <p:nvPr/>
          </p:nvSpPr>
          <p:spPr>
            <a:xfrm>
              <a:off x="940263" y="2603017"/>
              <a:ext cx="1705661" cy="1023396"/>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3"/>
            <p:cNvSpPr txBox="1"/>
            <p:nvPr/>
          </p:nvSpPr>
          <p:spPr>
            <a:xfrm>
              <a:off x="940263" y="2603017"/>
              <a:ext cx="1705661" cy="1023396"/>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lt1"/>
                </a:buClr>
                <a:buSzPts val="900"/>
                <a:buFont typeface="Helvetica Neue Light"/>
                <a:buNone/>
              </a:pPr>
              <a:r>
                <a:rPr lang="ru-RU" b="0" i="0" u="none" strike="noStrike" cap="none" dirty="0">
                  <a:solidFill>
                    <a:schemeClr val="tx1"/>
                  </a:solidFill>
                  <a:latin typeface="Helvetica Neue Light"/>
                  <a:ea typeface="Helvetica Neue Light"/>
                  <a:cs typeface="Helvetica Neue Light"/>
                  <a:sym typeface="Helvetica Neue Light"/>
                </a:rPr>
                <a:t>Деятельность 3.2.2: Этнографический обзор СГН</a:t>
              </a:r>
              <a:endParaRPr b="0" i="0" u="none" strike="noStrike" cap="none" dirty="0">
                <a:solidFill>
                  <a:schemeClr val="tx1"/>
                </a:solidFill>
                <a:latin typeface="Helvetica Neue Light"/>
                <a:ea typeface="Helvetica Neue Light"/>
                <a:cs typeface="Helvetica Neue Light"/>
                <a:sym typeface="Helvetica Neue Light"/>
              </a:endParaRPr>
            </a:p>
          </p:txBody>
        </p:sp>
        <p:sp>
          <p:nvSpPr>
            <p:cNvPr id="294" name="Google Shape;294;p13"/>
            <p:cNvSpPr/>
            <p:nvPr/>
          </p:nvSpPr>
          <p:spPr>
            <a:xfrm>
              <a:off x="2816491" y="2603017"/>
              <a:ext cx="1705661" cy="1023396"/>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13"/>
            <p:cNvSpPr txBox="1"/>
            <p:nvPr/>
          </p:nvSpPr>
          <p:spPr>
            <a:xfrm>
              <a:off x="2816491" y="2603017"/>
              <a:ext cx="1705661" cy="1023396"/>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lt1"/>
                </a:buClr>
                <a:buSzPts val="900"/>
                <a:buFont typeface="Helvetica Neue Light"/>
                <a:buNone/>
              </a:pPr>
              <a:r>
                <a:rPr lang="ru-RU" sz="1050" b="0" i="0" u="none" strike="noStrike" cap="none" dirty="0">
                  <a:solidFill>
                    <a:schemeClr val="tx1"/>
                  </a:solidFill>
                  <a:latin typeface="Helvetica Neue Light"/>
                  <a:ea typeface="Helvetica Neue Light"/>
                  <a:cs typeface="Helvetica Neue Light"/>
                  <a:sym typeface="Helvetica Neue Light"/>
                </a:rPr>
                <a:t>Деятельность 3.2.3: Мобилизация сообществ для укрепления и продвижения доверия между милицией и гражданами</a:t>
              </a:r>
              <a:endParaRPr sz="1050" b="0" i="0" u="none" strike="noStrike" cap="none" dirty="0">
                <a:solidFill>
                  <a:schemeClr val="tx1"/>
                </a:solidFill>
                <a:latin typeface="Helvetica Neue Light"/>
                <a:ea typeface="Helvetica Neue Light"/>
                <a:cs typeface="Helvetica Neue Light"/>
                <a:sym typeface="Helvetica Neue Light"/>
              </a:endParaRPr>
            </a:p>
          </p:txBody>
        </p:sp>
        <p:sp>
          <p:nvSpPr>
            <p:cNvPr id="296" name="Google Shape;296;p13"/>
            <p:cNvSpPr/>
            <p:nvPr/>
          </p:nvSpPr>
          <p:spPr>
            <a:xfrm>
              <a:off x="4692719" y="2603017"/>
              <a:ext cx="1705661" cy="1023396"/>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13"/>
            <p:cNvSpPr txBox="1"/>
            <p:nvPr/>
          </p:nvSpPr>
          <p:spPr>
            <a:xfrm>
              <a:off x="4692719" y="2603017"/>
              <a:ext cx="1705661" cy="1023396"/>
            </a:xfrm>
            <a:prstGeom prst="rect">
              <a:avLst/>
            </a:prstGeom>
            <a:noFill/>
            <a:ln>
              <a:noFill/>
            </a:ln>
          </p:spPr>
          <p:txBody>
            <a:bodyPr spcFirstLastPara="1" wrap="square" lIns="34275" tIns="34275" rIns="34275" bIns="34275" anchor="ctr" anchorCtr="0">
              <a:noAutofit/>
            </a:bodyPr>
            <a:lstStyle/>
            <a:p>
              <a:pPr marL="0" marR="0" lvl="0" indent="0" algn="ctr" rtl="0">
                <a:lnSpc>
                  <a:spcPct val="90000"/>
                </a:lnSpc>
                <a:spcBef>
                  <a:spcPts val="0"/>
                </a:spcBef>
                <a:spcAft>
                  <a:spcPts val="0"/>
                </a:spcAft>
                <a:buClr>
                  <a:schemeClr val="lt1"/>
                </a:buClr>
                <a:buSzPts val="900"/>
                <a:buFont typeface="Helvetica Neue Light"/>
                <a:buNone/>
              </a:pPr>
              <a:r>
                <a:rPr lang="ru-RU" sz="1100" b="0" i="0" u="none" strike="noStrike" cap="none" dirty="0">
                  <a:solidFill>
                    <a:schemeClr val="tx1"/>
                  </a:solidFill>
                  <a:latin typeface="Helvetica Neue Light"/>
                  <a:ea typeface="Helvetica Neue Light"/>
                  <a:cs typeface="Helvetica Neue Light"/>
                  <a:sym typeface="Helvetica Neue Light"/>
                </a:rPr>
                <a:t>Деятельность 3.2.4: Привлечение мужчин – правильное представление о мужественности через занятие спортом</a:t>
              </a:r>
              <a:endParaRPr sz="1100" b="0" i="0" u="none" strike="noStrike" cap="none" dirty="0">
                <a:solidFill>
                  <a:schemeClr val="tx1"/>
                </a:solidFill>
                <a:latin typeface="Helvetica Neue Light"/>
                <a:ea typeface="Helvetica Neue Light"/>
                <a:cs typeface="Helvetica Neue Light"/>
                <a:sym typeface="Helvetica Neue Light"/>
              </a:endParaRPr>
            </a:p>
          </p:txBody>
        </p:sp>
      </p:gr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grpSp>
        <p:nvGrpSpPr>
          <p:cNvPr id="302" name="Google Shape;302;p14"/>
          <p:cNvGrpSpPr/>
          <p:nvPr/>
        </p:nvGrpSpPr>
        <p:grpSpPr>
          <a:xfrm>
            <a:off x="231647" y="841248"/>
            <a:ext cx="2705863" cy="3974591"/>
            <a:chOff x="0" y="0"/>
            <a:chExt cx="2705863" cy="3974591"/>
          </a:xfrm>
        </p:grpSpPr>
        <p:sp>
          <p:nvSpPr>
            <p:cNvPr id="303" name="Google Shape;303;p14"/>
            <p:cNvSpPr/>
            <p:nvPr/>
          </p:nvSpPr>
          <p:spPr>
            <a:xfrm>
              <a:off x="0" y="0"/>
              <a:ext cx="2705863" cy="3974591"/>
            </a:xfrm>
            <a:prstGeom prst="roundRect">
              <a:avLst>
                <a:gd name="adj" fmla="val 10000"/>
              </a:avLst>
            </a:prstGeom>
            <a:solidFill>
              <a:srgbClr val="013260">
                <a:alpha val="8000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4"/>
            <p:cNvSpPr txBox="1"/>
            <p:nvPr/>
          </p:nvSpPr>
          <p:spPr>
            <a:xfrm>
              <a:off x="79252" y="79252"/>
              <a:ext cx="2547359" cy="3816087"/>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Helvetica Neue Light"/>
                <a:buNone/>
              </a:pPr>
              <a:r>
                <a:rPr lang="ru-RU" sz="1500" b="1" i="0" u="none" strike="noStrike" cap="none">
                  <a:solidFill>
                    <a:schemeClr val="lt1"/>
                  </a:solidFill>
                  <a:latin typeface="Helvetica Neue Light"/>
                  <a:ea typeface="Helvetica Neue Light"/>
                  <a:cs typeface="Helvetica Neue Light"/>
                  <a:sym typeface="Helvetica Neue Light"/>
                </a:rPr>
                <a:t>Настоящая ситуация: </a:t>
              </a:r>
              <a:r>
                <a:rPr lang="ru-RU" sz="1500" b="0" i="0" u="none" strike="noStrike" cap="none">
                  <a:solidFill>
                    <a:schemeClr val="lt1"/>
                  </a:solidFill>
                  <a:latin typeface="Helvetica Neue Light"/>
                  <a:ea typeface="Helvetica Neue Light"/>
                  <a:cs typeface="Helvetica Neue Light"/>
                  <a:sym typeface="Helvetica Neue Light"/>
                </a:rPr>
                <a:t> Ограниченные возможности и ресурсы для сообщения о случаях насилия и обращения за помощью. Ограниченный доступ к медицинским, социальным и юридическим услугам. Необходима координация действий среди сервис провайдеров.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525"/>
                </a:spcBef>
                <a:spcAft>
                  <a:spcPts val="0"/>
                </a:spcAft>
                <a:buClr>
                  <a:srgbClr val="000000"/>
                </a:buClr>
                <a:buSzPts val="1500"/>
                <a:buFont typeface="Helvetica Neue Light"/>
                <a:buNone/>
              </a:pPr>
              <a:endParaRPr sz="1500" b="0" i="0" u="none" strike="noStrike" cap="none">
                <a:solidFill>
                  <a:schemeClr val="lt1"/>
                </a:solidFill>
                <a:latin typeface="Helvetica Neue Light"/>
                <a:ea typeface="Helvetica Neue Light"/>
                <a:cs typeface="Helvetica Neue Light"/>
                <a:sym typeface="Helvetica Neue Light"/>
              </a:endParaRPr>
            </a:p>
          </p:txBody>
        </p:sp>
      </p:grpSp>
      <p:sp>
        <p:nvSpPr>
          <p:cNvPr id="305" name="Google Shape;305;p14"/>
          <p:cNvSpPr txBox="1">
            <a:spLocks noGrp="1"/>
          </p:cNvSpPr>
          <p:nvPr>
            <p:ph type="title"/>
          </p:nvPr>
        </p:nvSpPr>
        <p:spPr>
          <a:xfrm>
            <a:off x="231648" y="175297"/>
            <a:ext cx="8345516" cy="35586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A11C44"/>
              </a:buClr>
              <a:buSzPts val="2800"/>
              <a:buFont typeface="Helvetica Neue"/>
              <a:buNone/>
            </a:pPr>
            <a:r>
              <a:rPr lang="ru-RU" sz="2800">
                <a:solidFill>
                  <a:srgbClr val="A11C44"/>
                </a:solidFill>
                <a:latin typeface="Helvetica Neue"/>
                <a:ea typeface="Helvetica Neue"/>
                <a:cs typeface="Helvetica Neue"/>
                <a:sym typeface="Helvetica Neue"/>
              </a:rPr>
              <a:t>КОМПОНЕНТ 4 – ОСНОВНЫЕ УСЛУГИ</a:t>
            </a:r>
            <a:endParaRPr sz="2600">
              <a:solidFill>
                <a:srgbClr val="A11C44"/>
              </a:solidFill>
              <a:latin typeface="Helvetica Neue"/>
              <a:ea typeface="Helvetica Neue"/>
              <a:cs typeface="Helvetica Neue"/>
              <a:sym typeface="Helvetica Neue"/>
            </a:endParaRPr>
          </a:p>
        </p:txBody>
      </p:sp>
      <p:grpSp>
        <p:nvGrpSpPr>
          <p:cNvPr id="306" name="Google Shape;306;p14"/>
          <p:cNvGrpSpPr/>
          <p:nvPr/>
        </p:nvGrpSpPr>
        <p:grpSpPr>
          <a:xfrm>
            <a:off x="3063240" y="896467"/>
            <a:ext cx="5559644" cy="3891494"/>
            <a:chOff x="0" y="55220"/>
            <a:chExt cx="5559644" cy="3891494"/>
          </a:xfrm>
        </p:grpSpPr>
        <p:sp>
          <p:nvSpPr>
            <p:cNvPr id="307" name="Google Shape;307;p14"/>
            <p:cNvSpPr/>
            <p:nvPr/>
          </p:nvSpPr>
          <p:spPr>
            <a:xfrm>
              <a:off x="0" y="2212839"/>
              <a:ext cx="5559644" cy="1733875"/>
            </a:xfrm>
            <a:prstGeom prst="rect">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4"/>
            <p:cNvSpPr txBox="1"/>
            <p:nvPr/>
          </p:nvSpPr>
          <p:spPr>
            <a:xfrm>
              <a:off x="0" y="2212839"/>
              <a:ext cx="5559644" cy="1733875"/>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1500"/>
                <a:buFont typeface="Helvetica Neue Light"/>
                <a:buNone/>
              </a:pPr>
              <a:r>
                <a:rPr lang="ru-RU" sz="1500" b="0" i="0" u="none" strike="noStrike" cap="none">
                  <a:solidFill>
                    <a:schemeClr val="lt1"/>
                  </a:solidFill>
                  <a:latin typeface="Helvetica Neue Light"/>
                  <a:ea typeface="Helvetica Neue Light"/>
                  <a:cs typeface="Helvetica Neue Light"/>
                  <a:sym typeface="Helvetica Neue Light"/>
                </a:rPr>
                <a:t>Женщины и девочки – жертвы СГН, медицинские работники, полиция, психологи, социальные работники, медицинские учреждения первичного звена, женщины с инвалидностью, женские организации, ОГО, сельские женщины</a:t>
              </a:r>
              <a:endParaRPr sz="1500" b="0" i="0" u="none" strike="noStrike" cap="none">
                <a:solidFill>
                  <a:schemeClr val="lt1"/>
                </a:solidFill>
                <a:latin typeface="Helvetica Neue Light"/>
                <a:ea typeface="Helvetica Neue Light"/>
                <a:cs typeface="Helvetica Neue Light"/>
                <a:sym typeface="Helvetica Neue Light"/>
              </a:endParaRPr>
            </a:p>
          </p:txBody>
        </p:sp>
        <p:sp>
          <p:nvSpPr>
            <p:cNvPr id="309" name="Google Shape;309;p14"/>
            <p:cNvSpPr/>
            <p:nvPr/>
          </p:nvSpPr>
          <p:spPr>
            <a:xfrm rot="10800000">
              <a:off x="0" y="55220"/>
              <a:ext cx="5559644" cy="2189892"/>
            </a:xfrm>
            <a:prstGeom prst="upArrowCallout">
              <a:avLst>
                <a:gd name="adj1" fmla="val 25000"/>
                <a:gd name="adj2" fmla="val 25000"/>
                <a:gd name="adj3" fmla="val 25000"/>
                <a:gd name="adj4" fmla="val 64977"/>
              </a:avLst>
            </a:prstGeom>
            <a:solidFill>
              <a:schemeClr val="l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14"/>
            <p:cNvSpPr txBox="1"/>
            <p:nvPr/>
          </p:nvSpPr>
          <p:spPr>
            <a:xfrm>
              <a:off x="0" y="55220"/>
              <a:ext cx="5559644" cy="1422926"/>
            </a:xfrm>
            <a:prstGeom prst="rect">
              <a:avLst/>
            </a:prstGeom>
            <a:noFill/>
            <a:ln>
              <a:noFill/>
            </a:ln>
          </p:spPr>
          <p:txBody>
            <a:bodyPr spcFirstLastPara="1" wrap="square" lIns="99550" tIns="99550" rIns="99550" bIns="99550" anchor="ctr" anchorCtr="0">
              <a:noAutofit/>
            </a:bodyPr>
            <a:lstStyle/>
            <a:p>
              <a:pPr marL="0" marR="0" lvl="0" indent="0" algn="l" rtl="0">
                <a:lnSpc>
                  <a:spcPct val="90000"/>
                </a:lnSpc>
                <a:spcBef>
                  <a:spcPts val="0"/>
                </a:spcBef>
                <a:spcAft>
                  <a:spcPts val="0"/>
                </a:spcAft>
                <a:buClr>
                  <a:schemeClr val="dk1"/>
                </a:buClr>
                <a:buSzPts val="1400"/>
                <a:buFont typeface="Helvetica Neue Light"/>
                <a:buNone/>
              </a:pPr>
              <a:r>
                <a:rPr lang="ru-RU" sz="1400" b="0" i="0" u="none" strike="noStrike" cap="none">
                  <a:solidFill>
                    <a:schemeClr val="dk1"/>
                  </a:solidFill>
                  <a:latin typeface="Helvetica Neue Light"/>
                  <a:ea typeface="Helvetica Neue Light"/>
                  <a:cs typeface="Helvetica Neue Light"/>
                  <a:sym typeface="Helvetica Neue Light"/>
                </a:rPr>
                <a:t>1) Правительство и организации, защищающие права женщин, укрепили знания и потенциал, необходимый для оказания качественных и согласованных услуг</a:t>
              </a:r>
              <a:endParaRPr sz="1400" b="0" i="0" u="none" strike="noStrike" cap="none">
                <a:solidFill>
                  <a:schemeClr val="dk1"/>
                </a:solidFill>
                <a:latin typeface="Helvetica Neue Light"/>
                <a:ea typeface="Helvetica Neue Light"/>
                <a:cs typeface="Helvetica Neue Light"/>
                <a:sym typeface="Helvetica Neue Light"/>
              </a:endParaRPr>
            </a:p>
            <a:p>
              <a:pPr marL="0" marR="0" lvl="0" indent="0" algn="l" rtl="0">
                <a:lnSpc>
                  <a:spcPct val="90000"/>
                </a:lnSpc>
                <a:spcBef>
                  <a:spcPts val="490"/>
                </a:spcBef>
                <a:spcAft>
                  <a:spcPts val="0"/>
                </a:spcAft>
                <a:buClr>
                  <a:schemeClr val="dk1"/>
                </a:buClr>
                <a:buSzPts val="1400"/>
                <a:buFont typeface="Helvetica Neue Light"/>
                <a:buNone/>
              </a:pPr>
              <a:br>
                <a:rPr lang="ru-RU" sz="1400" b="0" i="0" u="none" strike="noStrike" cap="none">
                  <a:solidFill>
                    <a:schemeClr val="dk1"/>
                  </a:solidFill>
                  <a:latin typeface="Helvetica Neue Light"/>
                  <a:ea typeface="Helvetica Neue Light"/>
                  <a:cs typeface="Helvetica Neue Light"/>
                  <a:sym typeface="Helvetica Neue Light"/>
                </a:rPr>
              </a:br>
              <a:r>
                <a:rPr lang="ru-RU" sz="1400" b="0" i="0" u="none" strike="noStrike" cap="none">
                  <a:solidFill>
                    <a:schemeClr val="dk1"/>
                  </a:solidFill>
                  <a:latin typeface="Helvetica Neue Light"/>
                  <a:ea typeface="Helvetica Neue Light"/>
                  <a:cs typeface="Helvetica Neue Light"/>
                  <a:sym typeface="Helvetica Neue Light"/>
                </a:rPr>
                <a:t>2) Женщины и девочки – жертвы DV/IPV и их семьи проинформированы и имеют доступ к качественным услугам, включая долгосрочное восстановление и другие возможности</a:t>
              </a:r>
              <a:endParaRPr sz="1400" b="0" i="0" u="none" strike="noStrike" cap="none">
                <a:solidFill>
                  <a:schemeClr val="dk1"/>
                </a:solidFill>
                <a:latin typeface="Helvetica Neue Light"/>
                <a:ea typeface="Helvetica Neue Light"/>
                <a:cs typeface="Helvetica Neue Light"/>
                <a:sym typeface="Helvetica Neue Light"/>
              </a:endParaRPr>
            </a:p>
          </p:txBody>
        </p:sp>
      </p:gr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15"/>
          <p:cNvSpPr txBox="1">
            <a:spLocks noGrp="1"/>
          </p:cNvSpPr>
          <p:nvPr>
            <p:ph type="title"/>
          </p:nvPr>
        </p:nvSpPr>
        <p:spPr>
          <a:xfrm>
            <a:off x="231648" y="175297"/>
            <a:ext cx="8345516" cy="35586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A11C44"/>
              </a:buClr>
              <a:buSzPts val="2600"/>
              <a:buFont typeface="Helvetica Neue"/>
              <a:buNone/>
            </a:pPr>
            <a:r>
              <a:rPr lang="ru-RU" sz="2600" dirty="0">
                <a:solidFill>
                  <a:srgbClr val="A11C44"/>
                </a:solidFill>
                <a:latin typeface="Helvetica Neue"/>
                <a:ea typeface="Helvetica Neue"/>
                <a:cs typeface="Helvetica Neue"/>
                <a:sym typeface="Helvetica Neue"/>
              </a:rPr>
              <a:t>КОМПОНЕНТ 4 - ACTIVITIES</a:t>
            </a:r>
            <a:endParaRPr dirty="0"/>
          </a:p>
        </p:txBody>
      </p:sp>
      <p:grpSp>
        <p:nvGrpSpPr>
          <p:cNvPr id="316" name="Google Shape;316;p15"/>
          <p:cNvGrpSpPr/>
          <p:nvPr/>
        </p:nvGrpSpPr>
        <p:grpSpPr>
          <a:xfrm>
            <a:off x="738933" y="758015"/>
            <a:ext cx="7838231" cy="3411322"/>
            <a:chOff x="2149" y="215091"/>
            <a:chExt cx="7334345" cy="3411322"/>
          </a:xfrm>
        </p:grpSpPr>
        <p:sp>
          <p:nvSpPr>
            <p:cNvPr id="317" name="Google Shape;317;p15"/>
            <p:cNvSpPr/>
            <p:nvPr/>
          </p:nvSpPr>
          <p:spPr>
            <a:xfrm>
              <a:off x="2149" y="215091"/>
              <a:ext cx="1705661" cy="1023396"/>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5"/>
            <p:cNvSpPr txBox="1"/>
            <p:nvPr/>
          </p:nvSpPr>
          <p:spPr>
            <a:xfrm>
              <a:off x="2149" y="215091"/>
              <a:ext cx="1705661" cy="102339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Helvetica Neue Light"/>
                <a:buNone/>
              </a:pPr>
              <a:r>
                <a:rPr lang="ru-RU" sz="1000" b="0" i="0" u="none" strike="noStrike" cap="none" dirty="0">
                  <a:solidFill>
                    <a:schemeClr val="tx1"/>
                  </a:solidFill>
                  <a:latin typeface="Helvetica Neue Light"/>
                  <a:ea typeface="Helvetica Neue Light"/>
                  <a:cs typeface="Helvetica Neue Light"/>
                  <a:sym typeface="Helvetica Neue Light"/>
                </a:rPr>
                <a:t>Деятельность 4.1.1: Принятие Пакета Основных Услуг ООН и Стандартного Регламента Деятельности по предоставлению качественных основных услуг жертвам СГН</a:t>
              </a:r>
              <a:endParaRPr sz="1000" b="0" i="0" u="none" strike="noStrike" cap="none" dirty="0">
                <a:solidFill>
                  <a:schemeClr val="tx1"/>
                </a:solidFill>
                <a:latin typeface="Helvetica Neue Light"/>
                <a:ea typeface="Helvetica Neue Light"/>
                <a:cs typeface="Helvetica Neue Light"/>
                <a:sym typeface="Helvetica Neue Light"/>
              </a:endParaRPr>
            </a:p>
          </p:txBody>
        </p:sp>
        <p:sp>
          <p:nvSpPr>
            <p:cNvPr id="319" name="Google Shape;319;p15"/>
            <p:cNvSpPr/>
            <p:nvPr/>
          </p:nvSpPr>
          <p:spPr>
            <a:xfrm>
              <a:off x="1878377" y="215091"/>
              <a:ext cx="1705661" cy="1023396"/>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5"/>
            <p:cNvSpPr txBox="1"/>
            <p:nvPr/>
          </p:nvSpPr>
          <p:spPr>
            <a:xfrm>
              <a:off x="1878377" y="215091"/>
              <a:ext cx="1705661" cy="102339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Helvetica Neue Light"/>
                <a:buNone/>
              </a:pPr>
              <a:r>
                <a:rPr lang="ru-RU" sz="1100" b="0" i="0" u="none" strike="noStrike" cap="none" dirty="0">
                  <a:solidFill>
                    <a:schemeClr val="tx1"/>
                  </a:solidFill>
                  <a:latin typeface="Helvetica Neue Light"/>
                  <a:ea typeface="Helvetica Neue Light"/>
                  <a:cs typeface="Helvetica Neue Light"/>
                  <a:sym typeface="Helvetica Neue Light"/>
                </a:rPr>
                <a:t>Деятельность 4.1.2: Укрепление потенциала юридического сектора и правоохранительных органов</a:t>
              </a:r>
              <a:endParaRPr sz="1100" b="0" i="0" u="none" strike="noStrike" cap="none" dirty="0">
                <a:solidFill>
                  <a:schemeClr val="tx1"/>
                </a:solidFill>
                <a:latin typeface="Helvetica Neue Light"/>
                <a:ea typeface="Helvetica Neue Light"/>
                <a:cs typeface="Helvetica Neue Light"/>
                <a:sym typeface="Helvetica Neue Light"/>
              </a:endParaRPr>
            </a:p>
          </p:txBody>
        </p:sp>
        <p:sp>
          <p:nvSpPr>
            <p:cNvPr id="321" name="Google Shape;321;p15"/>
            <p:cNvSpPr/>
            <p:nvPr/>
          </p:nvSpPr>
          <p:spPr>
            <a:xfrm>
              <a:off x="3754605" y="215091"/>
              <a:ext cx="1705661" cy="1023396"/>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5"/>
            <p:cNvSpPr txBox="1"/>
            <p:nvPr/>
          </p:nvSpPr>
          <p:spPr>
            <a:xfrm>
              <a:off x="3754605" y="215091"/>
              <a:ext cx="1705661" cy="102339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Helvetica Neue Light"/>
                <a:buNone/>
              </a:pPr>
              <a:r>
                <a:rPr lang="ru-RU" sz="1200" b="0" i="0" u="none" strike="noStrike" cap="none" dirty="0">
                  <a:solidFill>
                    <a:schemeClr val="tx1"/>
                  </a:solidFill>
                  <a:latin typeface="Helvetica Neue Light"/>
                  <a:ea typeface="Helvetica Neue Light"/>
                  <a:cs typeface="Helvetica Neue Light"/>
                  <a:sym typeface="Helvetica Neue Light"/>
                </a:rPr>
                <a:t>Деятельность 4.1.3: Психологическая и социальная поддержка подросткам-жертвам СГН/ДН</a:t>
              </a:r>
              <a:endParaRPr sz="1200" b="0" i="0" u="none" strike="noStrike" cap="none" dirty="0">
                <a:solidFill>
                  <a:schemeClr val="tx1"/>
                </a:solidFill>
                <a:latin typeface="Helvetica Neue Light"/>
                <a:ea typeface="Helvetica Neue Light"/>
                <a:cs typeface="Helvetica Neue Light"/>
                <a:sym typeface="Helvetica Neue Light"/>
              </a:endParaRPr>
            </a:p>
          </p:txBody>
        </p:sp>
        <p:sp>
          <p:nvSpPr>
            <p:cNvPr id="323" name="Google Shape;323;p15"/>
            <p:cNvSpPr/>
            <p:nvPr/>
          </p:nvSpPr>
          <p:spPr>
            <a:xfrm>
              <a:off x="5630833" y="215091"/>
              <a:ext cx="1705661" cy="1023396"/>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15"/>
            <p:cNvSpPr txBox="1"/>
            <p:nvPr/>
          </p:nvSpPr>
          <p:spPr>
            <a:xfrm>
              <a:off x="5630833" y="215091"/>
              <a:ext cx="1705661" cy="102339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Helvetica Neue Light"/>
                <a:buNone/>
              </a:pPr>
              <a:r>
                <a:rPr lang="ru-RU" sz="1200" b="0" i="0" u="none" strike="noStrike" cap="none" dirty="0">
                  <a:solidFill>
                    <a:schemeClr val="tx1"/>
                  </a:solidFill>
                  <a:latin typeface="Helvetica Neue Light"/>
                  <a:ea typeface="Helvetica Neue Light"/>
                  <a:cs typeface="Helvetica Neue Light"/>
                  <a:sym typeface="Helvetica Neue Light"/>
                </a:rPr>
                <a:t>Деятельность 4.1.4: Увеличение количества кабинетов для оказания помощи жертвам и укрепление существующих приютов</a:t>
              </a:r>
              <a:endParaRPr sz="1200" b="0" i="0" u="none" strike="noStrike" cap="none" dirty="0">
                <a:solidFill>
                  <a:schemeClr val="tx1"/>
                </a:solidFill>
                <a:latin typeface="Helvetica Neue Light"/>
                <a:ea typeface="Helvetica Neue Light"/>
                <a:cs typeface="Helvetica Neue Light"/>
                <a:sym typeface="Helvetica Neue Light"/>
              </a:endParaRPr>
            </a:p>
          </p:txBody>
        </p:sp>
        <p:sp>
          <p:nvSpPr>
            <p:cNvPr id="325" name="Google Shape;325;p15"/>
            <p:cNvSpPr/>
            <p:nvPr/>
          </p:nvSpPr>
          <p:spPr>
            <a:xfrm>
              <a:off x="2149" y="1409054"/>
              <a:ext cx="1705661" cy="1023396"/>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15"/>
            <p:cNvSpPr txBox="1"/>
            <p:nvPr/>
          </p:nvSpPr>
          <p:spPr>
            <a:xfrm>
              <a:off x="2149" y="1409054"/>
              <a:ext cx="1705661" cy="102339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Helvetica Neue Light"/>
                <a:buNone/>
              </a:pPr>
              <a:r>
                <a:rPr lang="ru-RU" sz="1050" b="0" i="0" u="none" strike="noStrike" cap="none" dirty="0">
                  <a:solidFill>
                    <a:schemeClr val="tx1"/>
                  </a:solidFill>
                  <a:latin typeface="Helvetica Neue Light"/>
                  <a:ea typeface="Helvetica Neue Light"/>
                  <a:cs typeface="Helvetica Neue Light"/>
                  <a:sym typeface="Helvetica Neue Light"/>
                </a:rPr>
                <a:t>Деятельность 4.1.5: Внедрение передовой практики качественного оказания помощи жертвам СГН в медучреждения первичного звена</a:t>
              </a:r>
              <a:endParaRPr sz="1050" b="0" i="0" u="none" strike="noStrike" cap="none" dirty="0">
                <a:solidFill>
                  <a:schemeClr val="tx1"/>
                </a:solidFill>
                <a:latin typeface="Helvetica Neue Light"/>
                <a:ea typeface="Helvetica Neue Light"/>
                <a:cs typeface="Helvetica Neue Light"/>
                <a:sym typeface="Helvetica Neue Light"/>
              </a:endParaRPr>
            </a:p>
          </p:txBody>
        </p:sp>
        <p:sp>
          <p:nvSpPr>
            <p:cNvPr id="327" name="Google Shape;327;p15"/>
            <p:cNvSpPr/>
            <p:nvPr/>
          </p:nvSpPr>
          <p:spPr>
            <a:xfrm>
              <a:off x="1878377" y="1409054"/>
              <a:ext cx="1705661" cy="1023396"/>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5"/>
            <p:cNvSpPr txBox="1"/>
            <p:nvPr/>
          </p:nvSpPr>
          <p:spPr>
            <a:xfrm>
              <a:off x="1878377" y="1409054"/>
              <a:ext cx="1705661" cy="102339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Helvetica Neue Light"/>
                <a:buNone/>
              </a:pPr>
              <a:r>
                <a:rPr lang="ru-RU" sz="1200" b="0" i="0" u="none" strike="noStrike" cap="none" dirty="0">
                  <a:solidFill>
                    <a:schemeClr val="tx1"/>
                  </a:solidFill>
                  <a:latin typeface="Helvetica Neue Light"/>
                  <a:ea typeface="Helvetica Neue Light"/>
                  <a:cs typeface="Helvetica Neue Light"/>
                  <a:sym typeface="Helvetica Neue Light"/>
                </a:rPr>
                <a:t>Деятельность 4.2.1 Женщины с инвалидностью и услуги СГН/НОЖД</a:t>
              </a:r>
              <a:endParaRPr sz="1200" b="0" i="0" u="none" strike="noStrike" cap="none" dirty="0">
                <a:solidFill>
                  <a:schemeClr val="tx1"/>
                </a:solidFill>
                <a:latin typeface="Helvetica Neue Light"/>
                <a:ea typeface="Helvetica Neue Light"/>
                <a:cs typeface="Helvetica Neue Light"/>
                <a:sym typeface="Helvetica Neue Light"/>
              </a:endParaRPr>
            </a:p>
          </p:txBody>
        </p:sp>
        <p:sp>
          <p:nvSpPr>
            <p:cNvPr id="329" name="Google Shape;329;p15"/>
            <p:cNvSpPr/>
            <p:nvPr/>
          </p:nvSpPr>
          <p:spPr>
            <a:xfrm>
              <a:off x="3754605" y="1409054"/>
              <a:ext cx="1705661" cy="1023396"/>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15"/>
            <p:cNvSpPr txBox="1"/>
            <p:nvPr/>
          </p:nvSpPr>
          <p:spPr>
            <a:xfrm>
              <a:off x="3754605" y="1409054"/>
              <a:ext cx="1705661" cy="102339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Helvetica Neue Light"/>
                <a:buNone/>
              </a:pPr>
              <a:r>
                <a:rPr lang="ru-RU" b="0" i="0" u="none" strike="noStrike" cap="none" dirty="0">
                  <a:solidFill>
                    <a:schemeClr val="tx1"/>
                  </a:solidFill>
                  <a:latin typeface="Helvetica Neue Light"/>
                  <a:ea typeface="Helvetica Neue Light"/>
                  <a:cs typeface="Helvetica Neue Light"/>
                  <a:sym typeface="Helvetica Neue Light"/>
                </a:rPr>
                <a:t>Деятельность 4.2.2: Горячая линия СГН/НОЖД</a:t>
              </a:r>
              <a:endParaRPr b="0" i="0" u="none" strike="noStrike" cap="none" dirty="0">
                <a:solidFill>
                  <a:schemeClr val="tx1"/>
                </a:solidFill>
                <a:latin typeface="Helvetica Neue Light"/>
                <a:ea typeface="Helvetica Neue Light"/>
                <a:cs typeface="Helvetica Neue Light"/>
                <a:sym typeface="Helvetica Neue Light"/>
              </a:endParaRPr>
            </a:p>
          </p:txBody>
        </p:sp>
        <p:sp>
          <p:nvSpPr>
            <p:cNvPr id="331" name="Google Shape;331;p15"/>
            <p:cNvSpPr/>
            <p:nvPr/>
          </p:nvSpPr>
          <p:spPr>
            <a:xfrm>
              <a:off x="5630833" y="1409054"/>
              <a:ext cx="1705661" cy="1023396"/>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15"/>
            <p:cNvSpPr txBox="1"/>
            <p:nvPr/>
          </p:nvSpPr>
          <p:spPr>
            <a:xfrm>
              <a:off x="5630833" y="1409054"/>
              <a:ext cx="1705661" cy="102339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Helvetica Neue Light"/>
                <a:buNone/>
              </a:pPr>
              <a:r>
                <a:rPr lang="ru-RU" b="0" i="0" u="none" strike="noStrike" cap="none" dirty="0">
                  <a:solidFill>
                    <a:schemeClr val="tx1"/>
                  </a:solidFill>
                  <a:latin typeface="Helvetica Neue Light"/>
                  <a:ea typeface="Helvetica Neue Light"/>
                  <a:cs typeface="Helvetica Neue Light"/>
                  <a:sym typeface="Helvetica Neue Light"/>
                </a:rPr>
                <a:t>Деятельность 4.2.3: Мобильное приложение СГН/НОЖД</a:t>
              </a:r>
              <a:endParaRPr b="0" i="0" u="none" strike="noStrike" cap="none" dirty="0">
                <a:solidFill>
                  <a:schemeClr val="tx1"/>
                </a:solidFill>
                <a:latin typeface="Helvetica Neue Light"/>
                <a:ea typeface="Helvetica Neue Light"/>
                <a:cs typeface="Helvetica Neue Light"/>
                <a:sym typeface="Helvetica Neue Light"/>
              </a:endParaRPr>
            </a:p>
          </p:txBody>
        </p:sp>
        <p:sp>
          <p:nvSpPr>
            <p:cNvPr id="333" name="Google Shape;333;p15"/>
            <p:cNvSpPr/>
            <p:nvPr/>
          </p:nvSpPr>
          <p:spPr>
            <a:xfrm>
              <a:off x="1878377" y="2603017"/>
              <a:ext cx="1705661" cy="1023396"/>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15"/>
            <p:cNvSpPr txBox="1"/>
            <p:nvPr/>
          </p:nvSpPr>
          <p:spPr>
            <a:xfrm>
              <a:off x="1878377" y="2603017"/>
              <a:ext cx="1705661" cy="102339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Helvetica Neue Light"/>
                <a:buNone/>
              </a:pPr>
              <a:r>
                <a:rPr lang="ru-RU" sz="1200" b="0" i="0" u="none" strike="noStrike" cap="none" dirty="0">
                  <a:solidFill>
                    <a:schemeClr val="tx1"/>
                  </a:solidFill>
                  <a:latin typeface="Helvetica Neue Light"/>
                  <a:ea typeface="Helvetica Neue Light"/>
                  <a:cs typeface="Helvetica Neue Light"/>
                  <a:sym typeface="Helvetica Neue Light"/>
                </a:rPr>
                <a:t>Деятельность 4.2.4: Экономическая реинтеграция жертв СГН</a:t>
              </a:r>
              <a:endParaRPr sz="1200" b="0" i="0" u="none" strike="noStrike" cap="none" dirty="0">
                <a:solidFill>
                  <a:schemeClr val="tx1"/>
                </a:solidFill>
                <a:latin typeface="Helvetica Neue Light"/>
                <a:ea typeface="Helvetica Neue Light"/>
                <a:cs typeface="Helvetica Neue Light"/>
                <a:sym typeface="Helvetica Neue Light"/>
              </a:endParaRPr>
            </a:p>
          </p:txBody>
        </p:sp>
        <p:sp>
          <p:nvSpPr>
            <p:cNvPr id="335" name="Google Shape;335;p15"/>
            <p:cNvSpPr/>
            <p:nvPr/>
          </p:nvSpPr>
          <p:spPr>
            <a:xfrm>
              <a:off x="3754605" y="2603017"/>
              <a:ext cx="1705661" cy="1023396"/>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5"/>
            <p:cNvSpPr txBox="1"/>
            <p:nvPr/>
          </p:nvSpPr>
          <p:spPr>
            <a:xfrm>
              <a:off x="3754605" y="2603017"/>
              <a:ext cx="1705661" cy="102339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Helvetica Neue Light"/>
                <a:buNone/>
              </a:pPr>
              <a:r>
                <a:rPr lang="ru-RU" sz="1050" b="0" i="0" u="none" strike="noStrike" cap="none" dirty="0">
                  <a:solidFill>
                    <a:schemeClr val="tx1"/>
                  </a:solidFill>
                  <a:latin typeface="Helvetica Neue Light"/>
                  <a:ea typeface="Helvetica Neue Light"/>
                  <a:cs typeface="Helvetica Neue Light"/>
                  <a:sym typeface="Helvetica Neue Light"/>
                </a:rPr>
                <a:t>Деятельность 4.2.5: Мобильные медицинские и социальные клиники для женщин в отдалённых регионах</a:t>
              </a:r>
              <a:endParaRPr sz="1050" b="0" i="0" u="none" strike="noStrike" cap="none" dirty="0">
                <a:solidFill>
                  <a:schemeClr val="tx1"/>
                </a:solidFill>
                <a:latin typeface="Helvetica Neue Light"/>
                <a:ea typeface="Helvetica Neue Light"/>
                <a:cs typeface="Helvetica Neue Light"/>
                <a:sym typeface="Helvetica Neue Light"/>
              </a:endParaRPr>
            </a:p>
          </p:txBody>
        </p:sp>
      </p:gr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pSp>
        <p:nvGrpSpPr>
          <p:cNvPr id="341" name="Google Shape;341;p16"/>
          <p:cNvGrpSpPr/>
          <p:nvPr/>
        </p:nvGrpSpPr>
        <p:grpSpPr>
          <a:xfrm>
            <a:off x="206742" y="841248"/>
            <a:ext cx="2490778" cy="3974591"/>
            <a:chOff x="157974" y="0"/>
            <a:chExt cx="2490778" cy="3974591"/>
          </a:xfrm>
        </p:grpSpPr>
        <p:sp>
          <p:nvSpPr>
            <p:cNvPr id="342" name="Google Shape;342;p16"/>
            <p:cNvSpPr/>
            <p:nvPr/>
          </p:nvSpPr>
          <p:spPr>
            <a:xfrm>
              <a:off x="157974" y="0"/>
              <a:ext cx="2490778" cy="3974591"/>
            </a:xfrm>
            <a:prstGeom prst="roundRect">
              <a:avLst>
                <a:gd name="adj" fmla="val 10000"/>
              </a:avLst>
            </a:prstGeom>
            <a:solidFill>
              <a:srgbClr val="013260">
                <a:alpha val="8000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16"/>
            <p:cNvSpPr txBox="1"/>
            <p:nvPr/>
          </p:nvSpPr>
          <p:spPr>
            <a:xfrm>
              <a:off x="230926" y="72952"/>
              <a:ext cx="2344874" cy="3828687"/>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Helvetica Neue Light"/>
                <a:buNone/>
              </a:pPr>
              <a:r>
                <a:rPr lang="ru-RU" sz="1400" b="1" i="0" u="none" strike="noStrike" cap="none">
                  <a:solidFill>
                    <a:schemeClr val="lt1"/>
                  </a:solidFill>
                  <a:latin typeface="Helvetica Neue Light"/>
                  <a:ea typeface="Helvetica Neue Light"/>
                  <a:cs typeface="Helvetica Neue Light"/>
                  <a:sym typeface="Helvetica Neue Light"/>
                </a:rPr>
                <a:t>Нынешняя ситуация в настоящее время</a:t>
              </a:r>
              <a:r>
                <a:rPr lang="ru-RU" sz="1400" b="0" i="0" u="none" strike="noStrike" cap="none">
                  <a:solidFill>
                    <a:schemeClr val="lt1"/>
                  </a:solidFill>
                  <a:latin typeface="Helvetica Neue Light"/>
                  <a:ea typeface="Helvetica Neue Light"/>
                  <a:cs typeface="Helvetica Neue Light"/>
                  <a:sym typeface="Helvetica Neue Light"/>
                </a:rPr>
                <a:t>: Точное количество женщин и девочек, которые сталкиваются с насилием в Таджикистане, неизвестно. На центральном уровне мониторинг не проводится, данных недостаточно ввиду недостаточного сбора данных. При разработке политики, основанной на фактических данных, для прекращения СГН/ДН будут использованы данные, которые послужат основой для измерения прогресса..</a:t>
              </a:r>
              <a:endParaRPr sz="1400" b="0" i="0" u="none" strike="noStrike" cap="none">
                <a:solidFill>
                  <a:schemeClr val="lt1"/>
                </a:solidFill>
                <a:latin typeface="Helvetica Neue Light"/>
                <a:ea typeface="Helvetica Neue Light"/>
                <a:cs typeface="Helvetica Neue Light"/>
                <a:sym typeface="Helvetica Neue Light"/>
              </a:endParaRPr>
            </a:p>
          </p:txBody>
        </p:sp>
      </p:grpSp>
      <p:grpSp>
        <p:nvGrpSpPr>
          <p:cNvPr id="344" name="Google Shape;344;p16"/>
          <p:cNvGrpSpPr/>
          <p:nvPr/>
        </p:nvGrpSpPr>
        <p:grpSpPr>
          <a:xfrm>
            <a:off x="2946843" y="941809"/>
            <a:ext cx="5630322" cy="3844908"/>
            <a:chOff x="0" y="100562"/>
            <a:chExt cx="5630322" cy="3844908"/>
          </a:xfrm>
        </p:grpSpPr>
        <p:sp>
          <p:nvSpPr>
            <p:cNvPr id="345" name="Google Shape;345;p16"/>
            <p:cNvSpPr/>
            <p:nvPr/>
          </p:nvSpPr>
          <p:spPr>
            <a:xfrm>
              <a:off x="0" y="2365726"/>
              <a:ext cx="5630322" cy="1579744"/>
            </a:xfrm>
            <a:prstGeom prst="rect">
              <a:avLst/>
            </a:prstGeom>
            <a:solidFill>
              <a:srgbClr val="00882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16"/>
            <p:cNvSpPr txBox="1"/>
            <p:nvPr/>
          </p:nvSpPr>
          <p:spPr>
            <a:xfrm>
              <a:off x="0" y="2365726"/>
              <a:ext cx="5630322" cy="1579744"/>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1500"/>
                <a:buFont typeface="Helvetica Neue Light"/>
                <a:buNone/>
              </a:pPr>
              <a:r>
                <a:rPr lang="ru-RU" sz="1500" b="0" i="0" u="none" strike="noStrike" cap="none">
                  <a:solidFill>
                    <a:schemeClr val="lt1"/>
                  </a:solidFill>
                  <a:latin typeface="Helvetica Neue Light"/>
                  <a:ea typeface="Helvetica Neue Light"/>
                  <a:cs typeface="Helvetica Neue Light"/>
                  <a:sym typeface="Helvetica Neue Light"/>
                </a:rPr>
                <a:t>Национальные статистики, Госкомстат, сотрудники министерств, занимающиеся данными, ОГО, женские организации, жертвы СГН</a:t>
              </a:r>
              <a:endParaRPr sz="1500" b="0" i="0" u="none" strike="noStrike" cap="none">
                <a:solidFill>
                  <a:schemeClr val="lt1"/>
                </a:solidFill>
                <a:latin typeface="Helvetica Neue Light"/>
                <a:ea typeface="Helvetica Neue Light"/>
                <a:cs typeface="Helvetica Neue Light"/>
                <a:sym typeface="Helvetica Neue Light"/>
              </a:endParaRPr>
            </a:p>
          </p:txBody>
        </p:sp>
        <p:sp>
          <p:nvSpPr>
            <p:cNvPr id="347" name="Google Shape;347;p16"/>
            <p:cNvSpPr/>
            <p:nvPr/>
          </p:nvSpPr>
          <p:spPr>
            <a:xfrm rot="10800000">
              <a:off x="0" y="100562"/>
              <a:ext cx="5630322" cy="2417426"/>
            </a:xfrm>
            <a:prstGeom prst="upArrowCallout">
              <a:avLst>
                <a:gd name="adj1" fmla="val 25000"/>
                <a:gd name="adj2" fmla="val 25000"/>
                <a:gd name="adj3" fmla="val 25000"/>
                <a:gd name="adj4" fmla="val 64977"/>
              </a:avLst>
            </a:prstGeom>
            <a:solidFill>
              <a:schemeClr val="l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6"/>
            <p:cNvSpPr txBox="1"/>
            <p:nvPr/>
          </p:nvSpPr>
          <p:spPr>
            <a:xfrm>
              <a:off x="0" y="100562"/>
              <a:ext cx="5630322" cy="1570771"/>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dk1"/>
                </a:buClr>
                <a:buSzPts val="1500"/>
                <a:buFont typeface="Helvetica Neue Light"/>
                <a:buNone/>
              </a:pPr>
              <a:r>
                <a:rPr lang="ru-RU" sz="1500" b="0" i="0" u="none" strike="noStrike" cap="none">
                  <a:solidFill>
                    <a:schemeClr val="dk1"/>
                  </a:solidFill>
                  <a:latin typeface="Helvetica Neue Light"/>
                  <a:ea typeface="Helvetica Neue Light"/>
                  <a:cs typeface="Helvetica Neue Light"/>
                  <a:sym typeface="Helvetica Neue Light"/>
                </a:rPr>
                <a:t>1) Партнёры могут регулярно собирать сведения о случаях НОЖД</a:t>
              </a:r>
              <a:endParaRPr sz="1500" b="0" i="0" u="none" strike="noStrike" cap="none">
                <a:solidFill>
                  <a:schemeClr val="dk1"/>
                </a:solidFill>
                <a:latin typeface="Helvetica Neue Light"/>
                <a:ea typeface="Helvetica Neue Light"/>
                <a:cs typeface="Helvetica Neue Light"/>
                <a:sym typeface="Helvetica Neue Light"/>
              </a:endParaRPr>
            </a:p>
            <a:p>
              <a:pPr marL="0" marR="0" lvl="0" indent="0" algn="l" rtl="0">
                <a:lnSpc>
                  <a:spcPct val="90000"/>
                </a:lnSpc>
                <a:spcBef>
                  <a:spcPts val="525"/>
                </a:spcBef>
                <a:spcAft>
                  <a:spcPts val="0"/>
                </a:spcAft>
                <a:buClr>
                  <a:schemeClr val="dk1"/>
                </a:buClr>
                <a:buSzPts val="1500"/>
                <a:buFont typeface="Helvetica Neue Light"/>
                <a:buNone/>
              </a:pPr>
              <a:br>
                <a:rPr lang="ru-RU" sz="1500" b="0" i="0" u="none" strike="noStrike" cap="none">
                  <a:solidFill>
                    <a:schemeClr val="dk1"/>
                  </a:solidFill>
                  <a:latin typeface="Helvetica Neue Light"/>
                  <a:ea typeface="Helvetica Neue Light"/>
                  <a:cs typeface="Helvetica Neue Light"/>
                  <a:sym typeface="Helvetica Neue Light"/>
                </a:rPr>
              </a:br>
              <a:r>
                <a:rPr lang="ru-RU" sz="1500" b="0" i="0" u="none" strike="noStrike" cap="none">
                  <a:solidFill>
                    <a:schemeClr val="dk1"/>
                  </a:solidFill>
                  <a:latin typeface="Helvetica Neue Light"/>
                  <a:ea typeface="Helvetica Neue Light"/>
                  <a:cs typeface="Helvetica Neue Light"/>
                  <a:sym typeface="Helvetica Neue Light"/>
                </a:rPr>
                <a:t>2) Информация о случаях ДН проанализирована и представлена общественности для мониторинга и отчётности по ЦУР 5.2 для логически обоснованного принятия решений</a:t>
              </a:r>
              <a:endParaRPr sz="1500" b="0" i="0" u="none" strike="noStrike" cap="none">
                <a:solidFill>
                  <a:schemeClr val="dk1"/>
                </a:solidFill>
                <a:latin typeface="Helvetica Neue Light"/>
                <a:ea typeface="Helvetica Neue Light"/>
                <a:cs typeface="Helvetica Neue Light"/>
                <a:sym typeface="Helvetica Neue Light"/>
              </a:endParaRPr>
            </a:p>
          </p:txBody>
        </p:sp>
      </p:grpSp>
      <p:sp>
        <p:nvSpPr>
          <p:cNvPr id="349" name="Google Shape;349;p16"/>
          <p:cNvSpPr txBox="1">
            <a:spLocks noGrp="1"/>
          </p:cNvSpPr>
          <p:nvPr>
            <p:ph type="title"/>
          </p:nvPr>
        </p:nvSpPr>
        <p:spPr>
          <a:xfrm>
            <a:off x="231648" y="175297"/>
            <a:ext cx="8345516" cy="35586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A11C44"/>
              </a:buClr>
              <a:buSzPts val="2600"/>
              <a:buFont typeface="Helvetica Neue"/>
              <a:buNone/>
            </a:pPr>
            <a:r>
              <a:rPr lang="ru-RU" sz="2600">
                <a:solidFill>
                  <a:srgbClr val="A11C44"/>
                </a:solidFill>
                <a:latin typeface="Helvetica Neue"/>
                <a:ea typeface="Helvetica Neue"/>
                <a:cs typeface="Helvetica Neue"/>
                <a:sym typeface="Helvetica Neue"/>
              </a:rPr>
              <a:t>КОМПОНЕНТ 5 – УПРАВЛЕНИЕ ДАННЫМИ</a:t>
            </a:r>
            <a:endParaRPr sz="2600">
              <a:solidFill>
                <a:srgbClr val="A11C44"/>
              </a:solidFill>
              <a:latin typeface="Helvetica Neue"/>
              <a:ea typeface="Helvetica Neue"/>
              <a:cs typeface="Helvetica Neue"/>
              <a:sym typeface="Helvetica Neue"/>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17"/>
          <p:cNvSpPr txBox="1">
            <a:spLocks noGrp="1"/>
          </p:cNvSpPr>
          <p:nvPr>
            <p:ph type="title"/>
          </p:nvPr>
        </p:nvSpPr>
        <p:spPr>
          <a:xfrm>
            <a:off x="231648" y="175297"/>
            <a:ext cx="8345516" cy="35586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A11C44"/>
              </a:buClr>
              <a:buSzPts val="2600"/>
              <a:buFont typeface="Helvetica Neue"/>
              <a:buNone/>
            </a:pPr>
            <a:r>
              <a:rPr lang="ru-RU" sz="2600">
                <a:solidFill>
                  <a:srgbClr val="A11C44"/>
                </a:solidFill>
                <a:latin typeface="Helvetica Neue"/>
                <a:ea typeface="Helvetica Neue"/>
                <a:cs typeface="Helvetica Neue"/>
                <a:sym typeface="Helvetica Neue"/>
              </a:rPr>
              <a:t>КОМПОНЕНТ 5 - ДЕЯТЕЛЬНОСТЬ</a:t>
            </a:r>
            <a:endParaRPr sz="2600">
              <a:solidFill>
                <a:srgbClr val="A11C44"/>
              </a:solidFill>
              <a:latin typeface="Helvetica Neue"/>
              <a:ea typeface="Helvetica Neue"/>
              <a:cs typeface="Helvetica Neue"/>
              <a:sym typeface="Helvetica Neue"/>
            </a:endParaRPr>
          </a:p>
        </p:txBody>
      </p:sp>
      <p:grpSp>
        <p:nvGrpSpPr>
          <p:cNvPr id="355" name="Google Shape;355;p17"/>
          <p:cNvGrpSpPr/>
          <p:nvPr/>
        </p:nvGrpSpPr>
        <p:grpSpPr>
          <a:xfrm>
            <a:off x="1298637" y="736660"/>
            <a:ext cx="6214937" cy="3678118"/>
            <a:chOff x="1149009" y="1442"/>
            <a:chExt cx="6214937" cy="3678118"/>
          </a:xfrm>
        </p:grpSpPr>
        <p:sp>
          <p:nvSpPr>
            <p:cNvPr id="356" name="Google Shape;356;p17"/>
            <p:cNvSpPr/>
            <p:nvPr/>
          </p:nvSpPr>
          <p:spPr>
            <a:xfrm>
              <a:off x="1149009" y="1442"/>
              <a:ext cx="2634062" cy="1580437"/>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17"/>
            <p:cNvSpPr txBox="1"/>
            <p:nvPr/>
          </p:nvSpPr>
          <p:spPr>
            <a:xfrm>
              <a:off x="1149009" y="1442"/>
              <a:ext cx="2634062" cy="158043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Helvetica Neue Light"/>
                <a:buNone/>
              </a:pPr>
              <a:r>
                <a:rPr lang="ru-RU" sz="1900" b="0" i="0" u="none" strike="noStrike" cap="none" dirty="0">
                  <a:solidFill>
                    <a:schemeClr val="tx1"/>
                  </a:solidFill>
                  <a:latin typeface="Helvetica Neue Light"/>
                  <a:ea typeface="Helvetica Neue Light"/>
                  <a:cs typeface="Helvetica Neue Light"/>
                  <a:sym typeface="Helvetica Neue Light"/>
                </a:rPr>
                <a:t>Деятельность 5.1.1: Картирование существующих данных по СГН/НОЖД и выявление пробелов</a:t>
              </a:r>
              <a:endParaRPr sz="1900" b="0" i="0" u="none" strike="noStrike" cap="none" dirty="0">
                <a:solidFill>
                  <a:schemeClr val="tx1"/>
                </a:solidFill>
                <a:latin typeface="Helvetica Neue Light"/>
                <a:ea typeface="Helvetica Neue Light"/>
                <a:cs typeface="Helvetica Neue Light"/>
                <a:sym typeface="Helvetica Neue Light"/>
              </a:endParaRPr>
            </a:p>
          </p:txBody>
        </p:sp>
        <p:sp>
          <p:nvSpPr>
            <p:cNvPr id="358" name="Google Shape;358;p17"/>
            <p:cNvSpPr/>
            <p:nvPr/>
          </p:nvSpPr>
          <p:spPr>
            <a:xfrm>
              <a:off x="4046478" y="1442"/>
              <a:ext cx="3317468" cy="1580437"/>
            </a:xfrm>
            <a:prstGeom prst="rect">
              <a:avLst/>
            </a:prstGeom>
            <a:solidFill>
              <a:srgbClr val="024B90">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17"/>
            <p:cNvSpPr txBox="1"/>
            <p:nvPr/>
          </p:nvSpPr>
          <p:spPr>
            <a:xfrm>
              <a:off x="3943292" y="11012"/>
              <a:ext cx="3317468" cy="158043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Helvetica Neue Light"/>
                <a:buNone/>
              </a:pPr>
              <a:r>
                <a:rPr lang="ru-RU" sz="2000" b="0" i="0" u="none" strike="noStrike" cap="none" dirty="0">
                  <a:solidFill>
                    <a:schemeClr val="tx1"/>
                  </a:solidFill>
                  <a:latin typeface="Helvetica Neue Light"/>
                  <a:ea typeface="Helvetica Neue Light"/>
                  <a:cs typeface="Helvetica Neue Light"/>
                  <a:sym typeface="Helvetica Neue Light"/>
                </a:rPr>
                <a:t>Деятельность 5.1.2: Создание единого механизма для сбора данных по СГН во всех ведомствах</a:t>
              </a:r>
              <a:endParaRPr sz="2000" b="0" i="0" u="none" strike="noStrike" cap="none" dirty="0">
                <a:solidFill>
                  <a:schemeClr val="tx1"/>
                </a:solidFill>
                <a:latin typeface="Helvetica Neue Light"/>
                <a:ea typeface="Helvetica Neue Light"/>
                <a:cs typeface="Helvetica Neue Light"/>
                <a:sym typeface="Helvetica Neue Light"/>
              </a:endParaRPr>
            </a:p>
          </p:txBody>
        </p:sp>
        <p:sp>
          <p:nvSpPr>
            <p:cNvPr id="360" name="Google Shape;360;p17"/>
            <p:cNvSpPr/>
            <p:nvPr/>
          </p:nvSpPr>
          <p:spPr>
            <a:xfrm>
              <a:off x="1149009" y="1845286"/>
              <a:ext cx="2634062" cy="1580437"/>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7"/>
            <p:cNvSpPr txBox="1"/>
            <p:nvPr/>
          </p:nvSpPr>
          <p:spPr>
            <a:xfrm>
              <a:off x="1149009" y="1845286"/>
              <a:ext cx="2634062" cy="158043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Helvetica Neue Light"/>
                <a:buNone/>
              </a:pPr>
              <a:r>
                <a:rPr lang="ru-RU" sz="1900" b="0" i="0" u="none" strike="noStrike" cap="none" dirty="0">
                  <a:solidFill>
                    <a:schemeClr val="tx1"/>
                  </a:solidFill>
                  <a:latin typeface="Helvetica Neue Light"/>
                  <a:ea typeface="Helvetica Neue Light"/>
                  <a:cs typeface="Helvetica Neue Light"/>
                  <a:sym typeface="Helvetica Neue Light"/>
                </a:rPr>
                <a:t>Деятельность 5.1.3: Обучение сотрудников по работе данным посредством единого механизма</a:t>
              </a:r>
              <a:endParaRPr sz="1900" b="0" i="0" u="none" strike="noStrike" cap="none" dirty="0">
                <a:solidFill>
                  <a:schemeClr val="tx1"/>
                </a:solidFill>
                <a:latin typeface="Helvetica Neue Light"/>
                <a:ea typeface="Helvetica Neue Light"/>
                <a:cs typeface="Helvetica Neue Light"/>
                <a:sym typeface="Helvetica Neue Light"/>
              </a:endParaRPr>
            </a:p>
          </p:txBody>
        </p:sp>
        <p:sp>
          <p:nvSpPr>
            <p:cNvPr id="362" name="Google Shape;362;p17"/>
            <p:cNvSpPr/>
            <p:nvPr/>
          </p:nvSpPr>
          <p:spPr>
            <a:xfrm>
              <a:off x="4046478" y="1845286"/>
              <a:ext cx="3317468" cy="1580437"/>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7"/>
            <p:cNvSpPr txBox="1"/>
            <p:nvPr/>
          </p:nvSpPr>
          <p:spPr>
            <a:xfrm>
              <a:off x="4046478" y="1601019"/>
              <a:ext cx="3214282" cy="2078541"/>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Helvetica Neue Light"/>
                <a:buNone/>
              </a:pPr>
              <a:r>
                <a:rPr lang="ru-RU" sz="2000" b="0" i="0" u="none" strike="noStrike" cap="none" dirty="0">
                  <a:solidFill>
                    <a:schemeClr val="tx1"/>
                  </a:solidFill>
                  <a:latin typeface="Helvetica Neue Light"/>
                  <a:ea typeface="Helvetica Neue Light"/>
                  <a:cs typeface="Helvetica Neue Light"/>
                  <a:sym typeface="Helvetica Neue Light"/>
                </a:rPr>
                <a:t>Деятельность 5.1.4: Укрепление потенциала ОГО в сборе данных для отчетности, основанной на доказательствах</a:t>
              </a:r>
              <a:endParaRPr sz="2000" b="0" i="0" u="none" strike="noStrike" cap="none" dirty="0">
                <a:solidFill>
                  <a:schemeClr val="tx1"/>
                </a:solidFill>
                <a:highlight>
                  <a:srgbClr val="FFFF00"/>
                </a:highlight>
                <a:latin typeface="Helvetica Neue Light"/>
                <a:ea typeface="Helvetica Neue Light"/>
                <a:cs typeface="Helvetica Neue Light"/>
                <a:sym typeface="Helvetica Neue Light"/>
              </a:endParaRPr>
            </a:p>
          </p:txBody>
        </p:sp>
      </p:gr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grpSp>
        <p:nvGrpSpPr>
          <p:cNvPr id="368" name="Google Shape;368;p18"/>
          <p:cNvGrpSpPr/>
          <p:nvPr/>
        </p:nvGrpSpPr>
        <p:grpSpPr>
          <a:xfrm>
            <a:off x="231647" y="841248"/>
            <a:ext cx="2545743" cy="3974591"/>
            <a:chOff x="0" y="0"/>
            <a:chExt cx="2545743" cy="3974591"/>
          </a:xfrm>
        </p:grpSpPr>
        <p:sp>
          <p:nvSpPr>
            <p:cNvPr id="369" name="Google Shape;369;p18"/>
            <p:cNvSpPr/>
            <p:nvPr/>
          </p:nvSpPr>
          <p:spPr>
            <a:xfrm>
              <a:off x="0" y="0"/>
              <a:ext cx="2545743" cy="3974591"/>
            </a:xfrm>
            <a:prstGeom prst="roundRect">
              <a:avLst>
                <a:gd name="adj" fmla="val 10000"/>
              </a:avLst>
            </a:prstGeom>
            <a:solidFill>
              <a:srgbClr val="013260">
                <a:alpha val="8000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18"/>
            <p:cNvSpPr txBox="1"/>
            <p:nvPr/>
          </p:nvSpPr>
          <p:spPr>
            <a:xfrm>
              <a:off x="74562" y="74562"/>
              <a:ext cx="2396619" cy="3825467"/>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Helvetica Neue Light"/>
                <a:buNone/>
              </a:pPr>
              <a:r>
                <a:rPr lang="ru-RU" sz="1500" b="1" i="0" u="none" strike="noStrike" cap="none">
                  <a:solidFill>
                    <a:schemeClr val="lt1"/>
                  </a:solidFill>
                  <a:latin typeface="Helvetica Neue Light"/>
                  <a:ea typeface="Helvetica Neue Light"/>
                  <a:cs typeface="Helvetica Neue Light"/>
                  <a:sym typeface="Helvetica Neue Light"/>
                </a:rPr>
                <a:t>Нынешняя ситуация:</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25"/>
                </a:spcBef>
                <a:spcAft>
                  <a:spcPts val="0"/>
                </a:spcAft>
                <a:buClr>
                  <a:schemeClr val="lt1"/>
                </a:buClr>
                <a:buSzPts val="1500"/>
                <a:buFont typeface="Helvetica Neue Light"/>
                <a:buNone/>
              </a:pPr>
              <a:r>
                <a:rPr lang="ru-RU" sz="1500" b="0" i="0" u="none" strike="noStrike" cap="none">
                  <a:solidFill>
                    <a:schemeClr val="lt1"/>
                  </a:solidFill>
                  <a:latin typeface="Helvetica Neue Light"/>
                  <a:ea typeface="Helvetica Neue Light"/>
                  <a:cs typeface="Helvetica Neue Light"/>
                  <a:sym typeface="Helvetica Neue Light"/>
                </a:rPr>
                <a:t>ОГО лучше остальных могут поднять вопросы и заявить о необходимости внесения изменений в законодательство; они могут оказывать услуги; однако, работают они изолировано, редко координируют свою деятельность и находятся в большой зависимости от донорских средств.</a:t>
              </a:r>
              <a:endParaRPr sz="1500" b="0" i="0" u="none" strike="noStrike" cap="none">
                <a:solidFill>
                  <a:schemeClr val="lt1"/>
                </a:solidFill>
                <a:latin typeface="Helvetica Neue Light"/>
                <a:ea typeface="Helvetica Neue Light"/>
                <a:cs typeface="Helvetica Neue Light"/>
                <a:sym typeface="Helvetica Neue Light"/>
              </a:endParaRPr>
            </a:p>
          </p:txBody>
        </p:sp>
      </p:grpSp>
      <p:grpSp>
        <p:nvGrpSpPr>
          <p:cNvPr id="371" name="Google Shape;371;p18"/>
          <p:cNvGrpSpPr/>
          <p:nvPr/>
        </p:nvGrpSpPr>
        <p:grpSpPr>
          <a:xfrm>
            <a:off x="3006091" y="899919"/>
            <a:ext cx="5440679" cy="3831171"/>
            <a:chOff x="0" y="58672"/>
            <a:chExt cx="5440679" cy="3831171"/>
          </a:xfrm>
        </p:grpSpPr>
        <p:sp>
          <p:nvSpPr>
            <p:cNvPr id="372" name="Google Shape;372;p18"/>
            <p:cNvSpPr/>
            <p:nvPr/>
          </p:nvSpPr>
          <p:spPr>
            <a:xfrm>
              <a:off x="0" y="2588486"/>
              <a:ext cx="5440679" cy="1301357"/>
            </a:xfrm>
            <a:prstGeom prst="rect">
              <a:avLst/>
            </a:prstGeom>
            <a:solidFill>
              <a:srgbClr val="00882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18"/>
            <p:cNvSpPr txBox="1"/>
            <p:nvPr/>
          </p:nvSpPr>
          <p:spPr>
            <a:xfrm>
              <a:off x="0" y="2588486"/>
              <a:ext cx="5440679" cy="1301357"/>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1500"/>
                <a:buFont typeface="Helvetica Neue Light"/>
                <a:buNone/>
              </a:pPr>
              <a:r>
                <a:rPr lang="ru-RU" sz="1500" b="0" i="0" u="none" strike="noStrike" cap="none">
                  <a:solidFill>
                    <a:schemeClr val="lt1"/>
                  </a:solidFill>
                  <a:latin typeface="Helvetica Neue Light"/>
                  <a:ea typeface="Helvetica Neue Light"/>
                  <a:cs typeface="Helvetica Neue Light"/>
                  <a:sym typeface="Helvetica Neue Light"/>
                </a:rPr>
                <a:t>ОГО, сторонники гендерного равенства, члены парламента, ОГО, занимающиеся вопросами комплексного насилия</a:t>
              </a:r>
              <a:endParaRPr sz="1500" b="0" i="0" u="none" strike="noStrike" cap="none">
                <a:solidFill>
                  <a:schemeClr val="lt1"/>
                </a:solidFill>
                <a:latin typeface="Helvetica Neue Light"/>
                <a:ea typeface="Helvetica Neue Light"/>
                <a:cs typeface="Helvetica Neue Light"/>
                <a:sym typeface="Helvetica Neue Light"/>
              </a:endParaRPr>
            </a:p>
          </p:txBody>
        </p:sp>
        <p:sp>
          <p:nvSpPr>
            <p:cNvPr id="374" name="Google Shape;374;p18"/>
            <p:cNvSpPr/>
            <p:nvPr/>
          </p:nvSpPr>
          <p:spPr>
            <a:xfrm rot="10800000">
              <a:off x="0" y="58672"/>
              <a:ext cx="5440679" cy="2607077"/>
            </a:xfrm>
            <a:prstGeom prst="upArrowCallout">
              <a:avLst>
                <a:gd name="adj1" fmla="val 25000"/>
                <a:gd name="adj2" fmla="val 25000"/>
                <a:gd name="adj3" fmla="val 25000"/>
                <a:gd name="adj4" fmla="val 64977"/>
              </a:avLst>
            </a:prstGeom>
            <a:solidFill>
              <a:schemeClr val="l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18"/>
            <p:cNvSpPr txBox="1"/>
            <p:nvPr/>
          </p:nvSpPr>
          <p:spPr>
            <a:xfrm>
              <a:off x="0" y="58672"/>
              <a:ext cx="5440679" cy="1694000"/>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rgbClr val="000000"/>
                </a:buClr>
                <a:buSzPts val="1400"/>
                <a:buFont typeface="Helvetica Neue Light"/>
                <a:buNone/>
              </a:pPr>
              <a:r>
                <a:rPr lang="ru-RU" sz="1400" b="0" i="0" u="none" strike="noStrike" cap="none">
                  <a:solidFill>
                    <a:srgbClr val="000000"/>
                  </a:solidFill>
                  <a:latin typeface="Helvetica Neue Light"/>
                  <a:ea typeface="Helvetica Neue Light"/>
                  <a:cs typeface="Helvetica Neue Light"/>
                  <a:sym typeface="Helvetica Neue Light"/>
                </a:rPr>
                <a:t>1) Женские правозащитные группы и соответствующие ОГО получили новые возможности и поддержку, чтобы делиться знаниями, создавать ассоциации, работать вместе и оказывать помощь другим</a:t>
              </a:r>
              <a:endParaRPr sz="1400" b="0" i="0" u="none" strike="noStrike" cap="none">
                <a:solidFill>
                  <a:srgbClr val="000000"/>
                </a:solidFill>
                <a:latin typeface="Helvetica Neue"/>
                <a:ea typeface="Helvetica Neue"/>
                <a:cs typeface="Helvetica Neue"/>
                <a:sym typeface="Helvetica Neue"/>
              </a:endParaRPr>
            </a:p>
          </p:txBody>
        </p:sp>
      </p:grpSp>
      <p:sp>
        <p:nvSpPr>
          <p:cNvPr id="376" name="Google Shape;376;p18"/>
          <p:cNvSpPr txBox="1">
            <a:spLocks noGrp="1"/>
          </p:cNvSpPr>
          <p:nvPr>
            <p:ph type="title"/>
          </p:nvPr>
        </p:nvSpPr>
        <p:spPr>
          <a:xfrm>
            <a:off x="231648" y="175297"/>
            <a:ext cx="8345516" cy="35586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A11C44"/>
              </a:buClr>
              <a:buSzPts val="2400"/>
              <a:buFont typeface="Helvetica Neue"/>
              <a:buNone/>
            </a:pPr>
            <a:r>
              <a:rPr lang="ru-RU">
                <a:solidFill>
                  <a:srgbClr val="A11C44"/>
                </a:solidFill>
                <a:latin typeface="Helvetica Neue"/>
                <a:ea typeface="Helvetica Neue"/>
                <a:cs typeface="Helvetica Neue"/>
                <a:sym typeface="Helvetica Neue"/>
              </a:rPr>
              <a:t>КОМПОНЕНТ 6 – ЖЕНСКОЕ ДВИЖЕНИЕ И ОГО</a:t>
            </a:r>
            <a:endParaRPr>
              <a:solidFill>
                <a:srgbClr val="A11C44"/>
              </a:solidFill>
              <a:latin typeface="Helvetica Neue"/>
              <a:ea typeface="Helvetica Neue"/>
              <a:cs typeface="Helvetica Neue"/>
              <a:sym typeface="Helvetica Neue"/>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9"/>
          <p:cNvSpPr txBox="1">
            <a:spLocks noGrp="1"/>
          </p:cNvSpPr>
          <p:nvPr>
            <p:ph type="title"/>
          </p:nvPr>
        </p:nvSpPr>
        <p:spPr>
          <a:xfrm>
            <a:off x="231648" y="175297"/>
            <a:ext cx="8345516" cy="35586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A11C44"/>
              </a:buClr>
              <a:buSzPts val="2600"/>
              <a:buFont typeface="Helvetica Neue"/>
              <a:buNone/>
            </a:pPr>
            <a:r>
              <a:rPr lang="ru-RU" sz="2600">
                <a:solidFill>
                  <a:srgbClr val="A11C44"/>
                </a:solidFill>
                <a:latin typeface="Helvetica Neue"/>
                <a:ea typeface="Helvetica Neue"/>
                <a:cs typeface="Helvetica Neue"/>
                <a:sym typeface="Helvetica Neue"/>
              </a:rPr>
              <a:t>КОМПОНЕНТ 6 - ДЕЯТЕЛЬНОСТЬ</a:t>
            </a:r>
            <a:endParaRPr sz="2600">
              <a:solidFill>
                <a:srgbClr val="A11C44"/>
              </a:solidFill>
              <a:latin typeface="Helvetica Neue"/>
              <a:ea typeface="Helvetica Neue"/>
              <a:cs typeface="Helvetica Neue"/>
              <a:sym typeface="Helvetica Neue"/>
            </a:endParaRPr>
          </a:p>
        </p:txBody>
      </p:sp>
      <p:grpSp>
        <p:nvGrpSpPr>
          <p:cNvPr id="382" name="Google Shape;382;p19"/>
          <p:cNvGrpSpPr/>
          <p:nvPr/>
        </p:nvGrpSpPr>
        <p:grpSpPr>
          <a:xfrm>
            <a:off x="787598" y="959327"/>
            <a:ext cx="7466399" cy="2981958"/>
            <a:chOff x="244673" y="2064"/>
            <a:chExt cx="7466399" cy="2981958"/>
          </a:xfrm>
        </p:grpSpPr>
        <p:sp>
          <p:nvSpPr>
            <p:cNvPr id="383" name="Google Shape;383;p19"/>
            <p:cNvSpPr/>
            <p:nvPr/>
          </p:nvSpPr>
          <p:spPr>
            <a:xfrm>
              <a:off x="244673" y="2064"/>
              <a:ext cx="2293813" cy="1376288"/>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19"/>
            <p:cNvSpPr txBox="1"/>
            <p:nvPr/>
          </p:nvSpPr>
          <p:spPr>
            <a:xfrm>
              <a:off x="244673" y="2064"/>
              <a:ext cx="2293813" cy="137628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Helvetica Neue Light"/>
                <a:buNone/>
              </a:pPr>
              <a:r>
                <a:rPr lang="ru-RU" b="0" i="0" u="none" strike="noStrike" cap="none" dirty="0">
                  <a:solidFill>
                    <a:schemeClr val="tx1"/>
                  </a:solidFill>
                  <a:latin typeface="Helvetica Neue Light"/>
                  <a:ea typeface="Helvetica Neue Light"/>
                  <a:cs typeface="Helvetica Neue Light"/>
                  <a:sym typeface="Helvetica Neue Light"/>
                </a:rPr>
                <a:t>Деятельность 6.1.1: Школа сторонников гендерного равенства – работа с членами парламента по вопросам искоренения НОЖ</a:t>
              </a:r>
              <a:endParaRPr b="0" i="0" u="none" strike="noStrike" cap="none" dirty="0">
                <a:solidFill>
                  <a:schemeClr val="tx1"/>
                </a:solidFill>
                <a:latin typeface="Helvetica Neue Light"/>
                <a:ea typeface="Helvetica Neue Light"/>
                <a:cs typeface="Helvetica Neue Light"/>
                <a:sym typeface="Helvetica Neue Light"/>
              </a:endParaRPr>
            </a:p>
          </p:txBody>
        </p:sp>
        <p:sp>
          <p:nvSpPr>
            <p:cNvPr id="385" name="Google Shape;385;p19"/>
            <p:cNvSpPr/>
            <p:nvPr/>
          </p:nvSpPr>
          <p:spPr>
            <a:xfrm>
              <a:off x="2767868" y="2064"/>
              <a:ext cx="2293813" cy="1376288"/>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19"/>
            <p:cNvSpPr txBox="1"/>
            <p:nvPr/>
          </p:nvSpPr>
          <p:spPr>
            <a:xfrm>
              <a:off x="2767868" y="2064"/>
              <a:ext cx="2293813" cy="137628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Helvetica Neue Light"/>
                <a:buNone/>
              </a:pPr>
              <a:r>
                <a:rPr lang="ru-RU" b="0" i="0" u="none" strike="noStrike" cap="none" dirty="0">
                  <a:solidFill>
                    <a:schemeClr val="tx1"/>
                  </a:solidFill>
                  <a:latin typeface="Helvetica Neue Light"/>
                  <a:ea typeface="Helvetica Neue Light"/>
                  <a:cs typeface="Helvetica Neue Light"/>
                  <a:sym typeface="Helvetica Neue Light"/>
                </a:rPr>
                <a:t>Деятельность 6.1.2: Поддержка женских организаций и платформ для поддержки изменений на институциональном и законодательном уровнях</a:t>
              </a:r>
              <a:endParaRPr b="0" i="0" u="none" strike="noStrike" cap="none" dirty="0">
                <a:solidFill>
                  <a:schemeClr val="tx1"/>
                </a:solidFill>
                <a:latin typeface="Helvetica Neue Light"/>
                <a:ea typeface="Helvetica Neue Light"/>
                <a:cs typeface="Helvetica Neue Light"/>
                <a:sym typeface="Helvetica Neue Light"/>
              </a:endParaRPr>
            </a:p>
          </p:txBody>
        </p:sp>
        <p:sp>
          <p:nvSpPr>
            <p:cNvPr id="387" name="Google Shape;387;p19"/>
            <p:cNvSpPr/>
            <p:nvPr/>
          </p:nvSpPr>
          <p:spPr>
            <a:xfrm>
              <a:off x="5291063" y="2064"/>
              <a:ext cx="2293813" cy="1376288"/>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19"/>
            <p:cNvSpPr txBox="1"/>
            <p:nvPr/>
          </p:nvSpPr>
          <p:spPr>
            <a:xfrm>
              <a:off x="5291063" y="2064"/>
              <a:ext cx="2293813" cy="137628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Helvetica Neue Light"/>
                <a:buNone/>
              </a:pPr>
              <a:r>
                <a:rPr lang="ru-RU" b="0" i="0" u="none" strike="noStrike" cap="none" dirty="0">
                  <a:solidFill>
                    <a:schemeClr val="tx1"/>
                  </a:solidFill>
                  <a:latin typeface="Helvetica Neue Light"/>
                  <a:ea typeface="Helvetica Neue Light"/>
                  <a:cs typeface="Helvetica Neue Light"/>
                  <a:sym typeface="Helvetica Neue Light"/>
                </a:rPr>
                <a:t>Деятельность 6.1.3: Поддержка инициатив ОГО в реализации Стратегии Направленной на Изменения в сфере НОЖ</a:t>
              </a:r>
              <a:endParaRPr b="0" i="0" u="none" strike="noStrike" cap="none" dirty="0">
                <a:solidFill>
                  <a:schemeClr val="tx1"/>
                </a:solidFill>
                <a:latin typeface="Helvetica Neue Light"/>
                <a:ea typeface="Helvetica Neue Light"/>
                <a:cs typeface="Helvetica Neue Light"/>
                <a:sym typeface="Helvetica Neue Light"/>
              </a:endParaRPr>
            </a:p>
          </p:txBody>
        </p:sp>
        <p:sp>
          <p:nvSpPr>
            <p:cNvPr id="389" name="Google Shape;389;p19"/>
            <p:cNvSpPr/>
            <p:nvPr/>
          </p:nvSpPr>
          <p:spPr>
            <a:xfrm>
              <a:off x="244673" y="1607734"/>
              <a:ext cx="2293813" cy="1376288"/>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19"/>
            <p:cNvSpPr txBox="1"/>
            <p:nvPr/>
          </p:nvSpPr>
          <p:spPr>
            <a:xfrm>
              <a:off x="244673" y="1607734"/>
              <a:ext cx="2293813" cy="137628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Helvetica Neue Light"/>
                <a:buNone/>
              </a:pPr>
              <a:r>
                <a:rPr lang="ru-RU" sz="1600" b="0" i="0" u="none" strike="noStrike" cap="none" dirty="0">
                  <a:solidFill>
                    <a:schemeClr val="tx1"/>
                  </a:solidFill>
                  <a:latin typeface="Helvetica Neue Light"/>
                  <a:ea typeface="Helvetica Neue Light"/>
                  <a:cs typeface="Helvetica Neue Light"/>
                  <a:sym typeface="Helvetica Neue Light"/>
                </a:rPr>
                <a:t>Деятельность 6.1.4: Укрепление участия ОГО в процессах КЛДЖ и УПО</a:t>
              </a:r>
              <a:endParaRPr sz="1600" b="0" i="0" u="none" strike="noStrike" cap="none" dirty="0">
                <a:solidFill>
                  <a:schemeClr val="tx1"/>
                </a:solidFill>
                <a:latin typeface="Helvetica Neue Light"/>
                <a:ea typeface="Helvetica Neue Light"/>
                <a:cs typeface="Helvetica Neue Light"/>
                <a:sym typeface="Helvetica Neue Light"/>
              </a:endParaRPr>
            </a:p>
          </p:txBody>
        </p:sp>
        <p:sp>
          <p:nvSpPr>
            <p:cNvPr id="391" name="Google Shape;391;p19"/>
            <p:cNvSpPr/>
            <p:nvPr/>
          </p:nvSpPr>
          <p:spPr>
            <a:xfrm>
              <a:off x="2767868" y="1607734"/>
              <a:ext cx="2293813" cy="1376288"/>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19"/>
            <p:cNvSpPr txBox="1"/>
            <p:nvPr/>
          </p:nvSpPr>
          <p:spPr>
            <a:xfrm>
              <a:off x="2767868" y="1607734"/>
              <a:ext cx="2420010" cy="137628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Helvetica Neue Light"/>
                <a:buNone/>
              </a:pPr>
              <a:r>
                <a:rPr lang="ru-RU" sz="1200" b="0" i="0" u="none" strike="noStrike" cap="none" dirty="0">
                  <a:solidFill>
                    <a:schemeClr val="tx1"/>
                  </a:solidFill>
                  <a:latin typeface="Helvetica Neue Light"/>
                  <a:ea typeface="Helvetica Neue Light"/>
                  <a:cs typeface="Helvetica Neue Light"/>
                  <a:sym typeface="Helvetica Neue Light"/>
                </a:rPr>
                <a:t>Деятельность 6.1.5: Укрепление ОГО, работающих с группами, сталкивающимися с множеством пересекающихся форм насилия – программный менеджмент, фандрайзинг</a:t>
              </a:r>
              <a:r>
                <a:rPr lang="ru-RU" sz="1100" b="0" i="0" u="none" strike="noStrike" cap="none" dirty="0">
                  <a:solidFill>
                    <a:schemeClr val="tx1"/>
                  </a:solidFill>
                  <a:latin typeface="Helvetica Neue Light"/>
                  <a:ea typeface="Helvetica Neue Light"/>
                  <a:cs typeface="Helvetica Neue Light"/>
                  <a:sym typeface="Helvetica Neue Light"/>
                </a:rPr>
                <a:t>, </a:t>
              </a:r>
              <a:r>
                <a:rPr lang="ru-RU" sz="1100" b="0" i="0" u="none" strike="noStrike" cap="none" dirty="0" err="1">
                  <a:solidFill>
                    <a:schemeClr val="tx1"/>
                  </a:solidFill>
                  <a:latin typeface="Helvetica Neue Light"/>
                  <a:ea typeface="Helvetica Neue Light"/>
                  <a:cs typeface="Helvetica Neue Light"/>
                  <a:sym typeface="Helvetica Neue Light"/>
                </a:rPr>
                <a:t>эдвокаси</a:t>
              </a:r>
              <a:endParaRPr sz="1100" b="0" i="0" u="none" strike="noStrike" cap="none" dirty="0">
                <a:solidFill>
                  <a:schemeClr val="tx1"/>
                </a:solidFill>
                <a:latin typeface="Helvetica Neue Light"/>
                <a:ea typeface="Helvetica Neue Light"/>
                <a:cs typeface="Helvetica Neue Light"/>
                <a:sym typeface="Helvetica Neue Light"/>
              </a:endParaRPr>
            </a:p>
          </p:txBody>
        </p:sp>
        <p:sp>
          <p:nvSpPr>
            <p:cNvPr id="393" name="Google Shape;393;p19"/>
            <p:cNvSpPr/>
            <p:nvPr/>
          </p:nvSpPr>
          <p:spPr>
            <a:xfrm>
              <a:off x="5291063" y="1607734"/>
              <a:ext cx="2293813" cy="1376288"/>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19"/>
            <p:cNvSpPr txBox="1"/>
            <p:nvPr/>
          </p:nvSpPr>
          <p:spPr>
            <a:xfrm>
              <a:off x="5187877" y="1607734"/>
              <a:ext cx="2523195" cy="137628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Helvetica Neue Light"/>
                <a:buNone/>
              </a:pPr>
              <a:r>
                <a:rPr lang="ru-RU" sz="1500" b="0" i="0" u="none" strike="noStrike" cap="none" dirty="0">
                  <a:solidFill>
                    <a:schemeClr val="tx1"/>
                  </a:solidFill>
                  <a:latin typeface="Helvetica Neue Light"/>
                  <a:ea typeface="Helvetica Neue Light"/>
                  <a:cs typeface="Helvetica Neue Light"/>
                  <a:sym typeface="Helvetica Neue Light"/>
                </a:rPr>
                <a:t>Деятельность 6.1.6: Поддержка Консультативной группы ГО в реализации Инициативы «Луч света»</a:t>
              </a:r>
              <a:endParaRPr sz="1500" b="0" i="0" u="none" strike="noStrike" cap="none" dirty="0">
                <a:solidFill>
                  <a:schemeClr val="tx1"/>
                </a:solidFill>
                <a:latin typeface="Helvetica Neue Light"/>
                <a:ea typeface="Helvetica Neue Light"/>
                <a:cs typeface="Helvetica Neue Light"/>
                <a:sym typeface="Helvetica Neue Light"/>
              </a:endParaRPr>
            </a:p>
          </p:txBody>
        </p:sp>
      </p:gr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0"/>
          <p:cNvSpPr/>
          <p:nvPr/>
        </p:nvSpPr>
        <p:spPr>
          <a:xfrm>
            <a:off x="-10638" y="0"/>
            <a:ext cx="2804638" cy="5151438"/>
          </a:xfrm>
          <a:prstGeom prst="rect">
            <a:avLst/>
          </a:prstGeom>
          <a:solidFill>
            <a:srgbClr val="A016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17"/>
              <a:buFont typeface="Helvetica Neue Light"/>
              <a:buNone/>
            </a:pPr>
            <a:endParaRPr sz="1217" b="0" i="0" u="none" strike="noStrike" cap="none">
              <a:solidFill>
                <a:schemeClr val="lt1"/>
              </a:solidFill>
              <a:latin typeface="Helvetica Neue Light"/>
              <a:ea typeface="Helvetica Neue Light"/>
              <a:cs typeface="Helvetica Neue Light"/>
              <a:sym typeface="Helvetica Neue Light"/>
            </a:endParaRPr>
          </a:p>
        </p:txBody>
      </p:sp>
      <p:sp>
        <p:nvSpPr>
          <p:cNvPr id="401" name="Google Shape;401;p20"/>
          <p:cNvSpPr txBox="1"/>
          <p:nvPr/>
        </p:nvSpPr>
        <p:spPr>
          <a:xfrm>
            <a:off x="210320" y="2065400"/>
            <a:ext cx="2302445"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Helvetica Neue Light"/>
              <a:buNone/>
            </a:pPr>
            <a:r>
              <a:rPr lang="ru-RU" sz="2800" b="1" i="0" u="none" strike="noStrike" cap="none">
                <a:solidFill>
                  <a:schemeClr val="lt1"/>
                </a:solidFill>
                <a:latin typeface="Helvetica Neue Light"/>
                <a:ea typeface="Helvetica Neue Light"/>
                <a:cs typeface="Helvetica Neue Light"/>
                <a:sym typeface="Helvetica Neue Light"/>
              </a:rPr>
              <a:t>Охват по стране</a:t>
            </a:r>
            <a:endParaRPr sz="2800" b="1" i="0" u="none" strike="noStrike" cap="none">
              <a:solidFill>
                <a:schemeClr val="lt1"/>
              </a:solidFill>
              <a:latin typeface="Helvetica Neue Light"/>
              <a:ea typeface="Helvetica Neue Light"/>
              <a:cs typeface="Helvetica Neue Light"/>
              <a:sym typeface="Helvetica Neue Light"/>
            </a:endParaRPr>
          </a:p>
        </p:txBody>
      </p:sp>
      <p:sp>
        <p:nvSpPr>
          <p:cNvPr id="402" name="Google Shape;402;p20"/>
          <p:cNvSpPr/>
          <p:nvPr/>
        </p:nvSpPr>
        <p:spPr>
          <a:xfrm>
            <a:off x="3363177" y="626211"/>
            <a:ext cx="4403725" cy="351506"/>
          </a:xfrm>
          <a:prstGeom prst="rect">
            <a:avLst/>
          </a:prstGeom>
          <a:noFill/>
          <a:ln>
            <a:noFill/>
          </a:ln>
        </p:spPr>
        <p:txBody>
          <a:bodyPr spcFirstLastPara="1" wrap="square" lIns="91425" tIns="45700" rIns="91425" bIns="45700" anchor="t" anchorCtr="0">
            <a:spAutoFit/>
          </a:bodyPr>
          <a:lstStyle/>
          <a:p>
            <a:pPr marL="285750" marR="0" lvl="0" indent="-178816" algn="just" rtl="0">
              <a:lnSpc>
                <a:spcPct val="100000"/>
              </a:lnSpc>
              <a:spcBef>
                <a:spcPts val="0"/>
              </a:spcBef>
              <a:spcAft>
                <a:spcPts val="0"/>
              </a:spcAft>
              <a:buClr>
                <a:srgbClr val="000000"/>
              </a:buClr>
              <a:buSzPts val="1684"/>
              <a:buFont typeface="Arial"/>
              <a:buNone/>
            </a:pPr>
            <a:endParaRPr sz="1684" b="1" i="0" u="none" strike="noStrike" cap="none">
              <a:solidFill>
                <a:srgbClr val="C00000"/>
              </a:solidFill>
              <a:latin typeface="Helvetica Neue"/>
              <a:ea typeface="Helvetica Neue"/>
              <a:cs typeface="Helvetica Neue"/>
              <a:sym typeface="Helvetica Neue"/>
            </a:endParaRPr>
          </a:p>
        </p:txBody>
      </p:sp>
      <p:sp>
        <p:nvSpPr>
          <p:cNvPr id="403" name="Google Shape;403;p20"/>
          <p:cNvSpPr/>
          <p:nvPr/>
        </p:nvSpPr>
        <p:spPr>
          <a:xfrm>
            <a:off x="2900913" y="102210"/>
            <a:ext cx="5995114" cy="46474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Helvetica Neue Light"/>
              <a:buNone/>
            </a:pPr>
            <a:r>
              <a:rPr lang="ru-RU" sz="1200" b="1" i="0" u="none" strike="noStrike" cap="none">
                <a:solidFill>
                  <a:srgbClr val="000000"/>
                </a:solidFill>
                <a:latin typeface="Helvetica Neue Light"/>
                <a:ea typeface="Helvetica Neue Light"/>
                <a:cs typeface="Helvetica Neue Light"/>
                <a:sym typeface="Helvetica Neue Light"/>
              </a:rPr>
              <a:t>Национальный уровень:</a:t>
            </a:r>
            <a:endParaRPr sz="1400" b="0" i="0" u="none" strike="noStrike" cap="none">
              <a:solidFill>
                <a:srgbClr val="000000"/>
              </a:solidFill>
              <a:latin typeface="Arial"/>
              <a:ea typeface="Arial"/>
              <a:cs typeface="Arial"/>
              <a:sym typeface="Arial"/>
            </a:endParaRPr>
          </a:p>
          <a:p>
            <a:pPr marL="285750" marR="0" lvl="5" indent="-285750" algn="l" rtl="0">
              <a:lnSpc>
                <a:spcPct val="100000"/>
              </a:lnSpc>
              <a:spcBef>
                <a:spcPts val="600"/>
              </a:spcBef>
              <a:spcAft>
                <a:spcPts val="0"/>
              </a:spcAft>
              <a:buClr>
                <a:srgbClr val="000000"/>
              </a:buClr>
              <a:buSzPts val="1200"/>
              <a:buFont typeface="Arial"/>
              <a:buChar char="•"/>
            </a:pPr>
            <a:r>
              <a:rPr lang="ru-RU" sz="1200" b="0" i="0" u="none" strike="noStrike" cap="none">
                <a:solidFill>
                  <a:srgbClr val="000000"/>
                </a:solidFill>
                <a:latin typeface="Helvetica Neue Light"/>
                <a:ea typeface="Helvetica Neue Light"/>
                <a:cs typeface="Helvetica Neue Light"/>
                <a:sym typeface="Helvetica Neue Light"/>
              </a:rPr>
              <a:t>Законы и политика</a:t>
            </a:r>
            <a:endParaRPr sz="1200" b="0" i="0" u="none" strike="noStrike" cap="none">
              <a:solidFill>
                <a:srgbClr val="000000"/>
              </a:solidFill>
              <a:latin typeface="Helvetica Neue Light"/>
              <a:ea typeface="Helvetica Neue Light"/>
              <a:cs typeface="Helvetica Neue Light"/>
              <a:sym typeface="Helvetica Neue Light"/>
            </a:endParaRPr>
          </a:p>
          <a:p>
            <a:pPr marL="285750" marR="0" lvl="5" indent="-285750" algn="l" rtl="0">
              <a:lnSpc>
                <a:spcPct val="100000"/>
              </a:lnSpc>
              <a:spcBef>
                <a:spcPts val="600"/>
              </a:spcBef>
              <a:spcAft>
                <a:spcPts val="0"/>
              </a:spcAft>
              <a:buClr>
                <a:srgbClr val="000000"/>
              </a:buClr>
              <a:buSzPts val="1200"/>
              <a:buFont typeface="Arial"/>
              <a:buChar char="•"/>
            </a:pPr>
            <a:r>
              <a:rPr lang="ru-RU" sz="1200" b="0" i="0" u="none" strike="noStrike" cap="none">
                <a:solidFill>
                  <a:srgbClr val="000000"/>
                </a:solidFill>
                <a:latin typeface="Helvetica Neue Light"/>
                <a:ea typeface="Helvetica Neue Light"/>
                <a:cs typeface="Helvetica Neue Light"/>
                <a:sym typeface="Helvetica Neue Light"/>
              </a:rPr>
              <a:t>Учреждения, координация, финансирование</a:t>
            </a:r>
            <a:endParaRPr sz="1200" b="0" i="0" u="none" strike="noStrike" cap="none">
              <a:solidFill>
                <a:srgbClr val="000000"/>
              </a:solidFill>
              <a:latin typeface="Helvetica Neue Light"/>
              <a:ea typeface="Helvetica Neue Light"/>
              <a:cs typeface="Helvetica Neue Light"/>
              <a:sym typeface="Helvetica Neue Light"/>
            </a:endParaRPr>
          </a:p>
          <a:p>
            <a:pPr marL="285750" marR="0" lvl="5" indent="-285750" algn="l" rtl="0">
              <a:lnSpc>
                <a:spcPct val="100000"/>
              </a:lnSpc>
              <a:spcBef>
                <a:spcPts val="600"/>
              </a:spcBef>
              <a:spcAft>
                <a:spcPts val="0"/>
              </a:spcAft>
              <a:buClr>
                <a:srgbClr val="000000"/>
              </a:buClr>
              <a:buSzPts val="1200"/>
              <a:buFont typeface="Arial"/>
              <a:buChar char="•"/>
            </a:pPr>
            <a:r>
              <a:rPr lang="ru-RU" sz="1200" b="0" i="0" u="none" strike="noStrike" cap="none">
                <a:solidFill>
                  <a:srgbClr val="000000"/>
                </a:solidFill>
                <a:latin typeface="Helvetica Neue Light"/>
                <a:ea typeface="Helvetica Neue Light"/>
                <a:cs typeface="Helvetica Neue Light"/>
                <a:sym typeface="Helvetica Neue Light"/>
              </a:rPr>
              <a:t>Системы для сбора данных и потенциал  </a:t>
            </a:r>
            <a:endParaRPr sz="1400" b="0" i="0" u="none" strike="noStrike" cap="none">
              <a:solidFill>
                <a:srgbClr val="000000"/>
              </a:solidFill>
              <a:latin typeface="Arial"/>
              <a:ea typeface="Arial"/>
              <a:cs typeface="Arial"/>
              <a:sym typeface="Arial"/>
            </a:endParaRPr>
          </a:p>
          <a:p>
            <a:pPr marL="285750" marR="0" lvl="3" indent="-285750" algn="l" rtl="0">
              <a:lnSpc>
                <a:spcPct val="100000"/>
              </a:lnSpc>
              <a:spcBef>
                <a:spcPts val="600"/>
              </a:spcBef>
              <a:spcAft>
                <a:spcPts val="0"/>
              </a:spcAft>
              <a:buClr>
                <a:srgbClr val="000000"/>
              </a:buClr>
              <a:buSzPts val="1200"/>
              <a:buFont typeface="Arial"/>
              <a:buChar char="•"/>
            </a:pPr>
            <a:r>
              <a:rPr lang="ru-RU" sz="1200" b="0" i="0" u="none" strike="noStrike" cap="none">
                <a:solidFill>
                  <a:srgbClr val="000000"/>
                </a:solidFill>
                <a:latin typeface="Helvetica Neue Light"/>
                <a:ea typeface="Helvetica Neue Light"/>
                <a:cs typeface="Helvetica Neue Light"/>
                <a:sym typeface="Helvetica Neue Light"/>
              </a:rPr>
              <a:t>Стратегии предотвращения / протоколы / учебные планы</a:t>
            </a:r>
            <a:endParaRPr sz="1200" b="0" i="0" u="none" strike="noStrike" cap="none">
              <a:solidFill>
                <a:srgbClr val="000000"/>
              </a:solidFill>
              <a:latin typeface="Helvetica Neue Light"/>
              <a:ea typeface="Helvetica Neue Light"/>
              <a:cs typeface="Helvetica Neue Light"/>
              <a:sym typeface="Helvetica Neue Light"/>
            </a:endParaRPr>
          </a:p>
          <a:p>
            <a:pPr marL="285750" marR="0" lvl="3" indent="-285750" algn="l" rtl="0">
              <a:lnSpc>
                <a:spcPct val="100000"/>
              </a:lnSpc>
              <a:spcBef>
                <a:spcPts val="600"/>
              </a:spcBef>
              <a:spcAft>
                <a:spcPts val="0"/>
              </a:spcAft>
              <a:buClr>
                <a:srgbClr val="000000"/>
              </a:buClr>
              <a:buSzPts val="1200"/>
              <a:buFont typeface="Arial"/>
              <a:buChar char="•"/>
            </a:pPr>
            <a:r>
              <a:rPr lang="ru-RU" sz="1200" b="0" i="0" u="none" strike="noStrike" cap="none">
                <a:solidFill>
                  <a:srgbClr val="000000"/>
                </a:solidFill>
                <a:latin typeface="Helvetica Neue Light"/>
                <a:ea typeface="Helvetica Neue Light"/>
                <a:cs typeface="Helvetica Neue Light"/>
                <a:sym typeface="Helvetica Neue Light"/>
              </a:rPr>
              <a:t>Коммуникации и кампании в СМИ</a:t>
            </a:r>
            <a:endParaRPr sz="1200" b="0" i="0" u="none" strike="noStrike" cap="none">
              <a:solidFill>
                <a:srgbClr val="000000"/>
              </a:solidFill>
              <a:latin typeface="Helvetica Neue Light"/>
              <a:ea typeface="Helvetica Neue Light"/>
              <a:cs typeface="Helvetica Neue Light"/>
              <a:sym typeface="Helvetica Neue Light"/>
            </a:endParaRPr>
          </a:p>
          <a:p>
            <a:pPr marL="285750" marR="0" lvl="3" indent="-285750" algn="l" rtl="0">
              <a:lnSpc>
                <a:spcPct val="100000"/>
              </a:lnSpc>
              <a:spcBef>
                <a:spcPts val="600"/>
              </a:spcBef>
              <a:spcAft>
                <a:spcPts val="0"/>
              </a:spcAft>
              <a:buClr>
                <a:srgbClr val="000000"/>
              </a:buClr>
              <a:buSzPts val="1200"/>
              <a:buFont typeface="Arial"/>
              <a:buChar char="•"/>
            </a:pPr>
            <a:r>
              <a:rPr lang="ru-RU" sz="1200" b="0" i="0" u="none" strike="noStrike" cap="none">
                <a:solidFill>
                  <a:srgbClr val="000000"/>
                </a:solidFill>
                <a:latin typeface="Helvetica Neue Light"/>
                <a:ea typeface="Helvetica Neue Light"/>
                <a:cs typeface="Helvetica Neue Light"/>
                <a:sym typeface="Helvetica Neue Light"/>
              </a:rPr>
              <a:t>Обучение сервис провайдеров</a:t>
            </a:r>
            <a:endParaRPr sz="1200" b="0" i="0" u="none" strike="noStrike" cap="none">
              <a:solidFill>
                <a:srgbClr val="000000"/>
              </a:solidFill>
              <a:latin typeface="Helvetica Neue Light"/>
              <a:ea typeface="Helvetica Neue Light"/>
              <a:cs typeface="Helvetica Neue Light"/>
              <a:sym typeface="Helvetica Neue Light"/>
            </a:endParaRPr>
          </a:p>
          <a:p>
            <a:pPr marL="285750" marR="0" lvl="3" indent="-285750" algn="l" rtl="0">
              <a:lnSpc>
                <a:spcPct val="100000"/>
              </a:lnSpc>
              <a:spcBef>
                <a:spcPts val="600"/>
              </a:spcBef>
              <a:spcAft>
                <a:spcPts val="0"/>
              </a:spcAft>
              <a:buClr>
                <a:srgbClr val="000000"/>
              </a:buClr>
              <a:buSzPts val="1200"/>
              <a:buFont typeface="Arial"/>
              <a:buChar char="•"/>
            </a:pPr>
            <a:r>
              <a:rPr lang="ru-RU" sz="1200" b="0" i="0" u="none" strike="noStrike" cap="none">
                <a:solidFill>
                  <a:srgbClr val="000000"/>
                </a:solidFill>
                <a:latin typeface="Helvetica Neue Light"/>
                <a:ea typeface="Helvetica Neue Light"/>
                <a:cs typeface="Helvetica Neue Light"/>
                <a:sym typeface="Helvetica Neue Light"/>
              </a:rPr>
              <a:t>Оказание услуг (медицинских, юридических, социальная защита)</a:t>
            </a:r>
            <a:endParaRPr sz="1400" b="0" i="0" u="none" strike="noStrike" cap="none">
              <a:solidFill>
                <a:srgbClr val="000000"/>
              </a:solidFill>
              <a:latin typeface="Arial"/>
              <a:ea typeface="Arial"/>
              <a:cs typeface="Arial"/>
              <a:sym typeface="Arial"/>
            </a:endParaRPr>
          </a:p>
          <a:p>
            <a:pPr marL="285750" marR="0" lvl="3" indent="-285750" algn="l" rtl="0">
              <a:lnSpc>
                <a:spcPct val="100000"/>
              </a:lnSpc>
              <a:spcBef>
                <a:spcPts val="600"/>
              </a:spcBef>
              <a:spcAft>
                <a:spcPts val="0"/>
              </a:spcAft>
              <a:buClr>
                <a:srgbClr val="000000"/>
              </a:buClr>
              <a:buSzPts val="1200"/>
              <a:buFont typeface="Arial"/>
              <a:buChar char="•"/>
            </a:pPr>
            <a:r>
              <a:rPr lang="ru-RU" sz="1200" b="0" i="0" u="none" strike="noStrike" cap="none">
                <a:solidFill>
                  <a:srgbClr val="000000"/>
                </a:solidFill>
                <a:latin typeface="Helvetica Neue Light"/>
                <a:ea typeface="Helvetica Neue Light"/>
                <a:cs typeface="Helvetica Neue Light"/>
                <a:sym typeface="Helvetica Neue Light"/>
              </a:rPr>
              <a:t>Обмен знаниями с ОГО, гранты, составление программ</a:t>
            </a:r>
            <a:endParaRPr sz="1200" b="0" i="0" u="none" strike="noStrike" cap="none">
              <a:solidFill>
                <a:srgbClr val="000000"/>
              </a:solidFill>
              <a:latin typeface="Helvetica Neue Light"/>
              <a:ea typeface="Helvetica Neue Light"/>
              <a:cs typeface="Helvetica Neue Light"/>
              <a:sym typeface="Helvetica Neue Light"/>
            </a:endParaRPr>
          </a:p>
          <a:p>
            <a:pPr marL="0" marR="0" lvl="0" indent="0" algn="l" rtl="0">
              <a:lnSpc>
                <a:spcPct val="100000"/>
              </a:lnSpc>
              <a:spcBef>
                <a:spcPts val="1200"/>
              </a:spcBef>
              <a:spcAft>
                <a:spcPts val="0"/>
              </a:spcAft>
              <a:buClr>
                <a:srgbClr val="000000"/>
              </a:buClr>
              <a:buSzPts val="1200"/>
              <a:buFont typeface="Helvetica Neue Light"/>
              <a:buNone/>
            </a:pPr>
            <a:r>
              <a:rPr lang="ru-RU" sz="1200" b="1" i="0" u="none" strike="noStrike" cap="none">
                <a:solidFill>
                  <a:srgbClr val="000000"/>
                </a:solidFill>
                <a:latin typeface="Helvetica Neue Light"/>
                <a:ea typeface="Helvetica Neue Light"/>
                <a:cs typeface="Helvetica Neue Light"/>
                <a:sym typeface="Helvetica Neue Light"/>
              </a:rPr>
              <a:t>Деятельность на уровне общин</a:t>
            </a:r>
            <a:endParaRPr sz="1200" b="1" i="0" u="none" strike="noStrike" cap="none">
              <a:solidFill>
                <a:srgbClr val="000000"/>
              </a:solidFill>
              <a:latin typeface="Helvetica Neue Light"/>
              <a:ea typeface="Helvetica Neue Light"/>
              <a:cs typeface="Helvetica Neue Light"/>
              <a:sym typeface="Helvetica Neue Light"/>
            </a:endParaRPr>
          </a:p>
          <a:p>
            <a:pPr marL="285750" marR="0" lvl="3" indent="-285750" algn="l" rtl="0">
              <a:lnSpc>
                <a:spcPct val="100000"/>
              </a:lnSpc>
              <a:spcBef>
                <a:spcPts val="600"/>
              </a:spcBef>
              <a:spcAft>
                <a:spcPts val="0"/>
              </a:spcAft>
              <a:buClr>
                <a:srgbClr val="000000"/>
              </a:buClr>
              <a:buSzPts val="1200"/>
              <a:buFont typeface="Arial"/>
              <a:buChar char="•"/>
            </a:pPr>
            <a:r>
              <a:rPr lang="ru-RU" sz="1200" b="0" i="0" u="none" strike="noStrike" cap="none">
                <a:solidFill>
                  <a:srgbClr val="000000"/>
                </a:solidFill>
                <a:latin typeface="Helvetica Neue Light"/>
                <a:ea typeface="Helvetica Neue Light"/>
                <a:cs typeface="Helvetica Neue Light"/>
                <a:sym typeface="Helvetica Neue Light"/>
              </a:rPr>
              <a:t>Укрепление потенциала сервис провайдеров «передовой линии» в плане способности предоставлять качественные услуги (медицина, право, полиция)</a:t>
            </a:r>
            <a:endParaRPr sz="1400" b="0" i="0" u="none" strike="noStrike" cap="none">
              <a:solidFill>
                <a:srgbClr val="000000"/>
              </a:solidFill>
              <a:latin typeface="Arial"/>
              <a:ea typeface="Arial"/>
              <a:cs typeface="Arial"/>
              <a:sym typeface="Arial"/>
            </a:endParaRPr>
          </a:p>
          <a:p>
            <a:pPr marL="285750" marR="0" lvl="3" indent="-285750" algn="l" rtl="0">
              <a:lnSpc>
                <a:spcPct val="100000"/>
              </a:lnSpc>
              <a:spcBef>
                <a:spcPts val="600"/>
              </a:spcBef>
              <a:spcAft>
                <a:spcPts val="0"/>
              </a:spcAft>
              <a:buClr>
                <a:srgbClr val="000000"/>
              </a:buClr>
              <a:buSzPts val="1200"/>
              <a:buFont typeface="Arial"/>
              <a:buChar char="•"/>
            </a:pPr>
            <a:r>
              <a:rPr lang="ru-RU" sz="1200" b="0" i="0" u="none" strike="noStrike" cap="none">
                <a:solidFill>
                  <a:srgbClr val="000000"/>
                </a:solidFill>
                <a:latin typeface="Helvetica Neue Light"/>
                <a:ea typeface="Helvetica Neue Light"/>
                <a:cs typeface="Helvetica Neue Light"/>
                <a:sym typeface="Helvetica Neue Light"/>
              </a:rPr>
              <a:t>Родители: здоровый образ жизни и правильное воспитание</a:t>
            </a:r>
            <a:endParaRPr sz="1200" b="0" i="0" u="none" strike="noStrike" cap="none">
              <a:solidFill>
                <a:srgbClr val="000000"/>
              </a:solidFill>
              <a:latin typeface="Helvetica Neue Light"/>
              <a:ea typeface="Helvetica Neue Light"/>
              <a:cs typeface="Helvetica Neue Light"/>
              <a:sym typeface="Helvetica Neue Light"/>
            </a:endParaRPr>
          </a:p>
          <a:p>
            <a:pPr marL="285750" marR="0" lvl="3" indent="-285750" algn="l" rtl="0">
              <a:lnSpc>
                <a:spcPct val="100000"/>
              </a:lnSpc>
              <a:spcBef>
                <a:spcPts val="600"/>
              </a:spcBef>
              <a:spcAft>
                <a:spcPts val="0"/>
              </a:spcAft>
              <a:buClr>
                <a:srgbClr val="000000"/>
              </a:buClr>
              <a:buSzPts val="1200"/>
              <a:buFont typeface="Arial"/>
              <a:buChar char="•"/>
            </a:pPr>
            <a:r>
              <a:rPr lang="ru-RU" sz="1200" b="0" i="0" u="none" strike="noStrike" cap="none">
                <a:solidFill>
                  <a:srgbClr val="000000"/>
                </a:solidFill>
                <a:latin typeface="Helvetica Neue Light"/>
                <a:ea typeface="Helvetica Neue Light"/>
                <a:cs typeface="Helvetica Neue Light"/>
                <a:sym typeface="Helvetica Neue Light"/>
              </a:rPr>
              <a:t>Звёзды спорта и религиозные лидеры – как агитаторы положительных перемен</a:t>
            </a:r>
            <a:endParaRPr sz="1200" b="0" i="0" u="none" strike="noStrike" cap="none">
              <a:solidFill>
                <a:srgbClr val="000000"/>
              </a:solidFill>
              <a:latin typeface="Helvetica Neue Light"/>
              <a:ea typeface="Helvetica Neue Light"/>
              <a:cs typeface="Helvetica Neue Light"/>
              <a:sym typeface="Helvetica Neue Light"/>
            </a:endParaRPr>
          </a:p>
          <a:p>
            <a:pPr marL="285750" marR="0" lvl="0" indent="-285750" algn="l" rtl="0">
              <a:lnSpc>
                <a:spcPct val="100000"/>
              </a:lnSpc>
              <a:spcBef>
                <a:spcPts val="600"/>
              </a:spcBef>
              <a:spcAft>
                <a:spcPts val="0"/>
              </a:spcAft>
              <a:buClr>
                <a:srgbClr val="000000"/>
              </a:buClr>
              <a:buSzPts val="1200"/>
              <a:buFont typeface="Arial"/>
              <a:buChar char="•"/>
            </a:pPr>
            <a:r>
              <a:rPr lang="ru-RU" sz="1200" b="0" i="0" u="none" strike="noStrike" cap="none">
                <a:solidFill>
                  <a:srgbClr val="000000"/>
                </a:solidFill>
                <a:latin typeface="Helvetica Neue Light"/>
                <a:ea typeface="Helvetica Neue Light"/>
                <a:cs typeface="Helvetica Neue Light"/>
                <a:sym typeface="Helvetica Neue Light"/>
              </a:rPr>
              <a:t>Школьные программы и «от ровесника к ровеснику»</a:t>
            </a:r>
            <a:endParaRPr sz="1200" b="0" i="0" u="none" strike="noStrike" cap="none">
              <a:solidFill>
                <a:srgbClr val="000000"/>
              </a:solidFill>
              <a:latin typeface="Helvetica Neue Light"/>
              <a:ea typeface="Helvetica Neue Light"/>
              <a:cs typeface="Helvetica Neue Light"/>
              <a:sym typeface="Helvetica Neue Light"/>
            </a:endParaRPr>
          </a:p>
          <a:p>
            <a:pPr marL="285750" marR="0" lvl="0" indent="-285750" algn="l" rtl="0">
              <a:lnSpc>
                <a:spcPct val="100000"/>
              </a:lnSpc>
              <a:spcBef>
                <a:spcPts val="600"/>
              </a:spcBef>
              <a:spcAft>
                <a:spcPts val="0"/>
              </a:spcAft>
              <a:buClr>
                <a:srgbClr val="000000"/>
              </a:buClr>
              <a:buSzPts val="1200"/>
              <a:buFont typeface="Arial"/>
              <a:buChar char="•"/>
            </a:pPr>
            <a:r>
              <a:rPr lang="ru-RU" sz="1200" b="0" i="0" u="none" strike="noStrike" cap="none">
                <a:solidFill>
                  <a:srgbClr val="000000"/>
                </a:solidFill>
                <a:latin typeface="Helvetica Neue Light"/>
                <a:ea typeface="Helvetica Neue Light"/>
                <a:cs typeface="Helvetica Neue Light"/>
                <a:sym typeface="Helvetica Neue Light"/>
              </a:rPr>
              <a:t>Поддержка гражданскому обществу в искоренении насилия в отношении женщин и девочек, помощь пережившим насилие</a:t>
            </a:r>
            <a:endParaRPr sz="1200" b="0" i="0" u="none" strike="noStrike" cap="none">
              <a:solidFill>
                <a:srgbClr val="000000"/>
              </a:solidFill>
              <a:latin typeface="Helvetica Neue Light"/>
              <a:ea typeface="Helvetica Neue Light"/>
              <a:cs typeface="Helvetica Neue Light"/>
              <a:sym typeface="Helvetica Neue Light"/>
            </a:endParaRPr>
          </a:p>
          <a:p>
            <a:pPr marL="285750" marR="0" lvl="0" indent="-285750" algn="l" rtl="0">
              <a:lnSpc>
                <a:spcPct val="100000"/>
              </a:lnSpc>
              <a:spcBef>
                <a:spcPts val="600"/>
              </a:spcBef>
              <a:spcAft>
                <a:spcPts val="0"/>
              </a:spcAft>
              <a:buClr>
                <a:srgbClr val="000000"/>
              </a:buClr>
              <a:buSzPts val="1200"/>
              <a:buFont typeface="Arial"/>
              <a:buChar char="•"/>
            </a:pPr>
            <a:r>
              <a:rPr lang="ru-RU" sz="1200" b="0" i="0" u="none" strike="noStrike" cap="none">
                <a:solidFill>
                  <a:srgbClr val="000000"/>
                </a:solidFill>
                <a:latin typeface="Helvetica Neue Light"/>
                <a:ea typeface="Helvetica Neue Light"/>
                <a:cs typeface="Helvetica Neue Light"/>
                <a:sym typeface="Helvetica Neue Light"/>
              </a:rPr>
              <a:t>Новые кабинеты поддержки жертв в отдельных центрах здоровья</a:t>
            </a:r>
            <a:endParaRPr sz="1200" b="0" i="0" u="none" strike="noStrike" cap="none">
              <a:solidFill>
                <a:schemeClr val="dk1"/>
              </a:solidFill>
              <a:latin typeface="Helvetica Neue Light"/>
              <a:ea typeface="Helvetica Neue Light"/>
              <a:cs typeface="Helvetica Neue Light"/>
              <a:sym typeface="Helvetica Neue Light"/>
            </a:endParaRPr>
          </a:p>
        </p:txBody>
      </p:sp>
      <p:sp>
        <p:nvSpPr>
          <p:cNvPr id="404" name="Google Shape;404;p20"/>
          <p:cNvSpPr txBox="1"/>
          <p:nvPr/>
        </p:nvSpPr>
        <p:spPr>
          <a:xfrm>
            <a:off x="213404" y="339684"/>
            <a:ext cx="2354580" cy="101149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lt1"/>
              </a:buClr>
              <a:buSzPts val="2500"/>
              <a:buFont typeface="Arial Black"/>
              <a:buNone/>
            </a:pPr>
            <a:r>
              <a:rPr lang="ru-RU" sz="2500" b="0" i="0" u="none" strike="noStrike" cap="none">
                <a:solidFill>
                  <a:schemeClr val="lt1"/>
                </a:solidFill>
                <a:latin typeface="Arial Black"/>
                <a:ea typeface="Arial Black"/>
                <a:cs typeface="Arial Black"/>
                <a:sym typeface="Arial Black"/>
              </a:rPr>
              <a:t>Инициатива</a:t>
            </a:r>
            <a:endParaRPr sz="2500" b="0" i="0" u="none" strike="noStrike" cap="none">
              <a:solidFill>
                <a:schemeClr val="lt1"/>
              </a:solidFill>
              <a:latin typeface="Arial"/>
              <a:ea typeface="Arial"/>
              <a:cs typeface="Arial"/>
              <a:sym typeface="Arial"/>
            </a:endParaRPr>
          </a:p>
          <a:p>
            <a:pPr marL="0" marR="0" lvl="0" indent="0" algn="ctr" rtl="0">
              <a:lnSpc>
                <a:spcPct val="107000"/>
              </a:lnSpc>
              <a:spcBef>
                <a:spcPts val="800"/>
              </a:spcBef>
              <a:spcAft>
                <a:spcPts val="0"/>
              </a:spcAft>
              <a:buClr>
                <a:schemeClr val="lt1"/>
              </a:buClr>
              <a:buSzPts val="2500"/>
              <a:buFont typeface="Arial"/>
              <a:buNone/>
            </a:pPr>
            <a:r>
              <a:rPr lang="ru-RU" sz="2500" b="0" i="0" u="none" strike="noStrike" cap="none">
                <a:solidFill>
                  <a:schemeClr val="lt1"/>
                </a:solidFill>
                <a:latin typeface="Arial"/>
                <a:ea typeface="Arial"/>
                <a:cs typeface="Arial"/>
                <a:sym typeface="Arial"/>
              </a:rPr>
              <a:t>“</a:t>
            </a:r>
            <a:r>
              <a:rPr lang="ru-RU" sz="2500" b="0" i="0" u="none" strike="noStrike" cap="none">
                <a:solidFill>
                  <a:schemeClr val="lt1"/>
                </a:solidFill>
                <a:latin typeface="Arial Black"/>
                <a:ea typeface="Arial Black"/>
                <a:cs typeface="Arial Black"/>
                <a:sym typeface="Arial Black"/>
              </a:rPr>
              <a:t>Луч света</a:t>
            </a:r>
            <a:r>
              <a:rPr lang="ru-RU" sz="2500" b="0" i="0" u="none" strike="noStrike" cap="none">
                <a:solidFill>
                  <a:schemeClr val="l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3"/>
          <p:cNvSpPr txBox="1">
            <a:spLocks noGrp="1"/>
          </p:cNvSpPr>
          <p:nvPr>
            <p:ph type="title"/>
          </p:nvPr>
        </p:nvSpPr>
        <p:spPr>
          <a:xfrm>
            <a:off x="231648" y="93031"/>
            <a:ext cx="8345516" cy="35586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A11C44"/>
              </a:buClr>
              <a:buSzPts val="2600"/>
              <a:buFont typeface="Helvetica Neue"/>
              <a:buNone/>
            </a:pPr>
            <a:r>
              <a:rPr lang="ru-RU" sz="2600">
                <a:solidFill>
                  <a:srgbClr val="A11C44"/>
                </a:solidFill>
                <a:latin typeface="Helvetica Neue"/>
                <a:ea typeface="Helvetica Neue"/>
                <a:cs typeface="Helvetica Neue"/>
                <a:sym typeface="Helvetica Neue"/>
              </a:rPr>
              <a:t>УПРАВЛЕНИЕ</a:t>
            </a:r>
            <a:endParaRPr sz="2600">
              <a:solidFill>
                <a:srgbClr val="A11C44"/>
              </a:solidFill>
              <a:latin typeface="Helvetica Neue"/>
              <a:ea typeface="Helvetica Neue"/>
              <a:cs typeface="Helvetica Neue"/>
              <a:sym typeface="Helvetica Neue"/>
            </a:endParaRPr>
          </a:p>
        </p:txBody>
      </p:sp>
      <p:grpSp>
        <p:nvGrpSpPr>
          <p:cNvPr id="420" name="Google Shape;420;p23"/>
          <p:cNvGrpSpPr/>
          <p:nvPr/>
        </p:nvGrpSpPr>
        <p:grpSpPr>
          <a:xfrm>
            <a:off x="71243" y="752002"/>
            <a:ext cx="8666326" cy="3980072"/>
            <a:chOff x="126433" y="0"/>
            <a:chExt cx="8666326" cy="3980078"/>
          </a:xfrm>
        </p:grpSpPr>
        <p:sp>
          <p:nvSpPr>
            <p:cNvPr id="421" name="Google Shape;421;p23"/>
            <p:cNvSpPr txBox="1"/>
            <p:nvPr/>
          </p:nvSpPr>
          <p:spPr>
            <a:xfrm>
              <a:off x="306101" y="649605"/>
              <a:ext cx="2200244" cy="1056410"/>
            </a:xfrm>
            <a:prstGeom prst="rect">
              <a:avLst/>
            </a:prstGeom>
            <a:solidFill>
              <a:srgbClr val="FFFFFF"/>
            </a:solidFill>
            <a:ln w="9525" cap="flat" cmpd="sng">
              <a:solidFill>
                <a:srgbClr val="000000"/>
              </a:solidFill>
              <a:prstDash val="dot"/>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rgbClr val="000000"/>
                </a:buClr>
                <a:buSzPts val="900"/>
                <a:buFont typeface="Noto Sans Symbols"/>
                <a:buChar char="∙"/>
              </a:pPr>
              <a:r>
                <a:rPr lang="ru-RU" sz="1200" b="0" i="0" u="none" strike="noStrike" cap="none" dirty="0">
                  <a:solidFill>
                    <a:srgbClr val="000000"/>
                  </a:solidFill>
                  <a:latin typeface="Calibri"/>
                  <a:ea typeface="Calibri"/>
                  <a:cs typeface="Calibri"/>
                  <a:sym typeface="Calibri"/>
                </a:rPr>
                <a:t>Координация и коммуникация</a:t>
              </a:r>
              <a:endParaRPr sz="1200" b="0" i="0" u="none" strike="noStrike" cap="none" dirty="0">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900"/>
                <a:buFont typeface="Noto Sans Symbols"/>
                <a:buChar char="∙"/>
              </a:pPr>
              <a:r>
                <a:rPr lang="ru-RU" sz="1200" b="0" i="0" u="none" strike="noStrike" cap="none" dirty="0">
                  <a:solidFill>
                    <a:srgbClr val="000000"/>
                  </a:solidFill>
                  <a:latin typeface="Calibri"/>
                  <a:ea typeface="Calibri"/>
                  <a:cs typeface="Calibri"/>
                  <a:sym typeface="Calibri"/>
                </a:rPr>
                <a:t>Одобрение рабочих планов</a:t>
              </a:r>
              <a:endParaRPr sz="1200" b="0" i="0" u="none" strike="noStrike" cap="none" dirty="0">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900"/>
                <a:buFont typeface="Noto Sans Symbols"/>
                <a:buChar char="∙"/>
              </a:pPr>
              <a:r>
                <a:rPr lang="ru-RU" sz="1200" b="0" i="0" u="none" strike="noStrike" cap="none" dirty="0">
                  <a:solidFill>
                    <a:srgbClr val="000000"/>
                  </a:solidFill>
                  <a:latin typeface="Calibri"/>
                  <a:ea typeface="Calibri"/>
                  <a:cs typeface="Calibri"/>
                  <a:sym typeface="Calibri"/>
                </a:rPr>
                <a:t>Обзор результатов</a:t>
              </a:r>
              <a:endParaRPr sz="1200" b="0" i="0" u="none" strike="noStrike" cap="none" dirty="0">
                <a:solidFill>
                  <a:srgbClr val="000000"/>
                </a:solidFill>
                <a:latin typeface="Calibri"/>
                <a:ea typeface="Calibri"/>
                <a:cs typeface="Calibri"/>
                <a:sym typeface="Calibri"/>
              </a:endParaRPr>
            </a:p>
          </p:txBody>
        </p:sp>
        <p:sp>
          <p:nvSpPr>
            <p:cNvPr id="422" name="Google Shape;422;p23"/>
            <p:cNvSpPr txBox="1"/>
            <p:nvPr/>
          </p:nvSpPr>
          <p:spPr>
            <a:xfrm>
              <a:off x="2805559" y="2136128"/>
              <a:ext cx="3349500" cy="10656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100"/>
                <a:buFont typeface="Calibri"/>
                <a:buNone/>
              </a:pPr>
              <a:r>
                <a:rPr lang="ru-RU" sz="1100" b="1" i="0" u="none" strike="noStrike" cap="none">
                  <a:solidFill>
                    <a:srgbClr val="000000"/>
                  </a:solidFill>
                  <a:latin typeface="Calibri"/>
                  <a:ea typeface="Calibri"/>
                  <a:cs typeface="Calibri"/>
                  <a:sym typeface="Calibri"/>
                </a:rPr>
                <a:t>Постоянный координатор</a:t>
              </a:r>
              <a:endParaRPr sz="11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900"/>
                <a:buFont typeface="Noto Sans Symbols"/>
                <a:buChar char="∙"/>
              </a:pPr>
              <a:r>
                <a:rPr lang="ru-RU" sz="900" b="0" i="0" u="none" strike="noStrike" cap="none">
                  <a:solidFill>
                    <a:srgbClr val="000000"/>
                  </a:solidFill>
                  <a:latin typeface="Calibri"/>
                  <a:ea typeface="Calibri"/>
                  <a:cs typeface="Calibri"/>
                  <a:sym typeface="Calibri"/>
                </a:rPr>
                <a:t>Техническая согласованность</a:t>
              </a:r>
              <a:endParaRPr sz="11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900"/>
                <a:buFont typeface="Noto Sans Symbols"/>
                <a:buChar char="∙"/>
              </a:pPr>
              <a:r>
                <a:rPr lang="ru-RU" sz="900" b="0" i="0" u="none" strike="noStrike" cap="none">
                  <a:solidFill>
                    <a:srgbClr val="000000"/>
                  </a:solidFill>
                  <a:latin typeface="Calibri"/>
                  <a:ea typeface="Calibri"/>
                  <a:cs typeface="Calibri"/>
                  <a:sym typeface="Calibri"/>
                </a:rPr>
                <a:t>Общая подотчётность, руководящая роль правительства и делегации ЕС</a:t>
              </a:r>
              <a:endParaRPr sz="11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900"/>
                <a:buFont typeface="Noto Sans Symbols"/>
                <a:buChar char="∙"/>
              </a:pPr>
              <a:r>
                <a:rPr lang="ru-RU" sz="900" b="0" i="0" u="none" strike="noStrike" cap="none">
                  <a:solidFill>
                    <a:srgbClr val="000000"/>
                  </a:solidFill>
                  <a:latin typeface="Calibri"/>
                  <a:ea typeface="Calibri"/>
                  <a:cs typeface="Calibri"/>
                  <a:sym typeface="Calibri"/>
                </a:rPr>
                <a:t>Сопредседатель Руководящего Комитета “Луч света”</a:t>
              </a:r>
              <a:endParaRPr sz="11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900"/>
                <a:buFont typeface="Noto Sans Symbols"/>
                <a:buChar char="∙"/>
              </a:pPr>
              <a:r>
                <a:rPr lang="ru-RU" sz="900" b="0" i="0" u="none" strike="noStrike" cap="none">
                  <a:solidFill>
                    <a:srgbClr val="000000"/>
                  </a:solidFill>
                  <a:latin typeface="Calibri"/>
                  <a:ea typeface="Calibri"/>
                  <a:cs typeface="Calibri"/>
                  <a:sym typeface="Calibri"/>
                </a:rPr>
                <a:t>Сопредседатель НКГГО (уточнить)</a:t>
              </a:r>
              <a:endParaRPr sz="1100" b="0" i="0" u="none" strike="noStrike" cap="none">
                <a:solidFill>
                  <a:srgbClr val="000000"/>
                </a:solidFill>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200"/>
                <a:buFont typeface="Calibri"/>
                <a:buNone/>
              </a:pPr>
              <a:r>
                <a:rPr lang="ru-RU" sz="1200" b="1" i="0" u="none" strike="noStrike" cap="none">
                  <a:solidFill>
                    <a:srgbClr val="000000"/>
                  </a:solidFill>
                  <a:latin typeface="Calibri"/>
                  <a:ea typeface="Calibri"/>
                  <a:cs typeface="Calibri"/>
                  <a:sym typeface="Calibri"/>
                </a:rPr>
                <a:t> </a:t>
              </a:r>
              <a:endParaRPr sz="11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200"/>
                <a:buFont typeface="Calibri"/>
                <a:buNone/>
              </a:pPr>
              <a:r>
                <a:rPr lang="ru-RU" sz="1200" b="1" i="0" u="none" strike="noStrike" cap="none">
                  <a:solidFill>
                    <a:srgbClr val="000000"/>
                  </a:solidFill>
                  <a:latin typeface="Calibri"/>
                  <a:ea typeface="Calibri"/>
                  <a:cs typeface="Calibri"/>
                  <a:sym typeface="Calibri"/>
                </a:rPr>
                <a:t> </a:t>
              </a:r>
              <a:endParaRPr sz="1100" b="0" i="0" u="none" strike="noStrike" cap="none">
                <a:solidFill>
                  <a:srgbClr val="000000"/>
                </a:solidFill>
                <a:latin typeface="Calibri"/>
                <a:ea typeface="Calibri"/>
                <a:cs typeface="Calibri"/>
                <a:sym typeface="Calibri"/>
              </a:endParaRPr>
            </a:p>
          </p:txBody>
        </p:sp>
        <p:sp>
          <p:nvSpPr>
            <p:cNvPr id="423" name="Google Shape;423;p23"/>
            <p:cNvSpPr txBox="1"/>
            <p:nvPr/>
          </p:nvSpPr>
          <p:spPr>
            <a:xfrm>
              <a:off x="2569684" y="649603"/>
              <a:ext cx="3805200" cy="1410300"/>
            </a:xfrm>
            <a:prstGeom prst="rect">
              <a:avLst/>
            </a:prstGeom>
            <a:solidFill>
              <a:srgbClr val="DCE6F2"/>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rgbClr val="000000"/>
                </a:buClr>
                <a:buSzPts val="1100"/>
                <a:buFont typeface="Calibri"/>
                <a:buNone/>
              </a:pPr>
              <a:r>
                <a:rPr lang="ru-RU" sz="1200" b="1" i="0" u="none" strike="noStrike" cap="none" dirty="0">
                  <a:solidFill>
                    <a:srgbClr val="000000"/>
                  </a:solidFill>
                  <a:latin typeface="Calibri"/>
                  <a:ea typeface="Calibri"/>
                  <a:cs typeface="Calibri"/>
                  <a:sym typeface="Calibri"/>
                </a:rPr>
                <a:t>Руководящий Комитет</a:t>
              </a:r>
              <a:endParaRPr sz="1200" b="0" i="0" u="none" strike="noStrike" cap="none" dirty="0">
                <a:solidFill>
                  <a:srgbClr val="000000"/>
                </a:solidFill>
                <a:latin typeface="Calibri"/>
                <a:ea typeface="Calibri"/>
                <a:cs typeface="Calibri"/>
                <a:sym typeface="Calibri"/>
              </a:endParaRPr>
            </a:p>
            <a:p>
              <a:pPr marL="0" marR="0" lvl="0" indent="0" algn="ctr" rtl="0">
                <a:lnSpc>
                  <a:spcPct val="107000"/>
                </a:lnSpc>
                <a:spcBef>
                  <a:spcPts val="800"/>
                </a:spcBef>
                <a:spcAft>
                  <a:spcPts val="0"/>
                </a:spcAft>
                <a:buClr>
                  <a:srgbClr val="000000"/>
                </a:buClr>
                <a:buSzPts val="1100"/>
                <a:buFont typeface="Calibri"/>
                <a:buNone/>
              </a:pPr>
              <a:r>
                <a:rPr lang="ru-RU" sz="1200" b="1" i="0" u="none" strike="noStrike" cap="none" dirty="0">
                  <a:solidFill>
                    <a:srgbClr val="000000"/>
                  </a:solidFill>
                  <a:latin typeface="Calibri"/>
                  <a:ea typeface="Calibri"/>
                  <a:cs typeface="Calibri"/>
                  <a:sym typeface="Calibri"/>
                </a:rPr>
                <a:t>Руководящий Комитет Страновой Программы (под председательством представителя правительства и Постоянного Координатора ООН)</a:t>
              </a:r>
              <a:endParaRPr sz="1200" b="0" i="0" u="none" strike="noStrike" cap="none" dirty="0">
                <a:solidFill>
                  <a:srgbClr val="000000"/>
                </a:solidFill>
                <a:latin typeface="Calibri"/>
                <a:ea typeface="Calibri"/>
                <a:cs typeface="Calibri"/>
                <a:sym typeface="Calibri"/>
              </a:endParaRPr>
            </a:p>
            <a:p>
              <a:pPr marL="0" marR="0" lvl="0" indent="0" algn="ctr" rtl="0">
                <a:lnSpc>
                  <a:spcPct val="107000"/>
                </a:lnSpc>
                <a:spcBef>
                  <a:spcPts val="0"/>
                </a:spcBef>
                <a:spcAft>
                  <a:spcPts val="0"/>
                </a:spcAft>
                <a:buClr>
                  <a:srgbClr val="000000"/>
                </a:buClr>
                <a:buSzPts val="1100"/>
                <a:buFont typeface="Calibri"/>
                <a:buNone/>
              </a:pPr>
              <a:r>
                <a:rPr lang="ru-RU" sz="1200" b="0" i="0" u="none" strike="noStrike" cap="none" dirty="0">
                  <a:solidFill>
                    <a:srgbClr val="000000"/>
                  </a:solidFill>
                  <a:latin typeface="Calibri"/>
                  <a:ea typeface="Calibri"/>
                  <a:cs typeface="Calibri"/>
                  <a:sym typeface="Calibri"/>
                </a:rPr>
                <a:t>Члены: Посол ЕС, Агентства ООН, представители правительства, ОГО (представители НКГГО)</a:t>
              </a:r>
              <a:endParaRPr sz="1200" b="0" i="0" u="none" strike="noStrike" cap="none" dirty="0">
                <a:solidFill>
                  <a:srgbClr val="000000"/>
                </a:solidFill>
                <a:latin typeface="Arial"/>
                <a:ea typeface="Arial"/>
                <a:cs typeface="Arial"/>
                <a:sym typeface="Arial"/>
              </a:endParaRPr>
            </a:p>
            <a:p>
              <a:pPr marL="0" marR="0" lvl="0" indent="0" algn="ctr" rtl="0">
                <a:lnSpc>
                  <a:spcPct val="107000"/>
                </a:lnSpc>
                <a:spcBef>
                  <a:spcPts val="0"/>
                </a:spcBef>
                <a:spcAft>
                  <a:spcPts val="0"/>
                </a:spcAft>
                <a:buClr>
                  <a:srgbClr val="000000"/>
                </a:buClr>
                <a:buSzPts val="1100"/>
                <a:buFont typeface="Calibri"/>
                <a:buNone/>
              </a:pPr>
              <a:r>
                <a:rPr lang="ru-RU" sz="1200" b="0" i="0" u="none" strike="noStrike" cap="none" dirty="0">
                  <a:solidFill>
                    <a:srgbClr val="000000"/>
                  </a:solidFill>
                  <a:latin typeface="Calibri"/>
                  <a:ea typeface="Calibri"/>
                  <a:cs typeface="Calibri"/>
                  <a:sym typeface="Calibri"/>
                </a:rPr>
                <a:t> </a:t>
              </a:r>
              <a:endParaRPr sz="1200" b="0" i="0" u="none" strike="noStrike" cap="none" dirty="0">
                <a:solidFill>
                  <a:srgbClr val="000000"/>
                </a:solidFill>
                <a:latin typeface="Arial"/>
                <a:ea typeface="Arial"/>
                <a:cs typeface="Arial"/>
                <a:sym typeface="Arial"/>
              </a:endParaRPr>
            </a:p>
          </p:txBody>
        </p:sp>
        <p:sp>
          <p:nvSpPr>
            <p:cNvPr id="424" name="Google Shape;424;p23"/>
            <p:cNvSpPr txBox="1"/>
            <p:nvPr/>
          </p:nvSpPr>
          <p:spPr>
            <a:xfrm>
              <a:off x="6374759" y="2273926"/>
              <a:ext cx="2418000" cy="1300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100"/>
                <a:buFont typeface="Calibri"/>
                <a:buNone/>
              </a:pPr>
              <a:r>
                <a:rPr lang="ru-RU" sz="1100" b="1" i="0" u="none" strike="noStrike" cap="none">
                  <a:solidFill>
                    <a:srgbClr val="000000"/>
                  </a:solidFill>
                  <a:latin typeface="Calibri"/>
                  <a:ea typeface="Calibri"/>
                  <a:cs typeface="Calibri"/>
                  <a:sym typeface="Calibri"/>
                </a:rPr>
                <a:t>Офис Постоянного Координатора</a:t>
              </a:r>
              <a:endParaRPr sz="11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900"/>
                <a:buFont typeface="Noto Sans Symbols"/>
                <a:buChar char="∙"/>
              </a:pPr>
              <a:r>
                <a:rPr lang="ru-RU" sz="900" b="0" i="0" u="none" strike="noStrike" cap="none">
                  <a:solidFill>
                    <a:srgbClr val="000000"/>
                  </a:solidFill>
                  <a:latin typeface="Calibri"/>
                  <a:ea typeface="Calibri"/>
                  <a:cs typeface="Calibri"/>
                  <a:sym typeface="Calibri"/>
                </a:rPr>
                <a:t>Общая координация </a:t>
              </a:r>
              <a:endParaRPr sz="11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900"/>
                <a:buFont typeface="Noto Sans Symbols"/>
                <a:buChar char="∙"/>
              </a:pPr>
              <a:r>
                <a:rPr lang="ru-RU" sz="900" b="0" i="0" u="none" strike="noStrike" cap="none">
                  <a:solidFill>
                    <a:srgbClr val="000000"/>
                  </a:solidFill>
                  <a:latin typeface="Calibri"/>
                  <a:ea typeface="Calibri"/>
                  <a:cs typeface="Calibri"/>
                  <a:sym typeface="Calibri"/>
                </a:rPr>
                <a:t>Коммуникация и отчётность </a:t>
              </a:r>
              <a:endParaRPr sz="11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900"/>
                <a:buFont typeface="Noto Sans Symbols"/>
                <a:buChar char="∙"/>
              </a:pPr>
              <a:r>
                <a:rPr lang="ru-RU" sz="900" b="0" i="0" u="none" strike="noStrike" cap="none">
                  <a:solidFill>
                    <a:srgbClr val="000000"/>
                  </a:solidFill>
                  <a:latin typeface="Calibri"/>
                  <a:ea typeface="Calibri"/>
                  <a:cs typeface="Calibri"/>
                  <a:sym typeface="Calibri"/>
                </a:rPr>
                <a:t>Проведение собраний Руководящего Комитета и Консультативной Группы гражданских организаций</a:t>
              </a:r>
              <a:endParaRPr sz="1100" b="0" i="0" u="none" strike="noStrike" cap="none">
                <a:solidFill>
                  <a:srgbClr val="000000"/>
                </a:solidFill>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200"/>
                <a:buFont typeface="Calibri"/>
                <a:buNone/>
              </a:pPr>
              <a:r>
                <a:rPr lang="ru-RU" sz="1200" b="1" i="0" u="none" strike="noStrike" cap="none">
                  <a:solidFill>
                    <a:srgbClr val="000000"/>
                  </a:solidFill>
                  <a:latin typeface="Calibri"/>
                  <a:ea typeface="Calibri"/>
                  <a:cs typeface="Calibri"/>
                  <a:sym typeface="Calibri"/>
                </a:rPr>
                <a:t> </a:t>
              </a:r>
              <a:endParaRPr sz="1100" b="0" i="0" u="none" strike="noStrike" cap="none">
                <a:solidFill>
                  <a:srgbClr val="000000"/>
                </a:solidFill>
                <a:latin typeface="Calibri"/>
                <a:ea typeface="Calibri"/>
                <a:cs typeface="Calibri"/>
                <a:sym typeface="Calibri"/>
              </a:endParaRPr>
            </a:p>
            <a:p>
              <a:pPr marL="0" marR="0" lvl="0" indent="0" algn="l" rtl="0">
                <a:lnSpc>
                  <a:spcPct val="107000"/>
                </a:lnSpc>
                <a:spcBef>
                  <a:spcPts val="800"/>
                </a:spcBef>
                <a:spcAft>
                  <a:spcPts val="0"/>
                </a:spcAft>
                <a:buClr>
                  <a:srgbClr val="000000"/>
                </a:buClr>
                <a:buSzPts val="1200"/>
                <a:buFont typeface="Calibri"/>
                <a:buNone/>
              </a:pPr>
              <a:r>
                <a:rPr lang="ru-RU" sz="1200" b="1" i="0" u="none" strike="noStrike" cap="none">
                  <a:solidFill>
                    <a:srgbClr val="000000"/>
                  </a:solidFill>
                  <a:latin typeface="Calibri"/>
                  <a:ea typeface="Calibri"/>
                  <a:cs typeface="Calibri"/>
                  <a:sym typeface="Calibri"/>
                </a:rPr>
                <a:t> </a:t>
              </a:r>
              <a:endParaRPr sz="1100" b="0" i="0" u="none" strike="noStrike" cap="none">
                <a:solidFill>
                  <a:srgbClr val="000000"/>
                </a:solidFill>
                <a:latin typeface="Calibri"/>
                <a:ea typeface="Calibri"/>
                <a:cs typeface="Calibri"/>
                <a:sym typeface="Calibri"/>
              </a:endParaRPr>
            </a:p>
          </p:txBody>
        </p:sp>
        <p:sp>
          <p:nvSpPr>
            <p:cNvPr id="425" name="Google Shape;425;p23"/>
            <p:cNvSpPr txBox="1"/>
            <p:nvPr/>
          </p:nvSpPr>
          <p:spPr>
            <a:xfrm>
              <a:off x="2810309" y="3288278"/>
              <a:ext cx="3349500" cy="691800"/>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rgbClr val="000000"/>
                </a:buClr>
                <a:buSzPts val="1100"/>
                <a:buFont typeface="Calibri"/>
                <a:buNone/>
              </a:pPr>
              <a:r>
                <a:rPr lang="ru-RU" sz="1100" b="1" i="0" u="none" strike="noStrike" cap="none">
                  <a:solidFill>
                    <a:srgbClr val="000000"/>
                  </a:solidFill>
                  <a:latin typeface="Calibri"/>
                  <a:ea typeface="Calibri"/>
                  <a:cs typeface="Calibri"/>
                  <a:sym typeface="Calibri"/>
                </a:rPr>
                <a:t>Ответственные подразделения ООН</a:t>
              </a:r>
              <a:r>
                <a:rPr lang="ru-RU" sz="1100" b="0" i="0" u="none" strike="noStrike" cap="none">
                  <a:solidFill>
                    <a:srgbClr val="000000"/>
                  </a:solidFill>
                  <a:latin typeface="Calibri"/>
                  <a:ea typeface="Calibri"/>
                  <a:cs typeface="Calibri"/>
                  <a:sym typeface="Calibri"/>
                </a:rPr>
                <a:t> (Агентства-получатели): </a:t>
              </a:r>
              <a:r>
                <a:rPr lang="ru-RU" sz="1100" b="1" i="0" u="none" strike="noStrike" cap="none">
                  <a:solidFill>
                    <a:srgbClr val="000000"/>
                  </a:solidFill>
                  <a:latin typeface="Calibri"/>
                  <a:ea typeface="Calibri"/>
                  <a:cs typeface="Calibri"/>
                  <a:sym typeface="Calibri"/>
                </a:rPr>
                <a:t>ООН-Женщины, Фонд Народонаселения ООН, ПРООН, ЮНИСЕФ</a:t>
              </a:r>
              <a:endParaRPr sz="1100" b="0" i="0" u="none" strike="noStrike" cap="none">
                <a:solidFill>
                  <a:srgbClr val="000000"/>
                </a:solidFill>
                <a:latin typeface="Calibri"/>
                <a:ea typeface="Calibri"/>
                <a:cs typeface="Calibri"/>
                <a:sym typeface="Calibri"/>
              </a:endParaRPr>
            </a:p>
          </p:txBody>
        </p:sp>
        <p:sp>
          <p:nvSpPr>
            <p:cNvPr id="426" name="Google Shape;426;p23"/>
            <p:cNvSpPr txBox="1"/>
            <p:nvPr/>
          </p:nvSpPr>
          <p:spPr>
            <a:xfrm>
              <a:off x="599372" y="1776873"/>
              <a:ext cx="1613702" cy="426204"/>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100"/>
                <a:buFont typeface="Calibri"/>
                <a:buNone/>
              </a:pPr>
              <a:r>
                <a:rPr lang="ru-RU" sz="1100" b="1" i="0" u="none" strike="noStrike" cap="none" dirty="0">
                  <a:solidFill>
                    <a:srgbClr val="000000"/>
                  </a:solidFill>
                  <a:latin typeface="Calibri"/>
                  <a:ea typeface="Calibri"/>
                  <a:cs typeface="Calibri"/>
                  <a:sym typeface="Calibri"/>
                </a:rPr>
                <a:t>НКГГО</a:t>
              </a:r>
              <a:r>
                <a:rPr lang="ru-RU" sz="1100" b="0" i="0" u="none" strike="noStrike" cap="none" dirty="0">
                  <a:solidFill>
                    <a:srgbClr val="000000"/>
                  </a:solidFill>
                  <a:latin typeface="Calibri"/>
                  <a:ea typeface="Calibri"/>
                  <a:cs typeface="Calibri"/>
                  <a:sym typeface="Calibri"/>
                </a:rPr>
                <a:t> (должно быть выбрано)</a:t>
              </a:r>
              <a:endParaRPr sz="1400" b="0" i="0" u="none" strike="noStrike" cap="none" dirty="0">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100"/>
                <a:buFont typeface="Calibri"/>
                <a:buNone/>
              </a:pPr>
              <a:r>
                <a:rPr lang="ru-RU" sz="1100" b="1" i="0" u="none" strike="noStrike" cap="none" dirty="0">
                  <a:solidFill>
                    <a:srgbClr val="000000"/>
                  </a:solidFill>
                  <a:latin typeface="Calibri"/>
                  <a:ea typeface="Calibri"/>
                  <a:cs typeface="Calibri"/>
                  <a:sym typeface="Calibri"/>
                </a:rPr>
                <a:t> </a:t>
              </a:r>
              <a:endParaRPr sz="1100" b="0" i="0" u="none" strike="noStrike" cap="none" dirty="0">
                <a:solidFill>
                  <a:srgbClr val="000000"/>
                </a:solidFill>
                <a:latin typeface="Calibri"/>
                <a:ea typeface="Calibri"/>
                <a:cs typeface="Calibri"/>
                <a:sym typeface="Calibri"/>
              </a:endParaRPr>
            </a:p>
          </p:txBody>
        </p:sp>
        <p:sp>
          <p:nvSpPr>
            <p:cNvPr id="427" name="Google Shape;427;p23"/>
            <p:cNvSpPr txBox="1"/>
            <p:nvPr/>
          </p:nvSpPr>
          <p:spPr>
            <a:xfrm>
              <a:off x="1027600" y="0"/>
              <a:ext cx="6850210" cy="30385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rgbClr val="000000"/>
                </a:buClr>
                <a:buSzPts val="1400"/>
                <a:buFont typeface="Calibri"/>
                <a:buNone/>
              </a:pPr>
              <a:r>
                <a:rPr lang="ru-RU" sz="1400" b="1" i="0" u="none" strike="noStrike" cap="none">
                  <a:solidFill>
                    <a:srgbClr val="000000"/>
                  </a:solidFill>
                  <a:latin typeface="Calibri"/>
                  <a:ea typeface="Calibri"/>
                  <a:cs typeface="Calibri"/>
                  <a:sym typeface="Calibri"/>
                </a:rPr>
                <a:t>Структура управления Инициативы «Луч света» в Таджикистане</a:t>
              </a:r>
              <a:endParaRPr sz="1100" b="0" i="0" u="none" strike="noStrike" cap="none">
                <a:solidFill>
                  <a:srgbClr val="000000"/>
                </a:solidFill>
                <a:latin typeface="Calibri"/>
                <a:ea typeface="Calibri"/>
                <a:cs typeface="Calibri"/>
                <a:sym typeface="Calibri"/>
              </a:endParaRPr>
            </a:p>
          </p:txBody>
        </p:sp>
        <p:sp>
          <p:nvSpPr>
            <p:cNvPr id="428" name="Google Shape;428;p23"/>
            <p:cNvSpPr txBox="1"/>
            <p:nvPr/>
          </p:nvSpPr>
          <p:spPr>
            <a:xfrm>
              <a:off x="6484620" y="649605"/>
              <a:ext cx="1969842" cy="568077"/>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rgbClr val="000000"/>
                </a:buClr>
                <a:buSzPts val="1100"/>
                <a:buFont typeface="Calibri"/>
                <a:buNone/>
              </a:pPr>
              <a:r>
                <a:rPr lang="ru-RU" sz="1100" b="1" i="0" u="none" strike="noStrike" cap="none" dirty="0">
                  <a:solidFill>
                    <a:srgbClr val="000000"/>
                  </a:solidFill>
                  <a:latin typeface="Calibri"/>
                  <a:ea typeface="Calibri"/>
                  <a:cs typeface="Calibri"/>
                  <a:sym typeface="Calibri"/>
                </a:rPr>
                <a:t>Делегация ЕС в Таджикистане</a:t>
              </a:r>
              <a:endParaRPr sz="1100" b="0" i="0" u="none" strike="noStrike" cap="none" dirty="0">
                <a:solidFill>
                  <a:srgbClr val="000000"/>
                </a:solidFill>
                <a:latin typeface="Calibri"/>
                <a:ea typeface="Calibri"/>
                <a:cs typeface="Calibri"/>
                <a:sym typeface="Calibri"/>
              </a:endParaRPr>
            </a:p>
          </p:txBody>
        </p:sp>
        <p:sp>
          <p:nvSpPr>
            <p:cNvPr id="429" name="Google Shape;429;p23"/>
            <p:cNvSpPr txBox="1"/>
            <p:nvPr/>
          </p:nvSpPr>
          <p:spPr>
            <a:xfrm>
              <a:off x="126433" y="2273935"/>
              <a:ext cx="2279713" cy="1564169"/>
            </a:xfrm>
            <a:prstGeom prst="rect">
              <a:avLst/>
            </a:prstGeom>
            <a:solidFill>
              <a:srgbClr val="FFFFFF"/>
            </a:solidFill>
            <a:ln w="9525" cap="flat" cmpd="sng">
              <a:solidFill>
                <a:srgbClr val="000000"/>
              </a:solidFill>
              <a:prstDash val="dot"/>
              <a:miter lim="800000"/>
              <a:headEnd type="none" w="sm" len="sm"/>
              <a:tailEnd type="none" w="sm" len="sm"/>
            </a:ln>
          </p:spPr>
          <p:txBody>
            <a:bodyPr spcFirstLastPara="1" wrap="square" lIns="91425" tIns="45700" rIns="91425" bIns="45700" anchor="t" anchorCtr="0">
              <a:noAutofit/>
            </a:bodyPr>
            <a:lstStyle/>
            <a:p>
              <a:pPr marL="342900" marR="0" lvl="0" indent="-342900" algn="l" rtl="0">
                <a:lnSpc>
                  <a:spcPct val="107000"/>
                </a:lnSpc>
                <a:spcBef>
                  <a:spcPts val="0"/>
                </a:spcBef>
                <a:spcAft>
                  <a:spcPts val="0"/>
                </a:spcAft>
                <a:buClr>
                  <a:srgbClr val="000000"/>
                </a:buClr>
                <a:buSzPts val="900"/>
                <a:buFont typeface="Noto Sans Symbols"/>
                <a:buChar char="∙"/>
              </a:pPr>
              <a:r>
                <a:rPr lang="ru-RU" sz="900" b="0" i="0" u="none" strike="noStrike" cap="none">
                  <a:solidFill>
                    <a:srgbClr val="000000"/>
                  </a:solidFill>
                  <a:latin typeface="Calibri"/>
                  <a:ea typeface="Calibri"/>
                  <a:cs typeface="Calibri"/>
                  <a:sym typeface="Calibri"/>
                </a:rPr>
                <a:t>Консультативная поддержка, помощь в разработке и реализации </a:t>
              </a:r>
              <a:endParaRPr sz="11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900"/>
                <a:buFont typeface="Noto Sans Symbols"/>
                <a:buChar char="∙"/>
              </a:pPr>
              <a:r>
                <a:rPr lang="ru-RU" sz="900" b="0" i="0" u="none" strike="noStrike" cap="none">
                  <a:solidFill>
                    <a:srgbClr val="000000"/>
                  </a:solidFill>
                  <a:latin typeface="Calibri"/>
                  <a:ea typeface="Calibri"/>
                  <a:cs typeface="Calibri"/>
                  <a:sym typeface="Calibri"/>
                </a:rPr>
                <a:t>Анализ тенденций и потребностей</a:t>
              </a:r>
              <a:endParaRPr sz="11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900"/>
                <a:buFont typeface="Noto Sans Symbols"/>
                <a:buChar char="∙"/>
              </a:pPr>
              <a:r>
                <a:rPr lang="ru-RU" sz="900" b="0" i="0" u="none" strike="noStrike" cap="none">
                  <a:solidFill>
                    <a:srgbClr val="000000"/>
                  </a:solidFill>
                  <a:latin typeface="Calibri"/>
                  <a:ea typeface="Calibri"/>
                  <a:cs typeface="Calibri"/>
                  <a:sym typeface="Calibri"/>
                </a:rPr>
                <a:t>Связь с женским движением</a:t>
              </a:r>
              <a:endParaRPr sz="1100" b="0" i="0" u="none" strike="noStrike" cap="none">
                <a:solidFill>
                  <a:srgbClr val="000000"/>
                </a:solidFill>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900"/>
                <a:buFont typeface="Noto Sans Symbols"/>
                <a:buChar char="∙"/>
              </a:pPr>
              <a:r>
                <a:rPr lang="ru-RU" sz="900" b="0" i="0" u="none" strike="noStrike" cap="none">
                  <a:solidFill>
                    <a:srgbClr val="000000"/>
                  </a:solidFill>
                  <a:latin typeface="Calibri"/>
                  <a:ea typeface="Calibri"/>
                  <a:cs typeface="Calibri"/>
                  <a:sym typeface="Calibri"/>
                </a:rPr>
                <a:t>Обеспечить соответствие  деятельности партнёров задачам, обозначенных в Национальной Программе</a:t>
              </a:r>
              <a:endParaRPr sz="1100" b="0" i="0" u="none" strike="noStrike" cap="none">
                <a:solidFill>
                  <a:srgbClr val="000000"/>
                </a:solidFill>
                <a:latin typeface="Calibri"/>
                <a:ea typeface="Calibri"/>
                <a:cs typeface="Calibri"/>
                <a:sym typeface="Calibri"/>
              </a:endParaRPr>
            </a:p>
          </p:txBody>
        </p:sp>
        <p:sp>
          <p:nvSpPr>
            <p:cNvPr id="430" name="Google Shape;430;p23"/>
            <p:cNvSpPr txBox="1"/>
            <p:nvPr/>
          </p:nvSpPr>
          <p:spPr>
            <a:xfrm>
              <a:off x="7302959" y="1279078"/>
              <a:ext cx="1164321" cy="311150"/>
            </a:xfrm>
            <a:prstGeom prst="rect">
              <a:avLst/>
            </a:prstGeom>
            <a:solidFill>
              <a:srgbClr val="FFFFFF"/>
            </a:solidFill>
            <a:ln w="9525" cap="flat" cmpd="sng">
              <a:solidFill>
                <a:srgbClr val="000000"/>
              </a:solidFill>
              <a:prstDash val="dot"/>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900"/>
                <a:buFont typeface="Calibri"/>
                <a:buNone/>
              </a:pPr>
              <a:r>
                <a:rPr lang="ru-RU" sz="900" b="0" i="0" u="none" strike="noStrike" cap="none">
                  <a:solidFill>
                    <a:srgbClr val="000000"/>
                  </a:solidFill>
                  <a:latin typeface="Calibri"/>
                  <a:ea typeface="Calibri"/>
                  <a:cs typeface="Calibri"/>
                  <a:sym typeface="Calibri"/>
                </a:rPr>
                <a:t>Координация и сотрудничество </a:t>
              </a:r>
              <a:endParaRPr sz="1100" b="0" i="0" u="none" strike="noStrike" cap="none" dirty="0">
                <a:solidFill>
                  <a:srgbClr val="000000"/>
                </a:solidFill>
                <a:latin typeface="Calibri"/>
                <a:ea typeface="Calibri"/>
                <a:cs typeface="Calibri"/>
                <a:sym typeface="Calibri"/>
              </a:endParaRPr>
            </a:p>
          </p:txBody>
        </p:sp>
      </p:gr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
          <p:cNvSpPr/>
          <p:nvPr/>
        </p:nvSpPr>
        <p:spPr>
          <a:xfrm>
            <a:off x="17127" y="33972"/>
            <a:ext cx="2804638" cy="5151438"/>
          </a:xfrm>
          <a:prstGeom prst="rect">
            <a:avLst/>
          </a:prstGeom>
          <a:solidFill>
            <a:srgbClr val="A016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17"/>
              <a:buFont typeface="Helvetica Neue Light"/>
              <a:buNone/>
            </a:pPr>
            <a:endParaRPr sz="1217" b="0" i="0" u="none" strike="noStrike" cap="none">
              <a:solidFill>
                <a:schemeClr val="lt1"/>
              </a:solidFill>
              <a:latin typeface="Helvetica Neue Light"/>
              <a:ea typeface="Helvetica Neue Light"/>
              <a:cs typeface="Helvetica Neue Light"/>
              <a:sym typeface="Helvetica Neue Light"/>
            </a:endParaRPr>
          </a:p>
        </p:txBody>
      </p:sp>
      <p:sp>
        <p:nvSpPr>
          <p:cNvPr id="143" name="Google Shape;143;p3"/>
          <p:cNvSpPr txBox="1"/>
          <p:nvPr/>
        </p:nvSpPr>
        <p:spPr>
          <a:xfrm>
            <a:off x="332110" y="1763713"/>
            <a:ext cx="2174671" cy="20948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500"/>
              <a:buFont typeface="Arial"/>
              <a:buNone/>
            </a:pPr>
            <a:r>
              <a:rPr lang="ru-RU" sz="2500" b="0" i="0" u="none" strike="noStrike" cap="none">
                <a:solidFill>
                  <a:schemeClr val="lt1"/>
                </a:solidFill>
                <a:latin typeface="Arial"/>
                <a:ea typeface="Arial"/>
                <a:cs typeface="Arial"/>
                <a:sym typeface="Arial"/>
              </a:rPr>
              <a:t>Общая стратегия Инициативы «Луч света» -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2500"/>
              <a:buFont typeface="Arial"/>
              <a:buNone/>
            </a:pPr>
            <a:r>
              <a:rPr lang="ru-RU" sz="2500" b="0" i="0" u="none" strike="noStrike" cap="none">
                <a:solidFill>
                  <a:schemeClr val="lt1"/>
                </a:solidFill>
                <a:latin typeface="Arial"/>
                <a:ea typeface="Arial"/>
                <a:cs typeface="Arial"/>
                <a:sym typeface="Arial"/>
              </a:rPr>
              <a:t>принципы</a:t>
            </a:r>
            <a:endParaRPr sz="2500" b="0" i="0" u="none" strike="noStrike" cap="none">
              <a:solidFill>
                <a:schemeClr val="lt1"/>
              </a:solidFill>
              <a:latin typeface="Arial"/>
              <a:ea typeface="Arial"/>
              <a:cs typeface="Arial"/>
              <a:sym typeface="Arial"/>
            </a:endParaRPr>
          </a:p>
        </p:txBody>
      </p:sp>
      <p:sp>
        <p:nvSpPr>
          <p:cNvPr id="144" name="Google Shape;144;p3"/>
          <p:cNvSpPr/>
          <p:nvPr/>
        </p:nvSpPr>
        <p:spPr>
          <a:xfrm>
            <a:off x="3363177" y="626211"/>
            <a:ext cx="4403725" cy="351506"/>
          </a:xfrm>
          <a:prstGeom prst="rect">
            <a:avLst/>
          </a:prstGeom>
          <a:noFill/>
          <a:ln>
            <a:noFill/>
          </a:ln>
        </p:spPr>
        <p:txBody>
          <a:bodyPr spcFirstLastPara="1" wrap="square" lIns="91425" tIns="45700" rIns="91425" bIns="45700" anchor="t" anchorCtr="0">
            <a:spAutoFit/>
          </a:bodyPr>
          <a:lstStyle/>
          <a:p>
            <a:pPr marL="285750" marR="0" lvl="0" indent="-178816" algn="just" rtl="0">
              <a:lnSpc>
                <a:spcPct val="100000"/>
              </a:lnSpc>
              <a:spcBef>
                <a:spcPts val="0"/>
              </a:spcBef>
              <a:spcAft>
                <a:spcPts val="0"/>
              </a:spcAft>
              <a:buClr>
                <a:srgbClr val="000000"/>
              </a:buClr>
              <a:buSzPts val="1684"/>
              <a:buFont typeface="Arial"/>
              <a:buNone/>
            </a:pPr>
            <a:endParaRPr sz="1684" b="1" i="0" u="none" strike="noStrike" cap="none">
              <a:solidFill>
                <a:srgbClr val="C00000"/>
              </a:solidFill>
              <a:latin typeface="Helvetica Neue"/>
              <a:ea typeface="Helvetica Neue"/>
              <a:cs typeface="Helvetica Neue"/>
              <a:sym typeface="Helvetica Neue"/>
            </a:endParaRPr>
          </a:p>
        </p:txBody>
      </p:sp>
      <p:sp>
        <p:nvSpPr>
          <p:cNvPr id="145" name="Google Shape;145;p3"/>
          <p:cNvSpPr/>
          <p:nvPr/>
        </p:nvSpPr>
        <p:spPr>
          <a:xfrm>
            <a:off x="3040691" y="99947"/>
            <a:ext cx="5558118" cy="409342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500"/>
              <a:buFont typeface="Arial"/>
              <a:buChar char="•"/>
            </a:pPr>
            <a:r>
              <a:rPr lang="ru-RU" sz="1500" b="0" i="0" u="none" strike="noStrike" cap="none" dirty="0">
                <a:solidFill>
                  <a:srgbClr val="000000"/>
                </a:solidFill>
                <a:latin typeface="Helvetica Neue Light"/>
                <a:ea typeface="Helvetica Neue Light"/>
                <a:cs typeface="Helvetica Neue Light"/>
                <a:sym typeface="Helvetica Neue Light"/>
              </a:rPr>
              <a:t>Глобальная совместная инициатива ЕС и ООН</a:t>
            </a:r>
            <a:endParaRPr sz="1500" b="0" i="0" u="none" strike="noStrike" cap="none" dirty="0">
              <a:solidFill>
                <a:srgbClr val="000000"/>
              </a:solidFill>
              <a:latin typeface="Helvetica Neue Light"/>
              <a:ea typeface="Helvetica Neue Light"/>
              <a:cs typeface="Helvetica Neue Light"/>
              <a:sym typeface="Helvetica Neue Light"/>
            </a:endParaRPr>
          </a:p>
          <a:p>
            <a:pPr marL="285750" marR="0" lvl="0" indent="-285750" algn="l" rtl="0">
              <a:lnSpc>
                <a:spcPct val="100000"/>
              </a:lnSpc>
              <a:spcBef>
                <a:spcPts val="1200"/>
              </a:spcBef>
              <a:spcAft>
                <a:spcPts val="0"/>
              </a:spcAft>
              <a:buClr>
                <a:srgbClr val="000000"/>
              </a:buClr>
              <a:buSzPts val="1500"/>
              <a:buFont typeface="Arial"/>
              <a:buChar char="•"/>
            </a:pPr>
            <a:r>
              <a:rPr lang="ru-RU" sz="1500" b="0" i="0" u="none" strike="noStrike" cap="none" dirty="0">
                <a:solidFill>
                  <a:srgbClr val="000000"/>
                </a:solidFill>
                <a:latin typeface="Helvetica Neue Light"/>
                <a:ea typeface="Helvetica Neue Light"/>
                <a:cs typeface="Helvetica Neue Light"/>
                <a:sym typeface="Helvetica Neue Light"/>
              </a:rPr>
              <a:t>Тематическая фокус по Центральной Азии – сексуальное и гендерное насилие</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1200"/>
              </a:spcBef>
              <a:spcAft>
                <a:spcPts val="0"/>
              </a:spcAft>
              <a:buClr>
                <a:srgbClr val="000000"/>
              </a:buClr>
              <a:buSzPts val="1500"/>
              <a:buFont typeface="Arial"/>
              <a:buChar char="•"/>
            </a:pPr>
            <a:r>
              <a:rPr lang="ru-RU" sz="1500" b="0" i="0" u="none" strike="noStrike" cap="none" dirty="0">
                <a:solidFill>
                  <a:srgbClr val="000000"/>
                </a:solidFill>
                <a:latin typeface="Helvetica Neue Light"/>
                <a:ea typeface="Helvetica Neue Light"/>
                <a:cs typeface="Helvetica Neue Light"/>
                <a:sym typeface="Helvetica Neue Light"/>
              </a:rPr>
              <a:t>Соответствие национальным приоритетам, тесное партнёрство с Правительством Таджикистана; инклюзивный консультационный процесс</a:t>
            </a:r>
            <a:endParaRPr sz="1500" b="0" i="0" u="none" strike="noStrike" cap="none" dirty="0">
              <a:solidFill>
                <a:srgbClr val="000000"/>
              </a:solidFill>
              <a:latin typeface="Helvetica Neue Light"/>
              <a:ea typeface="Helvetica Neue Light"/>
              <a:cs typeface="Helvetica Neue Light"/>
              <a:sym typeface="Helvetica Neue Light"/>
            </a:endParaRPr>
          </a:p>
          <a:p>
            <a:pPr marL="285750" marR="0" lvl="0" indent="-285750" algn="l" rtl="0">
              <a:lnSpc>
                <a:spcPct val="100000"/>
              </a:lnSpc>
              <a:spcBef>
                <a:spcPts val="1200"/>
              </a:spcBef>
              <a:spcAft>
                <a:spcPts val="0"/>
              </a:spcAft>
              <a:buClr>
                <a:srgbClr val="961B04"/>
              </a:buClr>
              <a:buSzPts val="1500"/>
              <a:buFont typeface="Arial"/>
              <a:buChar char="•"/>
            </a:pPr>
            <a:r>
              <a:rPr lang="ru-RU" sz="1500" b="1" i="0" u="none" strike="noStrike" cap="none" dirty="0">
                <a:solidFill>
                  <a:srgbClr val="961B04"/>
                </a:solidFill>
                <a:latin typeface="Helvetica Neue Light"/>
                <a:ea typeface="Helvetica Neue Light"/>
                <a:cs typeface="Helvetica Neue Light"/>
                <a:sym typeface="Helvetica Neue Light"/>
              </a:rPr>
              <a:t>Партнёрство с ОГО - Не менее 30% средств, выделенных на программу будут реализованы через ОГО (приоритет национальные и местные ОГО)</a:t>
            </a:r>
            <a:endParaRPr sz="1500" b="1" i="0" u="none" strike="noStrike" cap="none" dirty="0">
              <a:solidFill>
                <a:srgbClr val="961B04"/>
              </a:solidFill>
              <a:latin typeface="Helvetica Neue Light"/>
              <a:ea typeface="Helvetica Neue Light"/>
              <a:cs typeface="Helvetica Neue Light"/>
              <a:sym typeface="Helvetica Neue Light"/>
            </a:endParaRPr>
          </a:p>
          <a:p>
            <a:pPr marL="285750" marR="0" lvl="0" indent="-285750" algn="l" rtl="0">
              <a:lnSpc>
                <a:spcPct val="100000"/>
              </a:lnSpc>
              <a:spcBef>
                <a:spcPts val="1200"/>
              </a:spcBef>
              <a:spcAft>
                <a:spcPts val="0"/>
              </a:spcAft>
              <a:buClr>
                <a:srgbClr val="000000"/>
              </a:buClr>
              <a:buSzPts val="1500"/>
              <a:buFont typeface="Arial"/>
              <a:buChar char="•"/>
            </a:pPr>
            <a:r>
              <a:rPr lang="ru-RU" sz="1500" b="0" i="0" u="none" strike="noStrike" cap="none" dirty="0">
                <a:solidFill>
                  <a:srgbClr val="000000"/>
                </a:solidFill>
                <a:latin typeface="Helvetica Neue Light"/>
                <a:ea typeface="Helvetica Neue Light"/>
                <a:cs typeface="Helvetica Neue Light"/>
                <a:sym typeface="Helvetica Neue Light"/>
              </a:rPr>
              <a:t>Взаимодополняемость с существующими инициативами для обеспечение более устойчивого прогресса </a:t>
            </a:r>
            <a:endParaRPr sz="1500" b="0" i="0" u="none" strike="noStrike" cap="none" dirty="0">
              <a:solidFill>
                <a:srgbClr val="000000"/>
              </a:solidFill>
              <a:latin typeface="Helvetica Neue Light"/>
              <a:ea typeface="Helvetica Neue Light"/>
              <a:cs typeface="Helvetica Neue Light"/>
              <a:sym typeface="Helvetica Neue Light"/>
            </a:endParaRPr>
          </a:p>
          <a:p>
            <a:pPr marL="285750" marR="0" lvl="0" indent="-285750" algn="l" rtl="0">
              <a:lnSpc>
                <a:spcPct val="100000"/>
              </a:lnSpc>
              <a:spcBef>
                <a:spcPts val="1200"/>
              </a:spcBef>
              <a:spcAft>
                <a:spcPts val="0"/>
              </a:spcAft>
              <a:buClr>
                <a:srgbClr val="961B04"/>
              </a:buClr>
              <a:buSzPts val="1500"/>
              <a:buFont typeface="Arial"/>
              <a:buChar char="•"/>
            </a:pPr>
            <a:r>
              <a:rPr lang="ru-RU" sz="1500" b="1" i="0" u="none" strike="noStrike" cap="none" dirty="0">
                <a:solidFill>
                  <a:srgbClr val="961B04"/>
                </a:solidFill>
                <a:latin typeface="Helvetica Neue Light"/>
                <a:ea typeface="Helvetica Neue Light"/>
                <a:cs typeface="Helvetica Neue Light"/>
                <a:sym typeface="Helvetica Neue Light"/>
              </a:rPr>
              <a:t>Принцип «Не оставить никого в стороне»: забота о женщинах и девочках с инвалидностью, о девочках в сложных ситуациях и женщинах в сельской местности</a:t>
            </a:r>
            <a:endParaRPr sz="1500" b="1" i="0" u="none" strike="noStrike" cap="none" dirty="0">
              <a:solidFill>
                <a:srgbClr val="961B04"/>
              </a:solidFill>
              <a:latin typeface="Helvetica Neue Light"/>
              <a:ea typeface="Helvetica Neue Light"/>
              <a:cs typeface="Helvetica Neue Light"/>
              <a:sym typeface="Helvetica Neue Light"/>
            </a:endParaRPr>
          </a:p>
        </p:txBody>
      </p:sp>
      <p:sp>
        <p:nvSpPr>
          <p:cNvPr id="146" name="Google Shape;146;p3"/>
          <p:cNvSpPr txBox="1"/>
          <p:nvPr/>
        </p:nvSpPr>
        <p:spPr>
          <a:xfrm>
            <a:off x="213404" y="431799"/>
            <a:ext cx="2354580" cy="101149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lt1"/>
              </a:buClr>
              <a:buSzPts val="2500"/>
              <a:buFont typeface="Arial Black"/>
              <a:buNone/>
            </a:pPr>
            <a:r>
              <a:rPr lang="ru-RU" sz="2500" b="0" i="0" u="none" strike="noStrike" cap="none">
                <a:solidFill>
                  <a:schemeClr val="lt1"/>
                </a:solidFill>
                <a:latin typeface="Arial Black"/>
                <a:ea typeface="Arial Black"/>
                <a:cs typeface="Arial Black"/>
                <a:sym typeface="Arial Black"/>
              </a:rPr>
              <a:t>Инициатива</a:t>
            </a:r>
            <a:endParaRPr sz="2500" b="0" i="0" u="none" strike="noStrike" cap="none">
              <a:solidFill>
                <a:schemeClr val="lt1"/>
              </a:solidFill>
              <a:latin typeface="Arial"/>
              <a:ea typeface="Arial"/>
              <a:cs typeface="Arial"/>
              <a:sym typeface="Arial"/>
            </a:endParaRPr>
          </a:p>
          <a:p>
            <a:pPr marL="0" marR="0" lvl="0" indent="0" algn="ctr" rtl="0">
              <a:lnSpc>
                <a:spcPct val="107000"/>
              </a:lnSpc>
              <a:spcBef>
                <a:spcPts val="800"/>
              </a:spcBef>
              <a:spcAft>
                <a:spcPts val="0"/>
              </a:spcAft>
              <a:buClr>
                <a:schemeClr val="lt1"/>
              </a:buClr>
              <a:buSzPts val="2500"/>
              <a:buFont typeface="Arial"/>
              <a:buNone/>
            </a:pPr>
            <a:r>
              <a:rPr lang="ru-RU" sz="2500" b="0" i="0" u="none" strike="noStrike" cap="none">
                <a:solidFill>
                  <a:schemeClr val="lt1"/>
                </a:solidFill>
                <a:latin typeface="Arial"/>
                <a:ea typeface="Arial"/>
                <a:cs typeface="Arial"/>
                <a:sym typeface="Arial"/>
              </a:rPr>
              <a:t>“</a:t>
            </a:r>
            <a:r>
              <a:rPr lang="ru-RU" sz="2500" b="0" i="0" u="none" strike="noStrike" cap="none">
                <a:solidFill>
                  <a:schemeClr val="lt1"/>
                </a:solidFill>
                <a:latin typeface="Arial Black"/>
                <a:ea typeface="Arial Black"/>
                <a:cs typeface="Arial Black"/>
                <a:sym typeface="Arial Black"/>
              </a:rPr>
              <a:t>Луч света</a:t>
            </a:r>
            <a:r>
              <a:rPr lang="ru-RU" sz="2500" b="0" i="0" u="none" strike="noStrike" cap="none">
                <a:solidFill>
                  <a:schemeClr val="l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147" name="Google Shape;147;p3"/>
          <p:cNvPicPr preferRelativeResize="0"/>
          <p:nvPr/>
        </p:nvPicPr>
        <p:blipFill rotWithShape="1">
          <a:blip r:embed="rId3">
            <a:alphaModFix/>
          </a:blip>
          <a:srcRect/>
          <a:stretch/>
        </p:blipFill>
        <p:spPr>
          <a:xfrm>
            <a:off x="6502400" y="4160979"/>
            <a:ext cx="2165616" cy="90276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1"/>
          <p:cNvSpPr txBox="1">
            <a:spLocks noGrp="1"/>
          </p:cNvSpPr>
          <p:nvPr>
            <p:ph type="title"/>
          </p:nvPr>
        </p:nvSpPr>
        <p:spPr>
          <a:xfrm>
            <a:off x="2654049" y="1470521"/>
            <a:ext cx="5199033" cy="7729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2400"/>
              <a:buFont typeface="Work Sans"/>
              <a:buNone/>
            </a:pPr>
            <a:r>
              <a:rPr lang="ru-RU" sz="3200"/>
              <a:t>Национальная Консультативная Группа Гражданских Организаций (НКГГО)</a:t>
            </a:r>
            <a:br>
              <a:rPr lang="ru-RU"/>
            </a:br>
            <a:endParaRPr/>
          </a:p>
        </p:txBody>
      </p:sp>
      <p:pic>
        <p:nvPicPr>
          <p:cNvPr id="436" name="Google Shape;436;p21" descr="A picture containing drawing&#10;&#10;Description automatically generated"/>
          <p:cNvPicPr preferRelativeResize="0"/>
          <p:nvPr/>
        </p:nvPicPr>
        <p:blipFill rotWithShape="1">
          <a:blip r:embed="rId3">
            <a:alphaModFix/>
          </a:blip>
          <a:srcRect l="3948" t="3999" r="2963" b="7481"/>
          <a:stretch/>
        </p:blipFill>
        <p:spPr>
          <a:xfrm>
            <a:off x="38666" y="1470521"/>
            <a:ext cx="2492684" cy="259126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7"/>
          <p:cNvSpPr/>
          <p:nvPr/>
        </p:nvSpPr>
        <p:spPr>
          <a:xfrm>
            <a:off x="-10640" y="0"/>
            <a:ext cx="2804638" cy="5151438"/>
          </a:xfrm>
          <a:prstGeom prst="rect">
            <a:avLst/>
          </a:prstGeom>
          <a:solidFill>
            <a:srgbClr val="A016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17" b="0" i="0" u="none" strike="noStrike" cap="none">
              <a:solidFill>
                <a:schemeClr val="lt1"/>
              </a:solidFill>
              <a:latin typeface="Arial"/>
              <a:ea typeface="Arial"/>
              <a:cs typeface="Arial"/>
              <a:sym typeface="Arial"/>
            </a:endParaRPr>
          </a:p>
        </p:txBody>
      </p:sp>
      <p:sp>
        <p:nvSpPr>
          <p:cNvPr id="497" name="Google Shape;497;p47"/>
          <p:cNvSpPr/>
          <p:nvPr/>
        </p:nvSpPr>
        <p:spPr>
          <a:xfrm>
            <a:off x="3363177" y="626211"/>
            <a:ext cx="4403725" cy="351506"/>
          </a:xfrm>
          <a:prstGeom prst="rect">
            <a:avLst/>
          </a:prstGeom>
          <a:noFill/>
          <a:ln>
            <a:noFill/>
          </a:ln>
        </p:spPr>
        <p:txBody>
          <a:bodyPr spcFirstLastPara="1" wrap="square" lIns="91425" tIns="45700" rIns="91425" bIns="45700" anchor="t" anchorCtr="0">
            <a:spAutoFit/>
          </a:bodyPr>
          <a:lstStyle/>
          <a:p>
            <a:pPr marL="285750" marR="0" lvl="0" indent="-196850" algn="just" rtl="0">
              <a:lnSpc>
                <a:spcPct val="100000"/>
              </a:lnSpc>
              <a:spcBef>
                <a:spcPts val="0"/>
              </a:spcBef>
              <a:spcAft>
                <a:spcPts val="0"/>
              </a:spcAft>
              <a:buClr>
                <a:srgbClr val="000000"/>
              </a:buClr>
              <a:buSzPts val="1400"/>
              <a:buFont typeface="Arial"/>
              <a:buNone/>
            </a:pPr>
            <a:endParaRPr sz="1400" b="1" i="0" u="none" strike="noStrike" cap="none">
              <a:solidFill>
                <a:srgbClr val="C00000"/>
              </a:solidFill>
              <a:latin typeface="Helvetica Neue"/>
              <a:ea typeface="Helvetica Neue"/>
              <a:cs typeface="Helvetica Neue"/>
              <a:sym typeface="Helvetica Neue"/>
            </a:endParaRPr>
          </a:p>
        </p:txBody>
      </p:sp>
      <p:sp>
        <p:nvSpPr>
          <p:cNvPr id="498" name="Google Shape;498;p47"/>
          <p:cNvSpPr txBox="1"/>
          <p:nvPr/>
        </p:nvSpPr>
        <p:spPr>
          <a:xfrm>
            <a:off x="120502" y="2794491"/>
            <a:ext cx="2551814" cy="17854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ru-RU" sz="2800" b="1" i="0" u="none" strike="noStrike" cap="none" dirty="0">
                <a:solidFill>
                  <a:schemeClr val="lt1"/>
                </a:solidFill>
                <a:latin typeface="Arial"/>
                <a:ea typeface="Arial"/>
                <a:cs typeface="Arial"/>
                <a:sym typeface="Arial"/>
              </a:rPr>
              <a:t>Полномочия постоянной</a:t>
            </a:r>
            <a:endParaRPr dirty="0"/>
          </a:p>
          <a:p>
            <a:pPr marL="0" marR="0" lvl="0" indent="0" algn="ctr" rtl="0">
              <a:lnSpc>
                <a:spcPct val="100000"/>
              </a:lnSpc>
              <a:spcBef>
                <a:spcPts val="0"/>
              </a:spcBef>
              <a:spcAft>
                <a:spcPts val="0"/>
              </a:spcAft>
              <a:buNone/>
            </a:pPr>
            <a:r>
              <a:rPr lang="ru-RU" sz="2800" b="1" i="0" u="none" strike="noStrike" cap="none" dirty="0">
                <a:solidFill>
                  <a:schemeClr val="lt1"/>
                </a:solidFill>
                <a:latin typeface="Arial"/>
                <a:ea typeface="Arial"/>
                <a:cs typeface="Arial"/>
                <a:sym typeface="Arial"/>
              </a:rPr>
              <a:t>НКГГО</a:t>
            </a:r>
            <a:endParaRPr sz="28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602" b="1" i="0" u="none" strike="noStrike" cap="none" dirty="0">
              <a:solidFill>
                <a:schemeClr val="lt1"/>
              </a:solidFill>
              <a:latin typeface="Arial"/>
              <a:ea typeface="Arial"/>
              <a:cs typeface="Arial"/>
              <a:sym typeface="Arial"/>
            </a:endParaRPr>
          </a:p>
        </p:txBody>
      </p:sp>
      <p:grpSp>
        <p:nvGrpSpPr>
          <p:cNvPr id="499" name="Google Shape;499;p47"/>
          <p:cNvGrpSpPr/>
          <p:nvPr/>
        </p:nvGrpSpPr>
        <p:grpSpPr>
          <a:xfrm>
            <a:off x="3261464" y="115670"/>
            <a:ext cx="5138449" cy="4893761"/>
            <a:chOff x="368179" y="1370"/>
            <a:chExt cx="5138449" cy="4893761"/>
          </a:xfrm>
        </p:grpSpPr>
        <p:sp>
          <p:nvSpPr>
            <p:cNvPr id="500" name="Google Shape;500;p47"/>
            <p:cNvSpPr/>
            <p:nvPr/>
          </p:nvSpPr>
          <p:spPr>
            <a:xfrm>
              <a:off x="368179" y="1370"/>
              <a:ext cx="2446880" cy="1468128"/>
            </a:xfrm>
            <a:prstGeom prst="rect">
              <a:avLst/>
            </a:prstGeom>
            <a:solidFill>
              <a:srgbClr val="0065C0">
                <a:alpha val="8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7"/>
            <p:cNvSpPr txBox="1"/>
            <p:nvPr/>
          </p:nvSpPr>
          <p:spPr>
            <a:xfrm>
              <a:off x="368179" y="1370"/>
              <a:ext cx="2446880" cy="146812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ru-RU" sz="1200" b="0" i="0" u="none" strike="noStrike" cap="none" dirty="0">
                  <a:solidFill>
                    <a:schemeClr val="lt1"/>
                  </a:solidFill>
                  <a:latin typeface="Arial"/>
                  <a:ea typeface="Arial"/>
                  <a:cs typeface="Arial"/>
                  <a:sym typeface="Arial"/>
                </a:rPr>
                <a:t>Предоставление консультаций по вопросам/политике, связанным с EVAWG в Таджикистане, а также по стратегическому направлению Инициативы «Луч света»</a:t>
              </a:r>
              <a:endParaRPr sz="1200" b="0" i="0" u="none" strike="noStrike" cap="none" dirty="0">
                <a:solidFill>
                  <a:schemeClr val="lt1"/>
                </a:solidFill>
                <a:latin typeface="Arial"/>
                <a:ea typeface="Arial"/>
                <a:cs typeface="Arial"/>
                <a:sym typeface="Arial"/>
              </a:endParaRPr>
            </a:p>
          </p:txBody>
        </p:sp>
        <p:sp>
          <p:nvSpPr>
            <p:cNvPr id="502" name="Google Shape;502;p47"/>
            <p:cNvSpPr/>
            <p:nvPr/>
          </p:nvSpPr>
          <p:spPr>
            <a:xfrm>
              <a:off x="3059748" y="1370"/>
              <a:ext cx="2446880" cy="1468128"/>
            </a:xfrm>
            <a:prstGeom prst="rect">
              <a:avLst/>
            </a:prstGeom>
            <a:solidFill>
              <a:srgbClr val="0065C0">
                <a:alpha val="8196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7"/>
            <p:cNvSpPr txBox="1"/>
            <p:nvPr/>
          </p:nvSpPr>
          <p:spPr>
            <a:xfrm>
              <a:off x="3059748" y="1370"/>
              <a:ext cx="2446880" cy="146812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ru-RU" sz="1200" b="0" i="0" u="none" strike="noStrike" cap="none">
                  <a:solidFill>
                    <a:schemeClr val="lt1"/>
                  </a:solidFill>
                  <a:latin typeface="Arial"/>
                  <a:ea typeface="Arial"/>
                  <a:cs typeface="Arial"/>
                  <a:sym typeface="Arial"/>
                </a:rPr>
                <a:t> Выступают в качестве партнеров в просветительской и коммуникационной деятельности, включая распространение идей Инициативы «Луч света» в широких массах</a:t>
              </a:r>
              <a:endParaRPr sz="1200" b="0" i="0" u="none" strike="noStrike" cap="none">
                <a:solidFill>
                  <a:schemeClr val="lt1"/>
                </a:solidFill>
                <a:latin typeface="Arial"/>
                <a:ea typeface="Arial"/>
                <a:cs typeface="Arial"/>
                <a:sym typeface="Arial"/>
              </a:endParaRPr>
            </a:p>
          </p:txBody>
        </p:sp>
        <p:sp>
          <p:nvSpPr>
            <p:cNvPr id="504" name="Google Shape;504;p47"/>
            <p:cNvSpPr/>
            <p:nvPr/>
          </p:nvSpPr>
          <p:spPr>
            <a:xfrm>
              <a:off x="368179" y="1714187"/>
              <a:ext cx="2446880" cy="1468128"/>
            </a:xfrm>
            <a:prstGeom prst="rect">
              <a:avLst/>
            </a:prstGeom>
            <a:solidFill>
              <a:srgbClr val="0065C0">
                <a:alpha val="74117"/>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7"/>
            <p:cNvSpPr txBox="1"/>
            <p:nvPr/>
          </p:nvSpPr>
          <p:spPr>
            <a:xfrm>
              <a:off x="368179" y="1714187"/>
              <a:ext cx="2446880" cy="146812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ru-RU" sz="1200" b="0" i="0" u="none" strike="noStrike" cap="none">
                  <a:solidFill>
                    <a:schemeClr val="lt1"/>
                  </a:solidFill>
                  <a:latin typeface="Arial"/>
                  <a:ea typeface="Arial"/>
                  <a:cs typeface="Arial"/>
                  <a:sym typeface="Arial"/>
                </a:rPr>
                <a:t>Даёт указания относительно возможностей расширения масштабов и решения проблем сексуального и гендерного насилия; особое внимание уделяется профилактике насилия в семье</a:t>
              </a:r>
              <a:endParaRPr sz="1200" b="0" i="0" u="none" strike="noStrike" cap="none">
                <a:solidFill>
                  <a:schemeClr val="lt1"/>
                </a:solidFill>
                <a:latin typeface="Arial"/>
                <a:ea typeface="Arial"/>
                <a:cs typeface="Arial"/>
                <a:sym typeface="Arial"/>
              </a:endParaRPr>
            </a:p>
          </p:txBody>
        </p:sp>
        <p:sp>
          <p:nvSpPr>
            <p:cNvPr id="506" name="Google Shape;506;p47"/>
            <p:cNvSpPr/>
            <p:nvPr/>
          </p:nvSpPr>
          <p:spPr>
            <a:xfrm>
              <a:off x="3059748" y="1714187"/>
              <a:ext cx="2446880" cy="1468128"/>
            </a:xfrm>
            <a:prstGeom prst="rect">
              <a:avLst/>
            </a:prstGeom>
            <a:solidFill>
              <a:srgbClr val="0065C0">
                <a:alpha val="65882"/>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7"/>
            <p:cNvSpPr txBox="1"/>
            <p:nvPr/>
          </p:nvSpPr>
          <p:spPr>
            <a:xfrm>
              <a:off x="3059748" y="1714187"/>
              <a:ext cx="2446880" cy="146812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ru-RU" sz="1200" b="0" i="0" u="none" strike="noStrike" cap="none">
                  <a:solidFill>
                    <a:schemeClr val="lt1"/>
                  </a:solidFill>
                  <a:latin typeface="Arial"/>
                  <a:ea typeface="Arial"/>
                  <a:cs typeface="Arial"/>
                  <a:sym typeface="Arial"/>
                </a:rPr>
                <a:t>Служит интерактивным пространством и открытым форумом для диалога/обучения и предоставляет информацию, анализ и выводы.</a:t>
              </a:r>
              <a:endParaRPr sz="1200" b="0" i="0" u="none" strike="noStrike" cap="none">
                <a:solidFill>
                  <a:schemeClr val="lt1"/>
                </a:solidFill>
                <a:latin typeface="Arial"/>
                <a:ea typeface="Arial"/>
                <a:cs typeface="Arial"/>
                <a:sym typeface="Arial"/>
              </a:endParaRPr>
            </a:p>
          </p:txBody>
        </p:sp>
        <p:sp>
          <p:nvSpPr>
            <p:cNvPr id="508" name="Google Shape;508;p47"/>
            <p:cNvSpPr/>
            <p:nvPr/>
          </p:nvSpPr>
          <p:spPr>
            <a:xfrm>
              <a:off x="368179" y="3427003"/>
              <a:ext cx="2446880" cy="1468128"/>
            </a:xfrm>
            <a:prstGeom prst="rect">
              <a:avLst/>
            </a:prstGeom>
            <a:solidFill>
              <a:srgbClr val="0065C0">
                <a:alpha val="58039"/>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7"/>
            <p:cNvSpPr txBox="1"/>
            <p:nvPr/>
          </p:nvSpPr>
          <p:spPr>
            <a:xfrm>
              <a:off x="368179" y="3427003"/>
              <a:ext cx="2446880" cy="146812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ru-RU" sz="1200" b="0" i="0" u="none" strike="noStrike" cap="none">
                  <a:solidFill>
                    <a:schemeClr val="lt1"/>
                  </a:solidFill>
                  <a:latin typeface="Arial"/>
                  <a:ea typeface="Arial"/>
                  <a:cs typeface="Arial"/>
                  <a:sym typeface="Arial"/>
                </a:rPr>
                <a:t>Поддерживает мониторинг консультирования по разработке программ, в том числе путём выявления рисков и предложения мер по смягчению последствий, а также обеспечивает обратную связь с Руководящим Комитетом</a:t>
              </a:r>
              <a:endParaRPr sz="1200" b="0" i="0" u="none" strike="noStrike" cap="none">
                <a:solidFill>
                  <a:schemeClr val="lt1"/>
                </a:solidFill>
                <a:latin typeface="Arial"/>
                <a:ea typeface="Arial"/>
                <a:cs typeface="Arial"/>
                <a:sym typeface="Arial"/>
              </a:endParaRPr>
            </a:p>
          </p:txBody>
        </p:sp>
        <p:sp>
          <p:nvSpPr>
            <p:cNvPr id="510" name="Google Shape;510;p47"/>
            <p:cNvSpPr/>
            <p:nvPr/>
          </p:nvSpPr>
          <p:spPr>
            <a:xfrm>
              <a:off x="3059748" y="3427003"/>
              <a:ext cx="2446880" cy="1468128"/>
            </a:xfrm>
            <a:prstGeom prst="rect">
              <a:avLst/>
            </a:prstGeom>
            <a:solidFill>
              <a:srgbClr val="0065C0">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7"/>
            <p:cNvSpPr txBox="1"/>
            <p:nvPr/>
          </p:nvSpPr>
          <p:spPr>
            <a:xfrm>
              <a:off x="3059748" y="3427003"/>
              <a:ext cx="2446880" cy="1468128"/>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ru-RU" sz="1200" b="0" i="0" u="none" strike="noStrike" cap="none">
                  <a:solidFill>
                    <a:schemeClr val="lt1"/>
                  </a:solidFill>
                  <a:latin typeface="Arial"/>
                  <a:ea typeface="Arial"/>
                  <a:cs typeface="Arial"/>
                  <a:sym typeface="Arial"/>
                </a:rPr>
                <a:t>Поддерживать связь с глобальной и региональной сетями НКГГО по мере необходимости, помогает обмениваться знаниями и выводами.</a:t>
              </a:r>
              <a:endParaRPr sz="1200" b="0" i="0" u="none" strike="noStrike" cap="none">
                <a:solidFill>
                  <a:schemeClr val="lt1"/>
                </a:solidFill>
                <a:latin typeface="Arial"/>
                <a:ea typeface="Arial"/>
                <a:cs typeface="Arial"/>
                <a:sym typeface="Arial"/>
              </a:endParaRPr>
            </a:p>
          </p:txBody>
        </p:sp>
      </p:grpSp>
      <p:sp>
        <p:nvSpPr>
          <p:cNvPr id="512" name="Google Shape;512;p47"/>
          <p:cNvSpPr txBox="1"/>
          <p:nvPr/>
        </p:nvSpPr>
        <p:spPr>
          <a:xfrm>
            <a:off x="214389" y="891498"/>
            <a:ext cx="2354580" cy="101149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lt1"/>
              </a:buClr>
              <a:buSzPts val="2500"/>
              <a:buFont typeface="Arial Black"/>
              <a:buNone/>
            </a:pPr>
            <a:r>
              <a:rPr lang="ru-RU" sz="2500" b="0" i="0" u="none" strike="noStrike" cap="none">
                <a:solidFill>
                  <a:schemeClr val="lt1"/>
                </a:solidFill>
                <a:latin typeface="Arial Black"/>
                <a:ea typeface="Arial Black"/>
                <a:cs typeface="Arial Black"/>
                <a:sym typeface="Arial Black"/>
              </a:rPr>
              <a:t>Инициатива</a:t>
            </a:r>
            <a:endParaRPr sz="2500" b="0" i="0" u="none" strike="noStrike" cap="none">
              <a:solidFill>
                <a:schemeClr val="lt1"/>
              </a:solidFill>
              <a:latin typeface="Arial"/>
              <a:ea typeface="Arial"/>
              <a:cs typeface="Arial"/>
              <a:sym typeface="Arial"/>
            </a:endParaRPr>
          </a:p>
          <a:p>
            <a:pPr marL="0" marR="0" lvl="0" indent="0" algn="ctr" rtl="0">
              <a:lnSpc>
                <a:spcPct val="107000"/>
              </a:lnSpc>
              <a:spcBef>
                <a:spcPts val="800"/>
              </a:spcBef>
              <a:spcAft>
                <a:spcPts val="0"/>
              </a:spcAft>
              <a:buClr>
                <a:schemeClr val="lt1"/>
              </a:buClr>
              <a:buSzPts val="2500"/>
              <a:buFont typeface="Arial"/>
              <a:buNone/>
            </a:pPr>
            <a:r>
              <a:rPr lang="ru-RU" sz="2500" b="0" i="0" u="none" strike="noStrike" cap="none">
                <a:solidFill>
                  <a:schemeClr val="lt1"/>
                </a:solidFill>
                <a:latin typeface="Arial"/>
                <a:ea typeface="Arial"/>
                <a:cs typeface="Arial"/>
                <a:sym typeface="Arial"/>
              </a:rPr>
              <a:t>“</a:t>
            </a:r>
            <a:r>
              <a:rPr lang="ru-RU" sz="2500" b="0" i="0" u="none" strike="noStrike" cap="none">
                <a:solidFill>
                  <a:schemeClr val="lt1"/>
                </a:solidFill>
                <a:latin typeface="Arial Black"/>
                <a:ea typeface="Arial Black"/>
                <a:cs typeface="Arial Black"/>
                <a:sym typeface="Arial Black"/>
              </a:rPr>
              <a:t>Луч света</a:t>
            </a:r>
            <a:r>
              <a:rPr lang="ru-RU" sz="2500" b="0" i="0" u="none" strike="noStrike" cap="none">
                <a:solidFill>
                  <a:schemeClr val="l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8"/>
          <p:cNvSpPr/>
          <p:nvPr/>
        </p:nvSpPr>
        <p:spPr>
          <a:xfrm>
            <a:off x="-10640" y="0"/>
            <a:ext cx="2804638" cy="5151438"/>
          </a:xfrm>
          <a:prstGeom prst="rect">
            <a:avLst/>
          </a:prstGeom>
          <a:solidFill>
            <a:srgbClr val="A016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17" b="0" i="0" u="none" strike="noStrike" cap="none">
              <a:solidFill>
                <a:schemeClr val="lt1"/>
              </a:solidFill>
              <a:latin typeface="Arial"/>
              <a:ea typeface="Arial"/>
              <a:cs typeface="Arial"/>
              <a:sym typeface="Arial"/>
            </a:endParaRPr>
          </a:p>
        </p:txBody>
      </p:sp>
      <p:sp>
        <p:nvSpPr>
          <p:cNvPr id="519" name="Google Shape;519;p48"/>
          <p:cNvSpPr/>
          <p:nvPr/>
        </p:nvSpPr>
        <p:spPr>
          <a:xfrm>
            <a:off x="3363177" y="626211"/>
            <a:ext cx="4403725" cy="351506"/>
          </a:xfrm>
          <a:prstGeom prst="rect">
            <a:avLst/>
          </a:prstGeom>
          <a:noFill/>
          <a:ln>
            <a:noFill/>
          </a:ln>
        </p:spPr>
        <p:txBody>
          <a:bodyPr spcFirstLastPara="1" wrap="square" lIns="91425" tIns="45700" rIns="91425" bIns="45700" anchor="t" anchorCtr="0">
            <a:spAutoFit/>
          </a:bodyPr>
          <a:lstStyle/>
          <a:p>
            <a:pPr marL="285750" marR="0" lvl="0" indent="-196850" algn="just" rtl="0">
              <a:lnSpc>
                <a:spcPct val="100000"/>
              </a:lnSpc>
              <a:spcBef>
                <a:spcPts val="0"/>
              </a:spcBef>
              <a:spcAft>
                <a:spcPts val="0"/>
              </a:spcAft>
              <a:buClr>
                <a:srgbClr val="000000"/>
              </a:buClr>
              <a:buSzPts val="1400"/>
              <a:buFont typeface="Arial"/>
              <a:buNone/>
            </a:pPr>
            <a:endParaRPr sz="1400" b="1" i="0" u="none" strike="noStrike" cap="none">
              <a:solidFill>
                <a:srgbClr val="C00000"/>
              </a:solidFill>
              <a:latin typeface="Helvetica Neue"/>
              <a:ea typeface="Helvetica Neue"/>
              <a:cs typeface="Helvetica Neue"/>
              <a:sym typeface="Helvetica Neue"/>
            </a:endParaRPr>
          </a:p>
        </p:txBody>
      </p:sp>
      <p:sp>
        <p:nvSpPr>
          <p:cNvPr id="520" name="Google Shape;520;p48"/>
          <p:cNvSpPr txBox="1"/>
          <p:nvPr/>
        </p:nvSpPr>
        <p:spPr>
          <a:xfrm>
            <a:off x="240458" y="2794491"/>
            <a:ext cx="2302445" cy="135453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ru-RU" sz="2800" b="1" i="0" u="none" strike="noStrike" cap="none" dirty="0">
                <a:solidFill>
                  <a:schemeClr val="lt1"/>
                </a:solidFill>
                <a:latin typeface="Arial"/>
                <a:ea typeface="Arial"/>
                <a:cs typeface="Arial"/>
                <a:sym typeface="Arial"/>
              </a:rPr>
              <a:t>Члены НКГГО</a:t>
            </a:r>
            <a:endParaRPr sz="28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None/>
            </a:pPr>
            <a:endParaRPr sz="2602" b="1" i="0" u="none" strike="noStrike" cap="none" dirty="0">
              <a:solidFill>
                <a:schemeClr val="lt1"/>
              </a:solidFill>
              <a:latin typeface="Arial"/>
              <a:ea typeface="Arial"/>
              <a:cs typeface="Arial"/>
              <a:sym typeface="Arial"/>
            </a:endParaRPr>
          </a:p>
        </p:txBody>
      </p:sp>
      <p:grpSp>
        <p:nvGrpSpPr>
          <p:cNvPr id="521" name="Google Shape;521;p48"/>
          <p:cNvGrpSpPr/>
          <p:nvPr/>
        </p:nvGrpSpPr>
        <p:grpSpPr>
          <a:xfrm>
            <a:off x="3055681" y="215309"/>
            <a:ext cx="5449757" cy="3667450"/>
            <a:chOff x="-323381" y="101009"/>
            <a:chExt cx="5449757" cy="3667450"/>
          </a:xfrm>
        </p:grpSpPr>
        <p:sp>
          <p:nvSpPr>
            <p:cNvPr id="522" name="Google Shape;522;p48"/>
            <p:cNvSpPr/>
            <p:nvPr/>
          </p:nvSpPr>
          <p:spPr>
            <a:xfrm>
              <a:off x="1788912" y="993006"/>
              <a:ext cx="1129839" cy="1129977"/>
            </a:xfrm>
            <a:prstGeom prst="ellipse">
              <a:avLst/>
            </a:prstGeom>
            <a:solidFill>
              <a:srgbClr val="008828">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8"/>
            <p:cNvSpPr/>
            <p:nvPr/>
          </p:nvSpPr>
          <p:spPr>
            <a:xfrm>
              <a:off x="1975846" y="111450"/>
              <a:ext cx="1294607" cy="69281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8"/>
            <p:cNvSpPr txBox="1"/>
            <p:nvPr/>
          </p:nvSpPr>
          <p:spPr>
            <a:xfrm>
              <a:off x="1282206" y="101009"/>
              <a:ext cx="1299390" cy="69281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ru-RU" sz="1000" b="0" i="0" u="none" strike="noStrike" cap="none" dirty="0">
                  <a:solidFill>
                    <a:srgbClr val="000000"/>
                  </a:solidFill>
                  <a:latin typeface="Arial"/>
                  <a:ea typeface="Arial"/>
                  <a:cs typeface="Arial"/>
                  <a:sym typeface="Arial"/>
                </a:rPr>
                <a:t>Все должны иметь опыт работы в области гендерного равенства (не менее 5 лет)</a:t>
              </a:r>
              <a:endParaRPr sz="1800" dirty="0"/>
            </a:p>
          </p:txBody>
        </p:sp>
        <p:sp>
          <p:nvSpPr>
            <p:cNvPr id="525" name="Google Shape;525;p48"/>
            <p:cNvSpPr/>
            <p:nvPr/>
          </p:nvSpPr>
          <p:spPr>
            <a:xfrm>
              <a:off x="2120331" y="1152352"/>
              <a:ext cx="1129839" cy="1129977"/>
            </a:xfrm>
            <a:prstGeom prst="ellipse">
              <a:avLst/>
            </a:prstGeom>
            <a:solidFill>
              <a:srgbClr val="DCBD20">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8"/>
            <p:cNvSpPr/>
            <p:nvPr/>
          </p:nvSpPr>
          <p:spPr>
            <a:xfrm>
              <a:off x="3389518" y="769227"/>
              <a:ext cx="1223992" cy="7620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8"/>
            <p:cNvSpPr txBox="1"/>
            <p:nvPr/>
          </p:nvSpPr>
          <p:spPr>
            <a:xfrm>
              <a:off x="3099978" y="202145"/>
              <a:ext cx="1803072" cy="76209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ru-RU" sz="1000" b="0" i="0" u="none" strike="noStrike" cap="none" dirty="0">
                  <a:solidFill>
                    <a:srgbClr val="000000"/>
                  </a:solidFill>
                  <a:latin typeface="Arial"/>
                  <a:ea typeface="Arial"/>
                  <a:cs typeface="Arial"/>
                  <a:sym typeface="Arial"/>
                </a:rPr>
                <a:t>Все члены движения за права женщин\организации должны продемонстрировать свой опыт в ликвидации СНГ</a:t>
              </a:r>
              <a:endParaRPr sz="1000" b="0" i="0" u="none" strike="noStrike" cap="none" dirty="0">
                <a:solidFill>
                  <a:srgbClr val="000000"/>
                </a:solidFill>
                <a:latin typeface="Arial"/>
                <a:ea typeface="Arial"/>
                <a:cs typeface="Arial"/>
                <a:sym typeface="Arial"/>
              </a:endParaRPr>
            </a:p>
          </p:txBody>
        </p:sp>
        <p:sp>
          <p:nvSpPr>
            <p:cNvPr id="528" name="Google Shape;528;p48"/>
            <p:cNvSpPr/>
            <p:nvPr/>
          </p:nvSpPr>
          <p:spPr>
            <a:xfrm>
              <a:off x="2201774" y="1510883"/>
              <a:ext cx="1129839" cy="1129977"/>
            </a:xfrm>
            <a:prstGeom prst="ellipse">
              <a:avLst/>
            </a:prstGeom>
            <a:solidFill>
              <a:srgbClr val="DE690D">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8"/>
            <p:cNvSpPr/>
            <p:nvPr/>
          </p:nvSpPr>
          <p:spPr>
            <a:xfrm>
              <a:off x="3507209" y="1739165"/>
              <a:ext cx="1200454" cy="8140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8"/>
            <p:cNvSpPr txBox="1"/>
            <p:nvPr/>
          </p:nvSpPr>
          <p:spPr>
            <a:xfrm>
              <a:off x="3569452" y="1402986"/>
              <a:ext cx="1556924" cy="81405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ru-RU" sz="1000" b="0" i="0" u="none" strike="noStrike" cap="none" dirty="0">
                  <a:solidFill>
                    <a:srgbClr val="000000"/>
                  </a:solidFill>
                  <a:latin typeface="Arial"/>
                  <a:ea typeface="Arial"/>
                  <a:cs typeface="Arial"/>
                  <a:sym typeface="Arial"/>
                </a:rPr>
                <a:t>Необходимо привлекать лица, обладающие знаниями в области прав человека и имеющие опыт в вопросах защиты прав и свобод</a:t>
              </a:r>
              <a:endParaRPr sz="1000" b="0" i="0" u="none" strike="noStrike" cap="none" dirty="0">
                <a:solidFill>
                  <a:srgbClr val="000000"/>
                </a:solidFill>
                <a:latin typeface="Arial"/>
                <a:ea typeface="Arial"/>
                <a:cs typeface="Arial"/>
                <a:sym typeface="Arial"/>
              </a:endParaRPr>
            </a:p>
          </p:txBody>
        </p:sp>
        <p:sp>
          <p:nvSpPr>
            <p:cNvPr id="531" name="Google Shape;531;p48"/>
            <p:cNvSpPr/>
            <p:nvPr/>
          </p:nvSpPr>
          <p:spPr>
            <a:xfrm>
              <a:off x="1972511" y="1798401"/>
              <a:ext cx="1129839" cy="1129977"/>
            </a:xfrm>
            <a:prstGeom prst="ellipse">
              <a:avLst/>
            </a:prstGeom>
            <a:solidFill>
              <a:srgbClr val="C82303">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8"/>
            <p:cNvSpPr/>
            <p:nvPr/>
          </p:nvSpPr>
          <p:spPr>
            <a:xfrm>
              <a:off x="2989366" y="2830345"/>
              <a:ext cx="1294607" cy="74477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8"/>
            <p:cNvSpPr txBox="1"/>
            <p:nvPr/>
          </p:nvSpPr>
          <p:spPr>
            <a:xfrm>
              <a:off x="2989366" y="2837856"/>
              <a:ext cx="1742938" cy="74477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ru-RU" sz="1100" b="0" i="0" u="none" strike="noStrike" cap="none" dirty="0">
                  <a:solidFill>
                    <a:srgbClr val="000000"/>
                  </a:solidFill>
                  <a:latin typeface="Arial"/>
                  <a:ea typeface="Arial"/>
                  <a:cs typeface="Arial"/>
                  <a:sym typeface="Arial"/>
                </a:rPr>
                <a:t>Включать тех, кто сталкивается с пересекающимися формами дискриминации и знают как соблюсти географический баланс</a:t>
              </a:r>
              <a:endParaRPr sz="1100" b="0" i="0" u="none" strike="noStrike" cap="none" dirty="0">
                <a:solidFill>
                  <a:srgbClr val="000000"/>
                </a:solidFill>
                <a:latin typeface="Arial"/>
                <a:ea typeface="Arial"/>
                <a:cs typeface="Arial"/>
                <a:sym typeface="Arial"/>
              </a:endParaRPr>
            </a:p>
          </p:txBody>
        </p:sp>
        <p:sp>
          <p:nvSpPr>
            <p:cNvPr id="534" name="Google Shape;534;p48"/>
            <p:cNvSpPr/>
            <p:nvPr/>
          </p:nvSpPr>
          <p:spPr>
            <a:xfrm>
              <a:off x="1605313" y="1798401"/>
              <a:ext cx="1129839" cy="1129977"/>
            </a:xfrm>
            <a:prstGeom prst="ellipse">
              <a:avLst/>
            </a:prstGeom>
            <a:solidFill>
              <a:srgbClr val="743C9B">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8"/>
            <p:cNvSpPr/>
            <p:nvPr/>
          </p:nvSpPr>
          <p:spPr>
            <a:xfrm>
              <a:off x="423689" y="2830345"/>
              <a:ext cx="1294607" cy="74477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8"/>
            <p:cNvSpPr txBox="1"/>
            <p:nvPr/>
          </p:nvSpPr>
          <p:spPr>
            <a:xfrm>
              <a:off x="423690" y="3023686"/>
              <a:ext cx="1480620" cy="74477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ru-RU" sz="1000" b="0" i="0" u="none" strike="noStrike" cap="none" dirty="0">
                  <a:solidFill>
                    <a:srgbClr val="000000"/>
                  </a:solidFill>
                  <a:latin typeface="Arial"/>
                  <a:ea typeface="Arial"/>
                  <a:cs typeface="Arial"/>
                  <a:sym typeface="Arial"/>
                </a:rPr>
                <a:t>Включать представителей прогрессивных религиозных групп, а также мужчин и мальчиков, работающих над EVAWG</a:t>
              </a:r>
              <a:endParaRPr sz="1000" b="0" i="0" u="none" strike="noStrike" cap="none" dirty="0">
                <a:solidFill>
                  <a:srgbClr val="000000"/>
                </a:solidFill>
                <a:latin typeface="Arial"/>
                <a:ea typeface="Arial"/>
                <a:cs typeface="Arial"/>
                <a:sym typeface="Arial"/>
              </a:endParaRPr>
            </a:p>
          </p:txBody>
        </p:sp>
        <p:sp>
          <p:nvSpPr>
            <p:cNvPr id="537" name="Google Shape;537;p48"/>
            <p:cNvSpPr/>
            <p:nvPr/>
          </p:nvSpPr>
          <p:spPr>
            <a:xfrm>
              <a:off x="1376050" y="1510883"/>
              <a:ext cx="1129839" cy="1129977"/>
            </a:xfrm>
            <a:prstGeom prst="ellipse">
              <a:avLst/>
            </a:prstGeom>
            <a:solidFill>
              <a:srgbClr val="008828">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8"/>
            <p:cNvSpPr/>
            <p:nvPr/>
          </p:nvSpPr>
          <p:spPr>
            <a:xfrm>
              <a:off x="0" y="1739165"/>
              <a:ext cx="1200454" cy="81405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8"/>
            <p:cNvSpPr txBox="1"/>
            <p:nvPr/>
          </p:nvSpPr>
          <p:spPr>
            <a:xfrm>
              <a:off x="-323381" y="1884374"/>
              <a:ext cx="1418320" cy="81405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ru-RU" sz="1000" b="0" i="0" u="none" strike="noStrike" cap="none" dirty="0">
                  <a:solidFill>
                    <a:srgbClr val="000000"/>
                  </a:solidFill>
                  <a:latin typeface="Arial"/>
                  <a:ea typeface="Arial"/>
                  <a:cs typeface="Arial"/>
                  <a:sym typeface="Arial"/>
                </a:rPr>
                <a:t>Члены НКГГО не могут иметь никакого официального отношения с правительственными структурами и политическими партиями</a:t>
              </a:r>
              <a:endParaRPr sz="1000" b="0" i="0" u="none" strike="noStrike" cap="none" dirty="0">
                <a:solidFill>
                  <a:srgbClr val="000000"/>
                </a:solidFill>
                <a:latin typeface="Arial"/>
                <a:ea typeface="Arial"/>
                <a:cs typeface="Arial"/>
                <a:sym typeface="Arial"/>
              </a:endParaRPr>
            </a:p>
          </p:txBody>
        </p:sp>
        <p:sp>
          <p:nvSpPr>
            <p:cNvPr id="540" name="Google Shape;540;p48"/>
            <p:cNvSpPr/>
            <p:nvPr/>
          </p:nvSpPr>
          <p:spPr>
            <a:xfrm>
              <a:off x="1457492" y="1152352"/>
              <a:ext cx="1129839" cy="1129977"/>
            </a:xfrm>
            <a:prstGeom prst="ellipse">
              <a:avLst/>
            </a:prstGeom>
            <a:solidFill>
              <a:srgbClr val="DCBD20">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8"/>
            <p:cNvSpPr/>
            <p:nvPr/>
          </p:nvSpPr>
          <p:spPr>
            <a:xfrm>
              <a:off x="94153" y="769227"/>
              <a:ext cx="1223992" cy="76209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8"/>
            <p:cNvSpPr txBox="1"/>
            <p:nvPr/>
          </p:nvSpPr>
          <p:spPr>
            <a:xfrm>
              <a:off x="-48708" y="665108"/>
              <a:ext cx="1334030" cy="76209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800"/>
                <a:buFont typeface="Arial"/>
                <a:buNone/>
              </a:pPr>
              <a:r>
                <a:rPr lang="ru-RU" sz="1000" b="0" i="0" u="none" strike="noStrike" cap="none" dirty="0">
                  <a:solidFill>
                    <a:srgbClr val="000000"/>
                  </a:solidFill>
                  <a:latin typeface="Arial"/>
                  <a:ea typeface="Arial"/>
                  <a:cs typeface="Arial"/>
                  <a:sym typeface="Arial"/>
                </a:rPr>
                <a:t>Готовность активного участия (примерно 5 часов в месяц, включая собрания 1 раз в квартал)</a:t>
              </a:r>
              <a:endParaRPr sz="1800" dirty="0"/>
            </a:p>
          </p:txBody>
        </p:sp>
      </p:grpSp>
      <p:sp>
        <p:nvSpPr>
          <p:cNvPr id="543" name="Google Shape;543;p48"/>
          <p:cNvSpPr txBox="1"/>
          <p:nvPr/>
        </p:nvSpPr>
        <p:spPr>
          <a:xfrm>
            <a:off x="2928938" y="4146590"/>
            <a:ext cx="5731964" cy="997709"/>
          </a:xfrm>
          <a:prstGeom prst="rect">
            <a:avLst/>
          </a:prstGeom>
          <a:solidFill>
            <a:srgbClr val="641202">
              <a:alpha val="32941"/>
            </a:srgbClr>
          </a:solid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ru-RU" sz="1600" b="0" i="0" u="none" strike="noStrike" cap="none">
                <a:solidFill>
                  <a:srgbClr val="000000"/>
                </a:solidFill>
                <a:latin typeface="Arial"/>
                <a:ea typeface="Arial"/>
                <a:cs typeface="Arial"/>
                <a:sym typeface="Arial"/>
              </a:rPr>
              <a:t>Члены НКГГО присоединяются к группе </a:t>
            </a:r>
            <a:r>
              <a:rPr lang="ru-RU" sz="1600" b="1" i="0" u="none" strike="noStrike" cap="none">
                <a:solidFill>
                  <a:srgbClr val="000000"/>
                </a:solidFill>
                <a:latin typeface="Arial"/>
                <a:ea typeface="Arial"/>
                <a:cs typeface="Arial"/>
                <a:sym typeface="Arial"/>
              </a:rPr>
              <a:t>добровольно</a:t>
            </a:r>
            <a:r>
              <a:rPr lang="ru-RU" sz="1600" b="0" i="0" u="none" strike="noStrike" cap="none">
                <a:solidFill>
                  <a:srgbClr val="000000"/>
                </a:solidFill>
                <a:latin typeface="Arial"/>
                <a:ea typeface="Arial"/>
                <a:cs typeface="Arial"/>
                <a:sym typeface="Arial"/>
              </a:rPr>
              <a:t> в </a:t>
            </a:r>
            <a:r>
              <a:rPr lang="ru-RU" sz="1600" b="1" i="0" u="none" strike="noStrike" cap="none">
                <a:solidFill>
                  <a:srgbClr val="000000"/>
                </a:solidFill>
                <a:latin typeface="Arial"/>
                <a:ea typeface="Arial"/>
                <a:cs typeface="Arial"/>
                <a:sym typeface="Arial"/>
              </a:rPr>
              <a:t>личном качестве</a:t>
            </a:r>
            <a:r>
              <a:rPr lang="ru-RU" sz="1600" b="0" i="0" u="none" strike="noStrike" cap="none">
                <a:solidFill>
                  <a:srgbClr val="000000"/>
                </a:solidFill>
                <a:latin typeface="Arial"/>
                <a:ea typeface="Arial"/>
                <a:cs typeface="Arial"/>
                <a:sym typeface="Arial"/>
              </a:rPr>
              <a:t>. Членство не предусматривает принятия выгодных (или предвзятых) решений в отношении ОГО, в которых они работают.</a:t>
            </a:r>
            <a:endParaRPr sz="1600" b="0" i="0" u="none" strike="noStrike" cap="none">
              <a:solidFill>
                <a:srgbClr val="000000"/>
              </a:solidFill>
              <a:latin typeface="Arial"/>
              <a:ea typeface="Arial"/>
              <a:cs typeface="Arial"/>
              <a:sym typeface="Arial"/>
            </a:endParaRPr>
          </a:p>
        </p:txBody>
      </p:sp>
      <p:sp>
        <p:nvSpPr>
          <p:cNvPr id="544" name="Google Shape;544;p48"/>
          <p:cNvSpPr txBox="1"/>
          <p:nvPr/>
        </p:nvSpPr>
        <p:spPr>
          <a:xfrm>
            <a:off x="188323" y="977717"/>
            <a:ext cx="2354580" cy="101149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lt1"/>
              </a:buClr>
              <a:buSzPts val="2500"/>
              <a:buFont typeface="Arial Black"/>
              <a:buNone/>
            </a:pPr>
            <a:r>
              <a:rPr lang="ru-RU" sz="2500" b="0" i="0" u="none" strike="noStrike" cap="none">
                <a:solidFill>
                  <a:schemeClr val="lt1"/>
                </a:solidFill>
                <a:latin typeface="Arial Black"/>
                <a:ea typeface="Arial Black"/>
                <a:cs typeface="Arial Black"/>
                <a:sym typeface="Arial Black"/>
              </a:rPr>
              <a:t>Инициатива</a:t>
            </a:r>
            <a:endParaRPr sz="2500" b="0" i="0" u="none" strike="noStrike" cap="none">
              <a:solidFill>
                <a:schemeClr val="lt1"/>
              </a:solidFill>
              <a:latin typeface="Arial"/>
              <a:ea typeface="Arial"/>
              <a:cs typeface="Arial"/>
              <a:sym typeface="Arial"/>
            </a:endParaRPr>
          </a:p>
          <a:p>
            <a:pPr marL="0" marR="0" lvl="0" indent="0" algn="ctr" rtl="0">
              <a:lnSpc>
                <a:spcPct val="107000"/>
              </a:lnSpc>
              <a:spcBef>
                <a:spcPts val="800"/>
              </a:spcBef>
              <a:spcAft>
                <a:spcPts val="0"/>
              </a:spcAft>
              <a:buClr>
                <a:schemeClr val="lt1"/>
              </a:buClr>
              <a:buSzPts val="2500"/>
              <a:buFont typeface="Arial"/>
              <a:buNone/>
            </a:pPr>
            <a:r>
              <a:rPr lang="ru-RU" sz="2500" b="0" i="0" u="none" strike="noStrike" cap="none">
                <a:solidFill>
                  <a:schemeClr val="lt1"/>
                </a:solidFill>
                <a:latin typeface="Arial"/>
                <a:ea typeface="Arial"/>
                <a:cs typeface="Arial"/>
                <a:sym typeface="Arial"/>
              </a:rPr>
              <a:t>“</a:t>
            </a:r>
            <a:r>
              <a:rPr lang="ru-RU" sz="2500" b="0" i="0" u="none" strike="noStrike" cap="none">
                <a:solidFill>
                  <a:schemeClr val="lt1"/>
                </a:solidFill>
                <a:latin typeface="Arial Black"/>
                <a:ea typeface="Arial Black"/>
                <a:cs typeface="Arial Black"/>
                <a:sym typeface="Arial Black"/>
              </a:rPr>
              <a:t>Луч света</a:t>
            </a:r>
            <a:r>
              <a:rPr lang="ru-RU" sz="2500" b="0" i="0" u="none" strike="noStrike" cap="none">
                <a:solidFill>
                  <a:schemeClr val="l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51"/>
        <p:cNvGrpSpPr/>
        <p:nvPr/>
      </p:nvGrpSpPr>
      <p:grpSpPr>
        <a:xfrm>
          <a:off x="0" y="0"/>
          <a:ext cx="0" cy="0"/>
          <a:chOff x="0" y="0"/>
          <a:chExt cx="0" cy="0"/>
        </a:xfrm>
      </p:grpSpPr>
      <p:sp>
        <p:nvSpPr>
          <p:cNvPr id="152" name="Google Shape;152;p4"/>
          <p:cNvSpPr txBox="1">
            <a:spLocks noGrp="1"/>
          </p:cNvSpPr>
          <p:nvPr>
            <p:ph type="title"/>
          </p:nvPr>
        </p:nvSpPr>
        <p:spPr>
          <a:xfrm>
            <a:off x="1773723" y="70089"/>
            <a:ext cx="6220163" cy="53395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A21B44"/>
              </a:buClr>
              <a:buSzPts val="2500"/>
              <a:buFont typeface="Helvetica Neue"/>
              <a:buNone/>
            </a:pPr>
            <a:r>
              <a:rPr lang="ru-RU" sz="2500" b="0">
                <a:solidFill>
                  <a:srgbClr val="A21B44"/>
                </a:solidFill>
                <a:latin typeface="Helvetica Neue"/>
                <a:ea typeface="Helvetica Neue"/>
                <a:cs typeface="Helvetica Neue"/>
                <a:sym typeface="Helvetica Neue"/>
              </a:rPr>
              <a:t>Страновая Программа Таджикистана</a:t>
            </a:r>
            <a:endParaRPr sz="2500" b="0">
              <a:solidFill>
                <a:srgbClr val="A21B44"/>
              </a:solidFill>
              <a:latin typeface="Helvetica Neue"/>
              <a:ea typeface="Helvetica Neue"/>
              <a:cs typeface="Helvetica Neue"/>
              <a:sym typeface="Helvetica Neue"/>
            </a:endParaRPr>
          </a:p>
        </p:txBody>
      </p:sp>
      <p:sp>
        <p:nvSpPr>
          <p:cNvPr id="153" name="Google Shape;153;p4"/>
          <p:cNvSpPr txBox="1">
            <a:spLocks noGrp="1"/>
          </p:cNvSpPr>
          <p:nvPr>
            <p:ph type="body" idx="1"/>
          </p:nvPr>
        </p:nvSpPr>
        <p:spPr>
          <a:xfrm>
            <a:off x="2072685" y="584345"/>
            <a:ext cx="6394967" cy="487586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Font typeface="Helvetica Neue Light"/>
              <a:buNone/>
            </a:pPr>
            <a:r>
              <a:rPr lang="ru-RU" sz="1400" b="1">
                <a:solidFill>
                  <a:srgbClr val="000000"/>
                </a:solidFill>
                <a:latin typeface="Helvetica Neue Light"/>
                <a:ea typeface="Helvetica Neue Light"/>
                <a:cs typeface="Helvetica Neue Light"/>
                <a:sym typeface="Helvetica Neue Light"/>
              </a:rPr>
              <a:t>ВИДЕНИЕ</a:t>
            </a:r>
            <a:r>
              <a:rPr lang="ru-RU" sz="1400">
                <a:solidFill>
                  <a:srgbClr val="000000"/>
                </a:solidFill>
                <a:latin typeface="Helvetica Neue Light"/>
                <a:ea typeface="Helvetica Neue Light"/>
                <a:cs typeface="Helvetica Neue Light"/>
                <a:sym typeface="Helvetica Neue Light"/>
              </a:rPr>
              <a:t>: женщины и девочки пользуются правом на жизнь, свободную от насилия, в инклюзивном и гендерно-справедливом Таджикистане.</a:t>
            </a:r>
            <a:endParaRPr sz="1400">
              <a:solidFill>
                <a:srgbClr val="000000"/>
              </a:solidFill>
              <a:latin typeface="Helvetica Neue Light"/>
              <a:ea typeface="Helvetica Neue Light"/>
              <a:cs typeface="Helvetica Neue Light"/>
              <a:sym typeface="Helvetica Neue Light"/>
            </a:endParaRPr>
          </a:p>
          <a:p>
            <a:pPr marL="0" lvl="0" indent="0" algn="l" rtl="0">
              <a:lnSpc>
                <a:spcPct val="100000"/>
              </a:lnSpc>
              <a:spcBef>
                <a:spcPts val="0"/>
              </a:spcBef>
              <a:spcAft>
                <a:spcPts val="0"/>
              </a:spcAft>
              <a:buClr>
                <a:schemeClr val="dk1"/>
              </a:buClr>
              <a:buSzPts val="1400"/>
              <a:buFont typeface="Work Sans"/>
              <a:buNone/>
            </a:pPr>
            <a:endParaRPr sz="1400">
              <a:solidFill>
                <a:srgbClr val="000000"/>
              </a:solidFill>
              <a:latin typeface="Helvetica Neue Light"/>
              <a:ea typeface="Helvetica Neue Light"/>
              <a:cs typeface="Helvetica Neue Light"/>
              <a:sym typeface="Helvetica Neue Light"/>
            </a:endParaRPr>
          </a:p>
          <a:p>
            <a:pPr marL="0" lvl="0" indent="0" algn="l" rtl="0">
              <a:lnSpc>
                <a:spcPct val="100000"/>
              </a:lnSpc>
              <a:spcBef>
                <a:spcPts val="0"/>
              </a:spcBef>
              <a:spcAft>
                <a:spcPts val="0"/>
              </a:spcAft>
              <a:buClr>
                <a:srgbClr val="000000"/>
              </a:buClr>
              <a:buSzPts val="1400"/>
              <a:buFont typeface="Helvetica Neue Light"/>
              <a:buNone/>
            </a:pPr>
            <a:r>
              <a:rPr lang="ru-RU" sz="1400" b="1">
                <a:solidFill>
                  <a:srgbClr val="000000"/>
                </a:solidFill>
                <a:latin typeface="Helvetica Neue Light"/>
                <a:ea typeface="Helvetica Neue Light"/>
                <a:cs typeface="Helvetica Neue Light"/>
                <a:sym typeface="Helvetica Neue Light"/>
              </a:rPr>
              <a:t>ФОКУС</a:t>
            </a:r>
            <a:r>
              <a:rPr lang="ru-RU" sz="1400">
                <a:solidFill>
                  <a:srgbClr val="000000"/>
                </a:solidFill>
                <a:latin typeface="Helvetica Neue Light"/>
                <a:ea typeface="Helvetica Neue Light"/>
                <a:cs typeface="Helvetica Neue Light"/>
                <a:sym typeface="Helvetica Neue Light"/>
              </a:rPr>
              <a:t>: домашнее насилие; создание благоприятных условий для криминализации домашнего насилия</a:t>
            </a:r>
            <a:endParaRPr sz="1400">
              <a:solidFill>
                <a:srgbClr val="000000"/>
              </a:solidFill>
              <a:latin typeface="Helvetica Neue Light"/>
              <a:ea typeface="Helvetica Neue Light"/>
              <a:cs typeface="Helvetica Neue Light"/>
              <a:sym typeface="Helvetica Neue Light"/>
            </a:endParaRPr>
          </a:p>
          <a:p>
            <a:pPr marL="0" lvl="0" indent="0" algn="l" rtl="0">
              <a:lnSpc>
                <a:spcPct val="100000"/>
              </a:lnSpc>
              <a:spcBef>
                <a:spcPts val="0"/>
              </a:spcBef>
              <a:spcAft>
                <a:spcPts val="0"/>
              </a:spcAft>
              <a:buClr>
                <a:srgbClr val="000000"/>
              </a:buClr>
              <a:buSzPts val="1400"/>
              <a:buFont typeface="Helvetica Neue Light"/>
              <a:buNone/>
            </a:pPr>
            <a:br>
              <a:rPr lang="ru-RU" sz="1400">
                <a:solidFill>
                  <a:srgbClr val="000000"/>
                </a:solidFill>
                <a:latin typeface="Helvetica Neue Light"/>
                <a:ea typeface="Helvetica Neue Light"/>
                <a:cs typeface="Helvetica Neue Light"/>
                <a:sym typeface="Helvetica Neue Light"/>
              </a:rPr>
            </a:br>
            <a:r>
              <a:rPr lang="ru-RU" sz="1400" b="1">
                <a:solidFill>
                  <a:srgbClr val="000000"/>
                </a:solidFill>
                <a:latin typeface="Helvetica Neue Light"/>
                <a:ea typeface="Helvetica Neue Light"/>
                <a:cs typeface="Helvetica Neue Light"/>
                <a:sym typeface="Helvetica Neue Light"/>
              </a:rPr>
              <a:t>СРОКИ</a:t>
            </a:r>
            <a:r>
              <a:rPr lang="ru-RU" sz="1400">
                <a:solidFill>
                  <a:srgbClr val="000000"/>
                </a:solidFill>
                <a:latin typeface="Helvetica Neue Light"/>
                <a:ea typeface="Helvetica Neue Light"/>
                <a:cs typeface="Helvetica Neue Light"/>
                <a:sym typeface="Helvetica Neue Light"/>
              </a:rPr>
              <a:t>: январь 2020  - декабрь 2022 (36 месяцев), первая фаза – январь 2020-декабрь 2021 г. </a:t>
            </a:r>
            <a:endParaRPr sz="1400">
              <a:solidFill>
                <a:srgbClr val="000000"/>
              </a:solidFill>
              <a:latin typeface="Helvetica Neue Light"/>
              <a:ea typeface="Helvetica Neue Light"/>
              <a:cs typeface="Helvetica Neue Light"/>
              <a:sym typeface="Helvetica Neue Light"/>
            </a:endParaRPr>
          </a:p>
          <a:p>
            <a:pPr marL="0" lvl="0" indent="0" algn="l" rtl="0">
              <a:lnSpc>
                <a:spcPct val="100000"/>
              </a:lnSpc>
              <a:spcBef>
                <a:spcPts val="0"/>
              </a:spcBef>
              <a:spcAft>
                <a:spcPts val="0"/>
              </a:spcAft>
              <a:buClr>
                <a:schemeClr val="dk1"/>
              </a:buClr>
              <a:buSzPts val="1400"/>
              <a:buFont typeface="Work Sans"/>
              <a:buNone/>
            </a:pPr>
            <a:endParaRPr sz="1400">
              <a:solidFill>
                <a:srgbClr val="000000"/>
              </a:solidFill>
              <a:latin typeface="Helvetica Neue Light"/>
              <a:ea typeface="Helvetica Neue Light"/>
              <a:cs typeface="Helvetica Neue Light"/>
              <a:sym typeface="Helvetica Neue Light"/>
            </a:endParaRPr>
          </a:p>
          <a:p>
            <a:pPr marL="0" lvl="0" indent="0" algn="l" rtl="0">
              <a:lnSpc>
                <a:spcPct val="100000"/>
              </a:lnSpc>
              <a:spcBef>
                <a:spcPts val="0"/>
              </a:spcBef>
              <a:spcAft>
                <a:spcPts val="0"/>
              </a:spcAft>
              <a:buClr>
                <a:srgbClr val="000000"/>
              </a:buClr>
              <a:buSzPts val="1400"/>
              <a:buFont typeface="Helvetica Neue Light"/>
              <a:buNone/>
            </a:pPr>
            <a:r>
              <a:rPr lang="ru-RU" sz="1400" b="1">
                <a:solidFill>
                  <a:srgbClr val="000000"/>
                </a:solidFill>
                <a:latin typeface="Helvetica Neue Light"/>
                <a:ea typeface="Helvetica Neue Light"/>
                <a:cs typeface="Helvetica Neue Light"/>
                <a:sym typeface="Helvetica Neue Light"/>
              </a:rPr>
              <a:t>ПЛАНИРУЕМОЕ КОЛИЧЕСТВО БЕНЕФИЦИАРОВ</a:t>
            </a:r>
            <a:r>
              <a:rPr lang="ru-RU" sz="1400">
                <a:solidFill>
                  <a:srgbClr val="000000"/>
                </a:solidFill>
                <a:latin typeface="Helvetica Neue Light"/>
                <a:ea typeface="Helvetica Neue Light"/>
                <a:cs typeface="Helvetica Neue Light"/>
                <a:sym typeface="Helvetica Neue Light"/>
              </a:rPr>
              <a:t>: 237,000 (прямых): 84,000 женщин, 72,000 девочек, 35,000 мужчин, 45,000 мальчиков</a:t>
            </a:r>
            <a:endParaRPr/>
          </a:p>
          <a:p>
            <a:pPr marL="0" lvl="0" indent="0" algn="l" rtl="0">
              <a:lnSpc>
                <a:spcPct val="100000"/>
              </a:lnSpc>
              <a:spcBef>
                <a:spcPts val="0"/>
              </a:spcBef>
              <a:spcAft>
                <a:spcPts val="0"/>
              </a:spcAft>
              <a:buClr>
                <a:schemeClr val="dk1"/>
              </a:buClr>
              <a:buSzPts val="1400"/>
              <a:buFont typeface="Work Sans"/>
              <a:buNone/>
            </a:pPr>
            <a:endParaRPr sz="1400">
              <a:solidFill>
                <a:srgbClr val="000000"/>
              </a:solidFill>
              <a:latin typeface="Helvetica Neue Light"/>
              <a:ea typeface="Helvetica Neue Light"/>
              <a:cs typeface="Helvetica Neue Light"/>
              <a:sym typeface="Helvetica Neue Light"/>
            </a:endParaRPr>
          </a:p>
          <a:p>
            <a:pPr marL="0" lvl="0" indent="0" algn="l" rtl="0">
              <a:lnSpc>
                <a:spcPct val="100000"/>
              </a:lnSpc>
              <a:spcBef>
                <a:spcPts val="0"/>
              </a:spcBef>
              <a:spcAft>
                <a:spcPts val="0"/>
              </a:spcAft>
              <a:buClr>
                <a:srgbClr val="000000"/>
              </a:buClr>
              <a:buSzPts val="1400"/>
              <a:buFont typeface="Helvetica Neue Light"/>
              <a:buNone/>
            </a:pPr>
            <a:r>
              <a:rPr lang="ru-RU" sz="1400" b="1">
                <a:solidFill>
                  <a:srgbClr val="000000"/>
                </a:solidFill>
                <a:latin typeface="Helvetica Neue Light"/>
                <a:ea typeface="Helvetica Neue Light"/>
                <a:cs typeface="Helvetica Neue Light"/>
                <a:sym typeface="Helvetica Neue Light"/>
              </a:rPr>
              <a:t>ИСПОЛНИТЕЛИ:</a:t>
            </a:r>
            <a:endParaRPr/>
          </a:p>
          <a:p>
            <a:pPr marL="0" lvl="0" indent="0" algn="l" rtl="0">
              <a:lnSpc>
                <a:spcPct val="100000"/>
              </a:lnSpc>
              <a:spcBef>
                <a:spcPts val="0"/>
              </a:spcBef>
              <a:spcAft>
                <a:spcPts val="0"/>
              </a:spcAft>
              <a:buClr>
                <a:srgbClr val="000000"/>
              </a:buClr>
              <a:buSzPts val="1400"/>
              <a:buFont typeface="Helvetica Neue Light"/>
              <a:buNone/>
            </a:pPr>
            <a:r>
              <a:rPr lang="ru-RU" sz="1400">
                <a:solidFill>
                  <a:srgbClr val="000000"/>
                </a:solidFill>
                <a:latin typeface="Helvetica Neue Light"/>
                <a:ea typeface="Helvetica Neue Light"/>
                <a:cs typeface="Helvetica Neue Light"/>
                <a:sym typeface="Helvetica Neue Light"/>
              </a:rPr>
              <a:t>4 агентства ООН: Фонд Народонаселения ООН, ПРООН, ЮНИСЕФ, ООН Женщины</a:t>
            </a:r>
            <a:endParaRPr sz="1400">
              <a:solidFill>
                <a:srgbClr val="000000"/>
              </a:solidFill>
              <a:latin typeface="Helvetica Neue Light"/>
              <a:ea typeface="Helvetica Neue Light"/>
              <a:cs typeface="Helvetica Neue Light"/>
              <a:sym typeface="Helvetica Neue Light"/>
            </a:endParaRPr>
          </a:p>
          <a:p>
            <a:pPr marL="0" lvl="0" indent="0" algn="l" rtl="0">
              <a:lnSpc>
                <a:spcPct val="100000"/>
              </a:lnSpc>
              <a:spcBef>
                <a:spcPts val="0"/>
              </a:spcBef>
              <a:spcAft>
                <a:spcPts val="0"/>
              </a:spcAft>
              <a:buClr>
                <a:schemeClr val="dk1"/>
              </a:buClr>
              <a:buSzPts val="1400"/>
              <a:buFont typeface="Work Sans"/>
              <a:buNone/>
            </a:pPr>
            <a:endParaRPr sz="1400">
              <a:solidFill>
                <a:srgbClr val="000000"/>
              </a:solidFill>
              <a:latin typeface="Helvetica Neue Light"/>
              <a:ea typeface="Helvetica Neue Light"/>
              <a:cs typeface="Helvetica Neue Light"/>
              <a:sym typeface="Helvetica Neue Light"/>
            </a:endParaRPr>
          </a:p>
          <a:p>
            <a:pPr marL="0" lvl="0" indent="0" algn="l" rtl="0">
              <a:lnSpc>
                <a:spcPct val="100000"/>
              </a:lnSpc>
              <a:spcBef>
                <a:spcPts val="0"/>
              </a:spcBef>
              <a:spcAft>
                <a:spcPts val="0"/>
              </a:spcAft>
              <a:buClr>
                <a:srgbClr val="000000"/>
              </a:buClr>
              <a:buSzPts val="1400"/>
              <a:buFont typeface="Helvetica Neue Light"/>
              <a:buNone/>
            </a:pPr>
            <a:r>
              <a:rPr lang="ru-RU" sz="1400" b="1">
                <a:solidFill>
                  <a:srgbClr val="000000"/>
                </a:solidFill>
                <a:latin typeface="Helvetica Neue Light"/>
                <a:ea typeface="Helvetica Neue Light"/>
                <a:cs typeface="Helvetica Neue Light"/>
                <a:sym typeface="Helvetica Neue Light"/>
              </a:rPr>
              <a:t>ПАРТНЁРЫ</a:t>
            </a:r>
            <a:r>
              <a:rPr lang="ru-RU" sz="1400">
                <a:solidFill>
                  <a:srgbClr val="000000"/>
                </a:solidFill>
                <a:latin typeface="Helvetica Neue Light"/>
                <a:ea typeface="Helvetica Neue Light"/>
                <a:cs typeface="Helvetica Neue Light"/>
                <a:sym typeface="Helvetica Neue Light"/>
              </a:rPr>
              <a:t>: Правительственные учреждения, ОГО, надзорные органы</a:t>
            </a:r>
            <a:endParaRPr sz="1400">
              <a:solidFill>
                <a:srgbClr val="000000"/>
              </a:solidFill>
              <a:latin typeface="Helvetica Neue Light"/>
              <a:ea typeface="Helvetica Neue Light"/>
              <a:cs typeface="Helvetica Neue Light"/>
              <a:sym typeface="Helvetica Neue Light"/>
            </a:endParaRPr>
          </a:p>
          <a:p>
            <a:pPr marL="0" lvl="0" indent="0" algn="l" rtl="0">
              <a:lnSpc>
                <a:spcPct val="100000"/>
              </a:lnSpc>
              <a:spcBef>
                <a:spcPts val="0"/>
              </a:spcBef>
              <a:spcAft>
                <a:spcPts val="0"/>
              </a:spcAft>
              <a:buClr>
                <a:schemeClr val="dk1"/>
              </a:buClr>
              <a:buSzPts val="1400"/>
              <a:buFont typeface="Work Sans"/>
              <a:buNone/>
            </a:pPr>
            <a:endParaRPr sz="1400">
              <a:solidFill>
                <a:srgbClr val="000000"/>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rgbClr val="000000"/>
              </a:buClr>
              <a:buSzPts val="1400"/>
              <a:buFont typeface="Helvetica Neue Light"/>
              <a:buNone/>
            </a:pPr>
            <a:r>
              <a:rPr lang="ru-RU" sz="1400" b="1">
                <a:solidFill>
                  <a:srgbClr val="000000"/>
                </a:solidFill>
                <a:latin typeface="Helvetica Neue Light"/>
                <a:ea typeface="Helvetica Neue Light"/>
                <a:cs typeface="Helvetica Neue Light"/>
                <a:sym typeface="Helvetica Neue Light"/>
              </a:rPr>
              <a:t>БЮДЖЕТ</a:t>
            </a:r>
            <a:r>
              <a:rPr lang="ru-RU" sz="1400">
                <a:solidFill>
                  <a:srgbClr val="000000"/>
                </a:solidFill>
                <a:latin typeface="Helvetica Neue Light"/>
                <a:ea typeface="Helvetica Neue Light"/>
                <a:cs typeface="Helvetica Neue Light"/>
                <a:sym typeface="Helvetica Neue Light"/>
              </a:rPr>
              <a:t>: $5.6 миллионов (ЕС + ООН) в первой фазе</a:t>
            </a:r>
            <a:endParaRPr sz="1400">
              <a:solidFill>
                <a:srgbClr val="000000"/>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600"/>
              <a:buFont typeface="Work Sans"/>
              <a:buNone/>
            </a:pPr>
            <a:endParaRPr sz="1600">
              <a:solidFill>
                <a:srgbClr val="000000"/>
              </a:solidFill>
              <a:latin typeface="Helvetica Neue Light"/>
              <a:ea typeface="Helvetica Neue Light"/>
              <a:cs typeface="Helvetica Neue Light"/>
              <a:sym typeface="Helvetica Neue Light"/>
            </a:endParaRPr>
          </a:p>
          <a:p>
            <a:pPr marL="0" lvl="0" indent="0" algn="l" rtl="0">
              <a:lnSpc>
                <a:spcPct val="150000"/>
              </a:lnSpc>
              <a:spcBef>
                <a:spcPts val="0"/>
              </a:spcBef>
              <a:spcAft>
                <a:spcPts val="0"/>
              </a:spcAft>
              <a:buClr>
                <a:schemeClr val="dk1"/>
              </a:buClr>
              <a:buSzPts val="1200"/>
              <a:buFont typeface="Work Sans"/>
              <a:buNone/>
            </a:pPr>
            <a:endParaRPr/>
          </a:p>
        </p:txBody>
      </p:sp>
      <p:pic>
        <p:nvPicPr>
          <p:cNvPr id="154" name="Google Shape;154;p4"/>
          <p:cNvPicPr preferRelativeResize="0"/>
          <p:nvPr/>
        </p:nvPicPr>
        <p:blipFill rotWithShape="1">
          <a:blip r:embed="rId3">
            <a:alphaModFix/>
          </a:blip>
          <a:srcRect/>
          <a:stretch/>
        </p:blipFill>
        <p:spPr>
          <a:xfrm>
            <a:off x="3441" y="-14615"/>
            <a:ext cx="2218649" cy="5142574"/>
          </a:xfrm>
          <a:prstGeom prst="rect">
            <a:avLst/>
          </a:prstGeom>
          <a:noFill/>
          <a:ln>
            <a:noFill/>
          </a:ln>
        </p:spPr>
      </p:pic>
      <p:pic>
        <p:nvPicPr>
          <p:cNvPr id="155" name="Google Shape;155;p4"/>
          <p:cNvPicPr preferRelativeResize="0"/>
          <p:nvPr/>
        </p:nvPicPr>
        <p:blipFill rotWithShape="1">
          <a:blip r:embed="rId4">
            <a:alphaModFix/>
          </a:blip>
          <a:srcRect/>
          <a:stretch/>
        </p:blipFill>
        <p:spPr>
          <a:xfrm>
            <a:off x="7270352" y="4486802"/>
            <a:ext cx="1466368" cy="6112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59"/>
        <p:cNvGrpSpPr/>
        <p:nvPr/>
      </p:nvGrpSpPr>
      <p:grpSpPr>
        <a:xfrm>
          <a:off x="0" y="0"/>
          <a:ext cx="0" cy="0"/>
          <a:chOff x="0" y="0"/>
          <a:chExt cx="0" cy="0"/>
        </a:xfrm>
      </p:grpSpPr>
      <p:sp>
        <p:nvSpPr>
          <p:cNvPr id="160" name="Google Shape;160;p5"/>
          <p:cNvSpPr txBox="1"/>
          <p:nvPr/>
        </p:nvSpPr>
        <p:spPr>
          <a:xfrm>
            <a:off x="63489" y="173082"/>
            <a:ext cx="8680261" cy="382087"/>
          </a:xfrm>
          <a:prstGeom prst="rect">
            <a:avLst/>
          </a:prstGeom>
          <a:noFill/>
          <a:ln>
            <a:noFill/>
          </a:ln>
        </p:spPr>
        <p:txBody>
          <a:bodyPr spcFirstLastPara="1" wrap="square" lIns="0" tIns="12675" rIns="0" bIns="0" anchor="t" anchorCtr="0">
            <a:spAutoFit/>
          </a:bodyPr>
          <a:lstStyle/>
          <a:p>
            <a:pPr marL="12697" marR="0" lvl="0" indent="0" algn="ctr" rtl="0">
              <a:lnSpc>
                <a:spcPct val="100000"/>
              </a:lnSpc>
              <a:spcBef>
                <a:spcPts val="0"/>
              </a:spcBef>
              <a:spcAft>
                <a:spcPts val="0"/>
              </a:spcAft>
              <a:buClr>
                <a:srgbClr val="A11C44"/>
              </a:buClr>
              <a:buSzPts val="2400"/>
              <a:buFont typeface="Helvetica Neue"/>
              <a:buNone/>
            </a:pPr>
            <a:r>
              <a:rPr lang="ru-RU" sz="2400" b="1" i="0" u="none" strike="noStrike" cap="none" dirty="0">
                <a:solidFill>
                  <a:srgbClr val="A11C44"/>
                </a:solidFill>
                <a:latin typeface="Helvetica Neue"/>
                <a:ea typeface="Helvetica Neue"/>
                <a:cs typeface="Helvetica Neue"/>
                <a:sym typeface="Helvetica Neue"/>
              </a:rPr>
              <a:t>6 ПРОГРАММНЫХ КОМПОНЕНТОВ</a:t>
            </a:r>
            <a:endParaRPr sz="2400" b="1" i="0" u="none" strike="noStrike" cap="none" dirty="0">
              <a:solidFill>
                <a:srgbClr val="A11C44"/>
              </a:solidFill>
              <a:latin typeface="Helvetica Neue"/>
              <a:ea typeface="Helvetica Neue"/>
              <a:cs typeface="Helvetica Neue"/>
              <a:sym typeface="Helvetica Neue"/>
            </a:endParaRPr>
          </a:p>
        </p:txBody>
      </p:sp>
      <p:grpSp>
        <p:nvGrpSpPr>
          <p:cNvPr id="161" name="Google Shape;161;p5"/>
          <p:cNvGrpSpPr/>
          <p:nvPr/>
        </p:nvGrpSpPr>
        <p:grpSpPr>
          <a:xfrm>
            <a:off x="108192" y="949566"/>
            <a:ext cx="8625206" cy="3958021"/>
            <a:chOff x="42" y="0"/>
            <a:chExt cx="8625206" cy="3958021"/>
          </a:xfrm>
        </p:grpSpPr>
        <p:sp>
          <p:nvSpPr>
            <p:cNvPr id="162" name="Google Shape;162;p5"/>
            <p:cNvSpPr/>
            <p:nvPr/>
          </p:nvSpPr>
          <p:spPr>
            <a:xfrm>
              <a:off x="42" y="3407520"/>
              <a:ext cx="8625164" cy="550501"/>
            </a:xfrm>
            <a:prstGeom prst="roundRect">
              <a:avLst>
                <a:gd name="adj" fmla="val 10000"/>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
            <p:cNvSpPr txBox="1"/>
            <p:nvPr/>
          </p:nvSpPr>
          <p:spPr>
            <a:xfrm>
              <a:off x="16166" y="3423644"/>
              <a:ext cx="8592916" cy="51825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Helvetica Neue Light"/>
                <a:buNone/>
              </a:pPr>
              <a:r>
                <a:rPr lang="ru-RU" sz="1500" b="1" i="0" u="none" strike="noStrike" cap="none">
                  <a:solidFill>
                    <a:schemeClr val="lt1"/>
                  </a:solidFill>
                  <a:latin typeface="Helvetica Neue Light"/>
                  <a:ea typeface="Helvetica Neue Light"/>
                  <a:cs typeface="Helvetica Neue Light"/>
                  <a:sym typeface="Helvetica Neue Light"/>
                </a:rPr>
                <a:t>Тогда: </a:t>
              </a:r>
              <a:r>
                <a:rPr lang="ru-RU" sz="1500" b="0" i="0" u="none" strike="noStrike" cap="none">
                  <a:solidFill>
                    <a:schemeClr val="lt1"/>
                  </a:solidFill>
                  <a:latin typeface="Helvetica Neue Light"/>
                  <a:ea typeface="Helvetica Neue Light"/>
                  <a:cs typeface="Helvetica Neue Light"/>
                  <a:sym typeface="Helvetica Neue Light"/>
                </a:rPr>
                <a:t>Все женщины и девочки, особенно уязвимые, будут жить без насилия</a:t>
              </a:r>
              <a:endParaRPr sz="1500" b="0" i="0" u="none" strike="noStrike" cap="none">
                <a:solidFill>
                  <a:schemeClr val="lt1"/>
                </a:solidFill>
                <a:latin typeface="Helvetica Neue Light"/>
                <a:ea typeface="Helvetica Neue Light"/>
                <a:cs typeface="Helvetica Neue Light"/>
                <a:sym typeface="Helvetica Neue Light"/>
              </a:endParaRPr>
            </a:p>
          </p:txBody>
        </p:sp>
        <p:sp>
          <p:nvSpPr>
            <p:cNvPr id="164" name="Google Shape;164;p5"/>
            <p:cNvSpPr/>
            <p:nvPr/>
          </p:nvSpPr>
          <p:spPr>
            <a:xfrm>
              <a:off x="10440" y="0"/>
              <a:ext cx="1343483" cy="3104214"/>
            </a:xfrm>
            <a:prstGeom prst="roundRect">
              <a:avLst>
                <a:gd name="adj" fmla="val 10000"/>
              </a:avLst>
            </a:prstGeom>
            <a:solidFill>
              <a:srgbClr val="004D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
            <p:cNvSpPr txBox="1"/>
            <p:nvPr/>
          </p:nvSpPr>
          <p:spPr>
            <a:xfrm>
              <a:off x="49789" y="39349"/>
              <a:ext cx="1264785" cy="3025516"/>
            </a:xfrm>
            <a:prstGeom prst="rect">
              <a:avLst/>
            </a:prstGeom>
            <a:noFill/>
            <a:ln>
              <a:noFill/>
            </a:ln>
          </p:spPr>
          <p:txBody>
            <a:bodyPr spcFirstLastPara="1" wrap="square" lIns="38100" tIns="38100" rIns="38100" bIns="38100" anchor="ctr" anchorCtr="0">
              <a:noAutofit/>
            </a:bodyPr>
            <a:lstStyle/>
            <a:p>
              <a:pPr marL="0" marR="0" lvl="0" indent="0" algn="l" rtl="0">
                <a:lnSpc>
                  <a:spcPct val="90000"/>
                </a:lnSpc>
                <a:spcBef>
                  <a:spcPts val="0"/>
                </a:spcBef>
                <a:spcAft>
                  <a:spcPts val="0"/>
                </a:spcAft>
                <a:buClr>
                  <a:schemeClr val="lt1"/>
                </a:buClr>
                <a:buSzPts val="1000"/>
                <a:buFont typeface="Helvetica Neue Light"/>
                <a:buNone/>
              </a:pPr>
              <a:r>
                <a:rPr lang="ru-RU" sz="1000" b="1" i="0" u="none" strike="noStrike" cap="none">
                  <a:solidFill>
                    <a:schemeClr val="lt1"/>
                  </a:solidFill>
                  <a:latin typeface="Helvetica Neue Light"/>
                  <a:ea typeface="Helvetica Neue Light"/>
                  <a:cs typeface="Helvetica Neue Light"/>
                  <a:sym typeface="Helvetica Neue Light"/>
                </a:rPr>
                <a:t>Законы и политика </a:t>
              </a:r>
              <a:r>
                <a:rPr lang="ru-RU" sz="1000" b="0" i="0" u="none" strike="noStrike" cap="none">
                  <a:solidFill>
                    <a:schemeClr val="lt1"/>
                  </a:solidFill>
                  <a:latin typeface="Helvetica Neue Light"/>
                  <a:ea typeface="Helvetica Neue Light"/>
                  <a:cs typeface="Helvetica Neue Light"/>
                  <a:sym typeface="Helvetica Neue Light"/>
                </a:rPr>
                <a:t>основаны на фактах и соответствуют международным стандартам прав человека, а также принципам предотвращения СГН</a:t>
              </a:r>
              <a:r>
                <a:rPr lang="ru-RU" sz="1000" b="0" i="0" u="none" strike="noStrike" cap="none">
                  <a:solidFill>
                    <a:schemeClr val="lt1"/>
                  </a:solidFill>
                  <a:latin typeface="Arial"/>
                  <a:ea typeface="Arial"/>
                  <a:cs typeface="Arial"/>
                  <a:sym typeface="Arial"/>
                </a:rPr>
                <a:t> соблюдаются и отражены в планах…</a:t>
              </a:r>
              <a:endParaRPr sz="1000" b="0" i="0" u="none" strike="noStrike" cap="none">
                <a:solidFill>
                  <a:schemeClr val="lt1"/>
                </a:solidFill>
                <a:latin typeface="Helvetica Neue Light"/>
                <a:ea typeface="Helvetica Neue Light"/>
                <a:cs typeface="Helvetica Neue Light"/>
                <a:sym typeface="Helvetica Neue Light"/>
              </a:endParaRPr>
            </a:p>
          </p:txBody>
        </p:sp>
        <p:sp>
          <p:nvSpPr>
            <p:cNvPr id="166" name="Google Shape;166;p5"/>
            <p:cNvSpPr/>
            <p:nvPr/>
          </p:nvSpPr>
          <p:spPr>
            <a:xfrm>
              <a:off x="1466776" y="0"/>
              <a:ext cx="1343483" cy="3104214"/>
            </a:xfrm>
            <a:prstGeom prst="roundRect">
              <a:avLst>
                <a:gd name="adj" fmla="val 10000"/>
              </a:avLst>
            </a:prstGeom>
            <a:solidFill>
              <a:srgbClr val="4E6C5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5"/>
            <p:cNvSpPr txBox="1"/>
            <p:nvPr/>
          </p:nvSpPr>
          <p:spPr>
            <a:xfrm>
              <a:off x="1506125" y="39349"/>
              <a:ext cx="1264785" cy="3025516"/>
            </a:xfrm>
            <a:prstGeom prst="rect">
              <a:avLst/>
            </a:prstGeom>
            <a:noFill/>
            <a:ln>
              <a:noFill/>
            </a:ln>
          </p:spPr>
          <p:txBody>
            <a:bodyPr spcFirstLastPara="1" wrap="square" lIns="38100" tIns="38100" rIns="38100" bIns="38100" anchor="ctr" anchorCtr="0">
              <a:noAutofit/>
            </a:bodyPr>
            <a:lstStyle/>
            <a:p>
              <a:pPr marL="0" marR="0" lvl="0" indent="0" algn="l" rtl="0">
                <a:lnSpc>
                  <a:spcPct val="90000"/>
                </a:lnSpc>
                <a:spcBef>
                  <a:spcPts val="0"/>
                </a:spcBef>
                <a:spcAft>
                  <a:spcPts val="0"/>
                </a:spcAft>
                <a:buClr>
                  <a:schemeClr val="lt1"/>
                </a:buClr>
                <a:buSzPts val="1000"/>
                <a:buFont typeface="Helvetica Neue Light"/>
                <a:buNone/>
              </a:pPr>
              <a:r>
                <a:rPr lang="ru-RU" sz="1000" b="1" i="0" u="none" strike="noStrike" cap="none">
                  <a:solidFill>
                    <a:schemeClr val="lt1"/>
                  </a:solidFill>
                  <a:latin typeface="Helvetica Neue Light"/>
                  <a:ea typeface="Helvetica Neue Light"/>
                  <a:cs typeface="Helvetica Neue Light"/>
                  <a:sym typeface="Helvetica Neue Light"/>
                </a:rPr>
                <a:t>Учреждения </a:t>
              </a:r>
              <a:r>
                <a:rPr lang="ru-RU" sz="1000" b="0" i="0" u="none" strike="noStrike" cap="none">
                  <a:solidFill>
                    <a:schemeClr val="lt1"/>
                  </a:solidFill>
                  <a:latin typeface="Helvetica Neue Light"/>
                  <a:ea typeface="Helvetica Neue Light"/>
                  <a:cs typeface="Helvetica Neue Light"/>
                  <a:sym typeface="Helvetica Neue Light"/>
                </a:rPr>
                <a:t>планируют, финансируют и занимаются реализацией программ, основанных на фактах и направленных на </a:t>
              </a:r>
              <a:r>
                <a:rPr lang="ru-RU" sz="1000" b="0" i="0" u="none" strike="noStrike" cap="none">
                  <a:solidFill>
                    <a:schemeClr val="lt1"/>
                  </a:solidFill>
                  <a:latin typeface="Arial"/>
                  <a:ea typeface="Arial"/>
                  <a:cs typeface="Arial"/>
                  <a:sym typeface="Arial"/>
                </a:rPr>
                <a:t>искоренение НОЖД включая другие сектора</a:t>
              </a:r>
              <a:endParaRPr sz="1000" b="0" i="0" u="none" strike="noStrike" cap="none">
                <a:solidFill>
                  <a:schemeClr val="lt1"/>
                </a:solidFill>
                <a:latin typeface="Helvetica Neue Light"/>
                <a:ea typeface="Helvetica Neue Light"/>
                <a:cs typeface="Helvetica Neue Light"/>
                <a:sym typeface="Helvetica Neue Light"/>
              </a:endParaRPr>
            </a:p>
          </p:txBody>
        </p:sp>
        <p:sp>
          <p:nvSpPr>
            <p:cNvPr id="168" name="Google Shape;168;p5"/>
            <p:cNvSpPr/>
            <p:nvPr/>
          </p:nvSpPr>
          <p:spPr>
            <a:xfrm>
              <a:off x="2923113" y="0"/>
              <a:ext cx="1343483" cy="3104214"/>
            </a:xfrm>
            <a:prstGeom prst="roundRect">
              <a:avLst>
                <a:gd name="adj" fmla="val 10000"/>
              </a:avLst>
            </a:prstGeom>
            <a:solidFill>
              <a:srgbClr val="A64F0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5"/>
            <p:cNvSpPr txBox="1"/>
            <p:nvPr/>
          </p:nvSpPr>
          <p:spPr>
            <a:xfrm>
              <a:off x="2962462" y="39349"/>
              <a:ext cx="1264785" cy="3025516"/>
            </a:xfrm>
            <a:prstGeom prst="rect">
              <a:avLst/>
            </a:prstGeom>
            <a:noFill/>
            <a:ln>
              <a:noFill/>
            </a:ln>
          </p:spPr>
          <p:txBody>
            <a:bodyPr spcFirstLastPara="1" wrap="square" lIns="38100" tIns="38100" rIns="38100" bIns="38100" anchor="ctr" anchorCtr="0">
              <a:noAutofit/>
            </a:bodyPr>
            <a:lstStyle/>
            <a:p>
              <a:pPr marL="0" marR="0" lvl="0" indent="0" algn="l" rtl="0">
                <a:lnSpc>
                  <a:spcPct val="90000"/>
                </a:lnSpc>
                <a:spcBef>
                  <a:spcPts val="0"/>
                </a:spcBef>
                <a:spcAft>
                  <a:spcPts val="0"/>
                </a:spcAft>
                <a:buClr>
                  <a:schemeClr val="lt1"/>
                </a:buClr>
                <a:buSzPts val="1000"/>
                <a:buFont typeface="Helvetica Neue Light"/>
                <a:buNone/>
              </a:pPr>
              <a:r>
                <a:rPr lang="ru-RU" sz="1000" b="1" i="0" u="none" strike="noStrike" cap="none">
                  <a:solidFill>
                    <a:schemeClr val="lt1"/>
                  </a:solidFill>
                  <a:latin typeface="Helvetica Neue Light"/>
                  <a:ea typeface="Helvetica Neue Light"/>
                  <a:cs typeface="Helvetica Neue Light"/>
                  <a:sym typeface="Helvetica Neue Light"/>
                </a:rPr>
                <a:t>Профилактика</a:t>
              </a:r>
              <a:r>
                <a:rPr lang="ru-RU" sz="1000" b="0" i="0" u="none" strike="noStrike" cap="none">
                  <a:solidFill>
                    <a:schemeClr val="lt1"/>
                  </a:solidFill>
                  <a:latin typeface="Helvetica Neue Light"/>
                  <a:ea typeface="Helvetica Neue Light"/>
                  <a:cs typeface="Helvetica Neue Light"/>
                  <a:sym typeface="Helvetica Neue Light"/>
                </a:rPr>
                <a:t> насилия осуществляется путем изменения гендерно неравных социальных норм, взглядов и поведения на уровне сообщества и на личном уровне </a:t>
              </a:r>
              <a:endParaRPr sz="1000" b="0" i="0" u="none" strike="noStrike" cap="none">
                <a:solidFill>
                  <a:schemeClr val="lt1"/>
                </a:solidFill>
                <a:latin typeface="Helvetica Neue Light"/>
                <a:ea typeface="Helvetica Neue Light"/>
                <a:cs typeface="Helvetica Neue Light"/>
                <a:sym typeface="Helvetica Neue Light"/>
              </a:endParaRPr>
            </a:p>
          </p:txBody>
        </p:sp>
        <p:sp>
          <p:nvSpPr>
            <p:cNvPr id="170" name="Google Shape;170;p5"/>
            <p:cNvSpPr/>
            <p:nvPr/>
          </p:nvSpPr>
          <p:spPr>
            <a:xfrm>
              <a:off x="4379449" y="0"/>
              <a:ext cx="1343483" cy="3104214"/>
            </a:xfrm>
            <a:prstGeom prst="roundRect">
              <a:avLst>
                <a:gd name="adj" fmla="val 10000"/>
              </a:avLst>
            </a:prstGeom>
            <a:solidFill>
              <a:srgbClr val="A58D1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5"/>
            <p:cNvSpPr txBox="1"/>
            <p:nvPr/>
          </p:nvSpPr>
          <p:spPr>
            <a:xfrm>
              <a:off x="4418798" y="39349"/>
              <a:ext cx="1264785" cy="3025516"/>
            </a:xfrm>
            <a:prstGeom prst="rect">
              <a:avLst/>
            </a:prstGeom>
            <a:noFill/>
            <a:ln>
              <a:noFill/>
            </a:ln>
          </p:spPr>
          <p:txBody>
            <a:bodyPr spcFirstLastPara="1" wrap="square" lIns="38100" tIns="38100" rIns="38100" bIns="38100" anchor="ctr" anchorCtr="0">
              <a:noAutofit/>
            </a:bodyPr>
            <a:lstStyle/>
            <a:p>
              <a:pPr marL="0" marR="0" lvl="0" indent="0" algn="l" rtl="0">
                <a:lnSpc>
                  <a:spcPct val="90000"/>
                </a:lnSpc>
                <a:spcBef>
                  <a:spcPts val="0"/>
                </a:spcBef>
                <a:spcAft>
                  <a:spcPts val="0"/>
                </a:spcAft>
                <a:buClr>
                  <a:schemeClr val="lt1"/>
                </a:buClr>
                <a:buSzPts val="1000"/>
                <a:buFont typeface="Helvetica Neue Light"/>
                <a:buNone/>
              </a:pPr>
              <a:r>
                <a:rPr lang="ru-RU" sz="1000" b="1" i="0" u="none" strike="noStrike" cap="none">
                  <a:solidFill>
                    <a:schemeClr val="lt1"/>
                  </a:solidFill>
                  <a:latin typeface="Helvetica Neue Light"/>
                  <a:ea typeface="Helvetica Neue Light"/>
                  <a:cs typeface="Helvetica Neue Light"/>
                  <a:sym typeface="Helvetica Neue Light"/>
                </a:rPr>
                <a:t>Услуги</a:t>
              </a:r>
              <a:r>
                <a:rPr lang="ru-RU" sz="1000" b="0" i="0" u="none" strike="noStrike" cap="none">
                  <a:solidFill>
                    <a:schemeClr val="lt1"/>
                  </a:solidFill>
                  <a:latin typeface="Helvetica Neue Light"/>
                  <a:ea typeface="Helvetica Neue Light"/>
                  <a:cs typeface="Helvetica Neue Light"/>
                  <a:sym typeface="Helvetica Neue Light"/>
                </a:rPr>
                <a:t> для женщин и девочек, которые пережили насилие, отвечают основным требованиям, доступны, приемлемы и соответствуют  качеству оказываемых услуг</a:t>
              </a:r>
              <a:endParaRPr sz="1000" b="0" i="0" u="none" strike="noStrike" cap="none">
                <a:solidFill>
                  <a:schemeClr val="lt1"/>
                </a:solidFill>
                <a:latin typeface="Helvetica Neue Light"/>
                <a:ea typeface="Helvetica Neue Light"/>
                <a:cs typeface="Helvetica Neue Light"/>
                <a:sym typeface="Helvetica Neue Light"/>
              </a:endParaRPr>
            </a:p>
          </p:txBody>
        </p:sp>
        <p:sp>
          <p:nvSpPr>
            <p:cNvPr id="172" name="Google Shape;172;p5"/>
            <p:cNvSpPr/>
            <p:nvPr/>
          </p:nvSpPr>
          <p:spPr>
            <a:xfrm>
              <a:off x="5835785" y="0"/>
              <a:ext cx="1343483" cy="3104214"/>
            </a:xfrm>
            <a:prstGeom prst="roundRect">
              <a:avLst>
                <a:gd name="adj" fmla="val 10000"/>
              </a:avLst>
            </a:prstGeom>
            <a:solidFill>
              <a:srgbClr val="80A27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5"/>
            <p:cNvSpPr txBox="1"/>
            <p:nvPr/>
          </p:nvSpPr>
          <p:spPr>
            <a:xfrm>
              <a:off x="5875134" y="39349"/>
              <a:ext cx="1264785" cy="3025516"/>
            </a:xfrm>
            <a:prstGeom prst="rect">
              <a:avLst/>
            </a:prstGeom>
            <a:noFill/>
            <a:ln>
              <a:noFill/>
            </a:ln>
          </p:spPr>
          <p:txBody>
            <a:bodyPr spcFirstLastPara="1" wrap="square" lIns="38100" tIns="38100" rIns="38100" bIns="38100" anchor="ctr" anchorCtr="0">
              <a:noAutofit/>
            </a:bodyPr>
            <a:lstStyle/>
            <a:p>
              <a:pPr marL="0" marR="0" lvl="0" indent="0" algn="l" rtl="0">
                <a:lnSpc>
                  <a:spcPct val="90000"/>
                </a:lnSpc>
                <a:spcBef>
                  <a:spcPts val="0"/>
                </a:spcBef>
                <a:spcAft>
                  <a:spcPts val="0"/>
                </a:spcAft>
                <a:buClr>
                  <a:schemeClr val="lt1"/>
                </a:buClr>
                <a:buSzPts val="1000"/>
                <a:buFont typeface="Helvetica Neue Light"/>
                <a:buNone/>
              </a:pPr>
              <a:r>
                <a:rPr lang="ru-RU" sz="1000" b="1" i="0" u="none" strike="noStrike" cap="none">
                  <a:solidFill>
                    <a:schemeClr val="lt1"/>
                  </a:solidFill>
                  <a:latin typeface="Helvetica Neue Light"/>
                  <a:ea typeface="Helvetica Neue Light"/>
                  <a:cs typeface="Helvetica Neue Light"/>
                  <a:sym typeface="Helvetica Neue Light"/>
                </a:rPr>
                <a:t>Данные по НОЖД </a:t>
              </a:r>
              <a:r>
                <a:rPr lang="ru-RU" sz="1000" b="0" i="0" u="none" strike="noStrike" cap="none">
                  <a:solidFill>
                    <a:schemeClr val="lt1"/>
                  </a:solidFill>
                  <a:latin typeface="Helvetica Neue Light"/>
                  <a:ea typeface="Helvetica Neue Light"/>
                  <a:cs typeface="Helvetica Neue Light"/>
                  <a:sym typeface="Helvetica Neue Light"/>
                </a:rPr>
                <a:t>– с разбивкой и возможностью глобального сравнения – собраны, проанализированы и используются по международным стандартам на предмет разработки законов, политики и программ</a:t>
              </a:r>
              <a:endParaRPr sz="1000" b="0" i="0" u="none" strike="noStrike" cap="none">
                <a:solidFill>
                  <a:schemeClr val="lt1"/>
                </a:solidFill>
                <a:latin typeface="Helvetica Neue Light"/>
                <a:ea typeface="Helvetica Neue Light"/>
                <a:cs typeface="Helvetica Neue Light"/>
                <a:sym typeface="Helvetica Neue Light"/>
              </a:endParaRPr>
            </a:p>
          </p:txBody>
        </p:sp>
        <p:sp>
          <p:nvSpPr>
            <p:cNvPr id="174" name="Google Shape;174;p5"/>
            <p:cNvSpPr/>
            <p:nvPr/>
          </p:nvSpPr>
          <p:spPr>
            <a:xfrm>
              <a:off x="7281765" y="0"/>
              <a:ext cx="1343483" cy="3104214"/>
            </a:xfrm>
            <a:prstGeom prst="roundRect">
              <a:avLst>
                <a:gd name="adj" fmla="val 10000"/>
              </a:avLst>
            </a:prstGeom>
            <a:solidFill>
              <a:srgbClr val="0132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5"/>
            <p:cNvSpPr txBox="1"/>
            <p:nvPr/>
          </p:nvSpPr>
          <p:spPr>
            <a:xfrm>
              <a:off x="7321114" y="39349"/>
              <a:ext cx="1264785" cy="3025516"/>
            </a:xfrm>
            <a:prstGeom prst="rect">
              <a:avLst/>
            </a:prstGeom>
            <a:noFill/>
            <a:ln>
              <a:noFill/>
            </a:ln>
          </p:spPr>
          <p:txBody>
            <a:bodyPr spcFirstLastPara="1" wrap="square" lIns="38100" tIns="38100" rIns="38100" bIns="38100" anchor="ctr" anchorCtr="0">
              <a:noAutofit/>
            </a:bodyPr>
            <a:lstStyle/>
            <a:p>
              <a:pPr marL="0" marR="0" lvl="0" indent="0" algn="l" rtl="0">
                <a:lnSpc>
                  <a:spcPct val="90000"/>
                </a:lnSpc>
                <a:spcBef>
                  <a:spcPts val="0"/>
                </a:spcBef>
                <a:spcAft>
                  <a:spcPts val="0"/>
                </a:spcAft>
                <a:buClr>
                  <a:schemeClr val="lt1"/>
                </a:buClr>
                <a:buSzPts val="1000"/>
                <a:buFont typeface="Helvetica Neue Light"/>
                <a:buNone/>
              </a:pPr>
              <a:r>
                <a:rPr lang="ru-RU" sz="1000" b="1" i="0" u="none" strike="noStrike" cap="none">
                  <a:solidFill>
                    <a:schemeClr val="lt1"/>
                  </a:solidFill>
                  <a:latin typeface="Helvetica Neue Light"/>
                  <a:ea typeface="Helvetica Neue Light"/>
                  <a:cs typeface="Helvetica Neue Light"/>
                  <a:sym typeface="Helvetica Neue Light"/>
                </a:rPr>
                <a:t>ОГО/Женские движения</a:t>
              </a:r>
              <a:r>
                <a:rPr lang="ru-RU" sz="1000" b="0" i="0" u="none" strike="noStrike" cap="none">
                  <a:solidFill>
                    <a:schemeClr val="lt1"/>
                  </a:solidFill>
                  <a:latin typeface="Helvetica Neue Light"/>
                  <a:ea typeface="Helvetica Neue Light"/>
                  <a:cs typeface="Helvetica Neue Light"/>
                  <a:sym typeface="Helvetica Neue Light"/>
                </a:rPr>
                <a:t> эффективно влияют и способствуют развитию гендерного равенства и расширения прав и возможностей женщин, а также </a:t>
              </a:r>
              <a:r>
                <a:rPr lang="ru-RU" sz="1000" b="0" i="0" u="none" strike="noStrike" cap="none">
                  <a:solidFill>
                    <a:schemeClr val="lt1"/>
                  </a:solidFill>
                  <a:latin typeface="Arial"/>
                  <a:ea typeface="Arial"/>
                  <a:cs typeface="Arial"/>
                  <a:sym typeface="Arial"/>
                </a:rPr>
                <a:t> искоренению НОЖД</a:t>
              </a:r>
              <a:r>
                <a:rPr lang="ru-RU" sz="1000" b="0" i="0" u="none" strike="noStrike" cap="none">
                  <a:solidFill>
                    <a:schemeClr val="lt1"/>
                  </a:solidFill>
                  <a:latin typeface="Helvetica Neue Light"/>
                  <a:ea typeface="Helvetica Neue Light"/>
                  <a:cs typeface="Helvetica Neue Light"/>
                  <a:sym typeface="Helvetica Neue Light"/>
                </a:rPr>
                <a:t> </a:t>
              </a: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6"/>
          <p:cNvSpPr/>
          <p:nvPr/>
        </p:nvSpPr>
        <p:spPr>
          <a:xfrm>
            <a:off x="-10638" y="0"/>
            <a:ext cx="2804638" cy="5151438"/>
          </a:xfrm>
          <a:prstGeom prst="rect">
            <a:avLst/>
          </a:prstGeom>
          <a:solidFill>
            <a:srgbClr val="A016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17"/>
              <a:buFont typeface="Helvetica Neue Light"/>
              <a:buNone/>
            </a:pPr>
            <a:endParaRPr sz="1217" b="0" i="0" u="none" strike="noStrike" cap="none">
              <a:solidFill>
                <a:schemeClr val="lt1"/>
              </a:solidFill>
              <a:latin typeface="Helvetica Neue Light"/>
              <a:ea typeface="Helvetica Neue Light"/>
              <a:cs typeface="Helvetica Neue Light"/>
              <a:sym typeface="Helvetica Neue Light"/>
            </a:endParaRPr>
          </a:p>
        </p:txBody>
      </p:sp>
      <p:sp>
        <p:nvSpPr>
          <p:cNvPr id="182" name="Google Shape;182;p6"/>
          <p:cNvSpPr txBox="1"/>
          <p:nvPr/>
        </p:nvSpPr>
        <p:spPr>
          <a:xfrm>
            <a:off x="206830" y="2065400"/>
            <a:ext cx="2302445"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000"/>
              <a:buFont typeface="Arial"/>
              <a:buNone/>
            </a:pPr>
            <a:r>
              <a:rPr lang="ru-RU" sz="2000" b="0" i="0" u="none" strike="noStrike" cap="none">
                <a:solidFill>
                  <a:schemeClr val="lt1"/>
                </a:solidFill>
                <a:latin typeface="Arial"/>
                <a:ea typeface="Arial"/>
                <a:cs typeface="Arial"/>
                <a:sym typeface="Arial"/>
              </a:rPr>
              <a:t>Таджикистан: распределение результатов по компонентам</a:t>
            </a:r>
            <a:endParaRPr sz="2000" b="0" i="0" u="none" strike="noStrike" cap="none">
              <a:solidFill>
                <a:schemeClr val="lt1"/>
              </a:solidFill>
              <a:latin typeface="Arial"/>
              <a:ea typeface="Arial"/>
              <a:cs typeface="Arial"/>
              <a:sym typeface="Arial"/>
            </a:endParaRPr>
          </a:p>
        </p:txBody>
      </p:sp>
      <p:sp>
        <p:nvSpPr>
          <p:cNvPr id="183" name="Google Shape;183;p6"/>
          <p:cNvSpPr/>
          <p:nvPr/>
        </p:nvSpPr>
        <p:spPr>
          <a:xfrm>
            <a:off x="3363177" y="626211"/>
            <a:ext cx="4403725" cy="351506"/>
          </a:xfrm>
          <a:prstGeom prst="rect">
            <a:avLst/>
          </a:prstGeom>
          <a:noFill/>
          <a:ln>
            <a:noFill/>
          </a:ln>
        </p:spPr>
        <p:txBody>
          <a:bodyPr spcFirstLastPara="1" wrap="square" lIns="91425" tIns="45700" rIns="91425" bIns="45700" anchor="t" anchorCtr="0">
            <a:spAutoFit/>
          </a:bodyPr>
          <a:lstStyle/>
          <a:p>
            <a:pPr marL="285750" marR="0" lvl="0" indent="-178816" algn="just" rtl="0">
              <a:lnSpc>
                <a:spcPct val="100000"/>
              </a:lnSpc>
              <a:spcBef>
                <a:spcPts val="0"/>
              </a:spcBef>
              <a:spcAft>
                <a:spcPts val="0"/>
              </a:spcAft>
              <a:buClr>
                <a:srgbClr val="000000"/>
              </a:buClr>
              <a:buSzPts val="1684"/>
              <a:buFont typeface="Arial"/>
              <a:buNone/>
            </a:pPr>
            <a:endParaRPr sz="1684" b="1" i="0" u="none" strike="noStrike" cap="none">
              <a:solidFill>
                <a:srgbClr val="C00000"/>
              </a:solidFill>
              <a:latin typeface="Helvetica Neue"/>
              <a:ea typeface="Helvetica Neue"/>
              <a:cs typeface="Helvetica Neue"/>
              <a:sym typeface="Helvetica Neue"/>
            </a:endParaRPr>
          </a:p>
        </p:txBody>
      </p:sp>
      <p:graphicFrame>
        <p:nvGraphicFramePr>
          <p:cNvPr id="184" name="Google Shape;184;p6"/>
          <p:cNvGraphicFramePr/>
          <p:nvPr/>
        </p:nvGraphicFramePr>
        <p:xfrm>
          <a:off x="3099483" y="247332"/>
          <a:ext cx="5162550" cy="4519613"/>
        </p:xfrm>
        <a:graphic>
          <a:graphicData uri="http://schemas.openxmlformats.org/drawingml/2006/chart">
            <c:chart xmlns:c="http://schemas.openxmlformats.org/drawingml/2006/chart" xmlns:r="http://schemas.openxmlformats.org/officeDocument/2006/relationships" r:id="rId3"/>
          </a:graphicData>
        </a:graphic>
      </p:graphicFrame>
      <p:sp>
        <p:nvSpPr>
          <p:cNvPr id="185" name="Google Shape;185;p6"/>
          <p:cNvSpPr txBox="1"/>
          <p:nvPr/>
        </p:nvSpPr>
        <p:spPr>
          <a:xfrm>
            <a:off x="213404" y="339684"/>
            <a:ext cx="2354580" cy="101149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Clr>
                <a:schemeClr val="lt1"/>
              </a:buClr>
              <a:buSzPts val="2500"/>
              <a:buFont typeface="Arial Black"/>
              <a:buNone/>
            </a:pPr>
            <a:r>
              <a:rPr lang="ru-RU" sz="2500" b="0" i="0" u="none" strike="noStrike" cap="none">
                <a:solidFill>
                  <a:schemeClr val="lt1"/>
                </a:solidFill>
                <a:latin typeface="Arial Black"/>
                <a:ea typeface="Arial Black"/>
                <a:cs typeface="Arial Black"/>
                <a:sym typeface="Arial Black"/>
              </a:rPr>
              <a:t>Инициатива</a:t>
            </a:r>
            <a:endParaRPr sz="2500" b="0" i="0" u="none" strike="noStrike" cap="none">
              <a:solidFill>
                <a:schemeClr val="lt1"/>
              </a:solidFill>
              <a:latin typeface="Arial"/>
              <a:ea typeface="Arial"/>
              <a:cs typeface="Arial"/>
              <a:sym typeface="Arial"/>
            </a:endParaRPr>
          </a:p>
          <a:p>
            <a:pPr marL="0" marR="0" lvl="0" indent="0" algn="ctr" rtl="0">
              <a:lnSpc>
                <a:spcPct val="107000"/>
              </a:lnSpc>
              <a:spcBef>
                <a:spcPts val="800"/>
              </a:spcBef>
              <a:spcAft>
                <a:spcPts val="0"/>
              </a:spcAft>
              <a:buClr>
                <a:schemeClr val="lt1"/>
              </a:buClr>
              <a:buSzPts val="2500"/>
              <a:buFont typeface="Arial"/>
              <a:buNone/>
            </a:pPr>
            <a:r>
              <a:rPr lang="ru-RU" sz="2500" b="0" i="0" u="none" strike="noStrike" cap="none">
                <a:solidFill>
                  <a:schemeClr val="lt1"/>
                </a:solidFill>
                <a:latin typeface="Arial"/>
                <a:ea typeface="Arial"/>
                <a:cs typeface="Arial"/>
                <a:sym typeface="Arial"/>
              </a:rPr>
              <a:t>“</a:t>
            </a:r>
            <a:r>
              <a:rPr lang="ru-RU" sz="2500" b="0" i="0" u="none" strike="noStrike" cap="none">
                <a:solidFill>
                  <a:schemeClr val="lt1"/>
                </a:solidFill>
                <a:latin typeface="Arial Black"/>
                <a:ea typeface="Arial Black"/>
                <a:cs typeface="Arial Black"/>
                <a:sym typeface="Arial Black"/>
              </a:rPr>
              <a:t>Луч света</a:t>
            </a:r>
            <a:r>
              <a:rPr lang="ru-RU" sz="2500" b="0" i="0" u="none" strike="noStrike" cap="none">
                <a:solidFill>
                  <a:schemeClr val="lt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graphicFrame>
        <p:nvGraphicFramePr>
          <p:cNvPr id="186" name="Google Shape;186;p6"/>
          <p:cNvGraphicFramePr/>
          <p:nvPr>
            <p:extLst>
              <p:ext uri="{D42A27DB-BD31-4B8C-83A1-F6EECF244321}">
                <p14:modId xmlns:p14="http://schemas.microsoft.com/office/powerpoint/2010/main" val="3020644028"/>
              </p:ext>
            </p:extLst>
          </p:nvPr>
        </p:nvGraphicFramePr>
        <p:xfrm>
          <a:off x="2225488" y="138545"/>
          <a:ext cx="6943225" cy="501289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grpSp>
        <p:nvGrpSpPr>
          <p:cNvPr id="197" name="Google Shape;197;p8"/>
          <p:cNvGrpSpPr/>
          <p:nvPr/>
        </p:nvGrpSpPr>
        <p:grpSpPr>
          <a:xfrm>
            <a:off x="131895" y="937259"/>
            <a:ext cx="2898074" cy="4038881"/>
            <a:chOff x="0" y="0"/>
            <a:chExt cx="2898074" cy="4038881"/>
          </a:xfrm>
        </p:grpSpPr>
        <p:sp>
          <p:nvSpPr>
            <p:cNvPr id="198" name="Google Shape;198;p8"/>
            <p:cNvSpPr/>
            <p:nvPr/>
          </p:nvSpPr>
          <p:spPr>
            <a:xfrm>
              <a:off x="0" y="0"/>
              <a:ext cx="2898074" cy="4038881"/>
            </a:xfrm>
            <a:prstGeom prst="roundRect">
              <a:avLst>
                <a:gd name="adj" fmla="val 10000"/>
              </a:avLst>
            </a:prstGeom>
            <a:solidFill>
              <a:srgbClr val="013260">
                <a:alpha val="8000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8"/>
            <p:cNvSpPr txBox="1"/>
            <p:nvPr/>
          </p:nvSpPr>
          <p:spPr>
            <a:xfrm>
              <a:off x="84882" y="84882"/>
              <a:ext cx="2728310" cy="3869117"/>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Helvetica Neue Light"/>
                <a:buNone/>
              </a:pPr>
              <a:r>
                <a:rPr lang="ru-RU" sz="1500" b="1" i="0" u="none" strike="noStrike" cap="none">
                  <a:solidFill>
                    <a:schemeClr val="lt1"/>
                  </a:solidFill>
                  <a:latin typeface="Helvetica Neue Light"/>
                  <a:ea typeface="Helvetica Neue Light"/>
                  <a:cs typeface="Helvetica Neue Light"/>
                  <a:sym typeface="Helvetica Neue Light"/>
                </a:rPr>
                <a:t>Нынешняя ситуация</a:t>
              </a:r>
              <a:endParaRPr sz="1500" b="1" i="0" u="none" strike="noStrike" cap="none">
                <a:solidFill>
                  <a:schemeClr val="lt1"/>
                </a:solidFill>
                <a:latin typeface="Helvetica Neue Light"/>
                <a:ea typeface="Helvetica Neue Light"/>
                <a:cs typeface="Helvetica Neue Light"/>
                <a:sym typeface="Helvetica Neue Light"/>
              </a:endParaRPr>
            </a:p>
            <a:p>
              <a:pPr marL="0" marR="0" lvl="0" indent="0" algn="ctr" rtl="0">
                <a:lnSpc>
                  <a:spcPct val="90000"/>
                </a:lnSpc>
                <a:spcBef>
                  <a:spcPts val="525"/>
                </a:spcBef>
                <a:spcAft>
                  <a:spcPts val="0"/>
                </a:spcAft>
                <a:buClr>
                  <a:schemeClr val="lt1"/>
                </a:buClr>
                <a:buSzPts val="1500"/>
                <a:buFont typeface="Helvetica Neue Light"/>
                <a:buNone/>
              </a:pPr>
              <a:r>
                <a:rPr lang="ru-RU" sz="1500" b="0" i="0" u="none" strike="noStrike" cap="none">
                  <a:solidFill>
                    <a:schemeClr val="lt1"/>
                  </a:solidFill>
                  <a:latin typeface="Helvetica Neue Light"/>
                  <a:ea typeface="Helvetica Neue Light"/>
                  <a:cs typeface="Helvetica Neue Light"/>
                  <a:sym typeface="Helvetica Neue Light"/>
                </a:rPr>
                <a:t>Существует законодательство по НОЖД, но есть недостатки по решению проблем с гендерным насилием в отношении женщин. Среди таковых : домашнее насилие, изнасилование в браке, сексуальное домогательство – не криминализированы.</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25"/>
                </a:spcBef>
                <a:spcAft>
                  <a:spcPts val="0"/>
                </a:spcAft>
                <a:buClr>
                  <a:srgbClr val="000000"/>
                </a:buClr>
                <a:buSzPts val="1500"/>
                <a:buFont typeface="Helvetica Neue Light"/>
                <a:buNone/>
              </a:pPr>
              <a:endParaRPr sz="1500" b="0" i="0" u="none" strike="noStrike" cap="none">
                <a:solidFill>
                  <a:schemeClr val="lt1"/>
                </a:solidFill>
                <a:latin typeface="Helvetica Neue Light"/>
                <a:ea typeface="Helvetica Neue Light"/>
                <a:cs typeface="Helvetica Neue Light"/>
                <a:sym typeface="Helvetica Neue Light"/>
              </a:endParaRPr>
            </a:p>
          </p:txBody>
        </p:sp>
      </p:grpSp>
      <p:grpSp>
        <p:nvGrpSpPr>
          <p:cNvPr id="200" name="Google Shape;200;p8"/>
          <p:cNvGrpSpPr/>
          <p:nvPr/>
        </p:nvGrpSpPr>
        <p:grpSpPr>
          <a:xfrm>
            <a:off x="3129723" y="1008134"/>
            <a:ext cx="5447442" cy="3967992"/>
            <a:chOff x="0" y="70874"/>
            <a:chExt cx="5447442" cy="3967992"/>
          </a:xfrm>
        </p:grpSpPr>
        <p:sp>
          <p:nvSpPr>
            <p:cNvPr id="201" name="Google Shape;201;p8"/>
            <p:cNvSpPr/>
            <p:nvPr/>
          </p:nvSpPr>
          <p:spPr>
            <a:xfrm>
              <a:off x="0" y="2688371"/>
              <a:ext cx="5447442" cy="1350495"/>
            </a:xfrm>
            <a:prstGeom prst="rect">
              <a:avLst/>
            </a:prstGeom>
            <a:solidFill>
              <a:srgbClr val="00882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8"/>
            <p:cNvSpPr txBox="1"/>
            <p:nvPr/>
          </p:nvSpPr>
          <p:spPr>
            <a:xfrm>
              <a:off x="0" y="2688371"/>
              <a:ext cx="5447442" cy="1350495"/>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1500"/>
                <a:buFont typeface="Helvetica Neue Light"/>
                <a:buNone/>
              </a:pPr>
              <a:r>
                <a:rPr lang="ru-RU" sz="1500" b="0" i="0" u="none" strike="noStrike" cap="none">
                  <a:solidFill>
                    <a:schemeClr val="lt1"/>
                  </a:solidFill>
                  <a:latin typeface="Helvetica Neue Light"/>
                  <a:ea typeface="Helvetica Neue Light"/>
                  <a:cs typeface="Helvetica Neue Light"/>
                  <a:sym typeface="Helvetica Neue Light"/>
                </a:rPr>
                <a:t>Члены парламента, правительственные чиновники, учреждения, комиссии,  ОГО и жертвы насилия женского пола (женщины и девочки).</a:t>
              </a:r>
              <a:endParaRPr sz="1400" b="0" i="0" u="none" strike="noStrike" cap="none">
                <a:solidFill>
                  <a:srgbClr val="000000"/>
                </a:solidFill>
                <a:latin typeface="Arial"/>
                <a:ea typeface="Arial"/>
                <a:cs typeface="Arial"/>
                <a:sym typeface="Arial"/>
              </a:endParaRPr>
            </a:p>
          </p:txBody>
        </p:sp>
        <p:sp>
          <p:nvSpPr>
            <p:cNvPr id="203" name="Google Shape;203;p8"/>
            <p:cNvSpPr/>
            <p:nvPr/>
          </p:nvSpPr>
          <p:spPr>
            <a:xfrm rot="10800000">
              <a:off x="0" y="70874"/>
              <a:ext cx="5447442" cy="2732229"/>
            </a:xfrm>
            <a:prstGeom prst="upArrowCallout">
              <a:avLst>
                <a:gd name="adj1" fmla="val 25000"/>
                <a:gd name="adj2" fmla="val 25000"/>
                <a:gd name="adj3" fmla="val 25000"/>
                <a:gd name="adj4" fmla="val 64977"/>
              </a:avLst>
            </a:prstGeom>
            <a:solidFill>
              <a:schemeClr val="l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8"/>
            <p:cNvSpPr txBox="1"/>
            <p:nvPr/>
          </p:nvSpPr>
          <p:spPr>
            <a:xfrm>
              <a:off x="0" y="70874"/>
              <a:ext cx="5447442" cy="177532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1500"/>
                <a:buFont typeface="Helvetica Neue Light"/>
                <a:buNone/>
              </a:pPr>
              <a:r>
                <a:rPr lang="ru-RU" sz="1500" b="0" i="0" u="none" strike="noStrike" cap="none">
                  <a:solidFill>
                    <a:schemeClr val="dk1"/>
                  </a:solidFill>
                  <a:latin typeface="Helvetica Neue Light"/>
                  <a:ea typeface="Helvetica Neue Light"/>
                  <a:cs typeface="Helvetica Neue Light"/>
                  <a:sym typeface="Helvetica Neue Light"/>
                </a:rPr>
                <a:t>Укрепление знаний на доказательной основе и потенциала для:</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25"/>
                </a:spcBef>
                <a:spcAft>
                  <a:spcPts val="0"/>
                </a:spcAft>
                <a:buClr>
                  <a:schemeClr val="dk1"/>
                </a:buClr>
                <a:buSzPts val="1500"/>
                <a:buFont typeface="Helvetica Neue Light"/>
                <a:buNone/>
              </a:pPr>
              <a:r>
                <a:rPr lang="ru-RU" sz="1500" b="0" i="0" u="none" strike="noStrike" cap="none">
                  <a:solidFill>
                    <a:schemeClr val="dk1"/>
                  </a:solidFill>
                  <a:latin typeface="Helvetica Neue Light"/>
                  <a:ea typeface="Helvetica Neue Light"/>
                  <a:cs typeface="Helvetica Neue Light"/>
                  <a:sym typeface="Helvetica Neue Light"/>
                </a:rPr>
                <a:t>1) анализа недостатков и пересмотра/изменения законодательной базы по DV/SGBV и</a:t>
              </a:r>
              <a:endParaRPr sz="1500" b="0" i="0" u="none" strike="noStrike" cap="none">
                <a:solidFill>
                  <a:schemeClr val="dk1"/>
                </a:solidFill>
                <a:latin typeface="Helvetica Neue Light"/>
                <a:ea typeface="Helvetica Neue Light"/>
                <a:cs typeface="Helvetica Neue Light"/>
                <a:sym typeface="Helvetica Neue Light"/>
              </a:endParaRPr>
            </a:p>
            <a:p>
              <a:pPr marL="0" marR="0" lvl="0" indent="0" algn="ctr" rtl="0">
                <a:lnSpc>
                  <a:spcPct val="90000"/>
                </a:lnSpc>
                <a:spcBef>
                  <a:spcPts val="525"/>
                </a:spcBef>
                <a:spcAft>
                  <a:spcPts val="0"/>
                </a:spcAft>
                <a:buClr>
                  <a:schemeClr val="dk1"/>
                </a:buClr>
                <a:buSzPts val="1500"/>
                <a:buFont typeface="Helvetica Neue Light"/>
                <a:buNone/>
              </a:pPr>
              <a:r>
                <a:rPr lang="ru-RU" sz="1500" b="0" i="0" u="none" strike="noStrike" cap="none">
                  <a:solidFill>
                    <a:schemeClr val="dk1"/>
                  </a:solidFill>
                  <a:latin typeface="Helvetica Neue Light"/>
                  <a:ea typeface="Helvetica Neue Light"/>
                  <a:cs typeface="Helvetica Neue Light"/>
                  <a:sym typeface="Helvetica Neue Light"/>
                </a:rPr>
                <a:t>2) разработки рациональных национальных и региональных планов действий по искоренению домашнего насилия и насилия со стороны интимного партнера</a:t>
              </a:r>
              <a:endParaRPr sz="1500" b="0" i="0" u="none" strike="noStrike" cap="none">
                <a:solidFill>
                  <a:schemeClr val="dk1"/>
                </a:solidFill>
                <a:latin typeface="Helvetica Neue Light"/>
                <a:ea typeface="Helvetica Neue Light"/>
                <a:cs typeface="Helvetica Neue Light"/>
                <a:sym typeface="Helvetica Neue Light"/>
              </a:endParaRPr>
            </a:p>
          </p:txBody>
        </p:sp>
      </p:grpSp>
      <p:sp>
        <p:nvSpPr>
          <p:cNvPr id="205" name="Google Shape;205;p8"/>
          <p:cNvSpPr txBox="1">
            <a:spLocks noGrp="1"/>
          </p:cNvSpPr>
          <p:nvPr>
            <p:ph type="title"/>
          </p:nvPr>
        </p:nvSpPr>
        <p:spPr>
          <a:xfrm>
            <a:off x="231648" y="175297"/>
            <a:ext cx="8345516" cy="35586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A11C44"/>
              </a:buClr>
              <a:buSzPts val="2600"/>
              <a:buFont typeface="Helvetica Neue"/>
              <a:buNone/>
            </a:pPr>
            <a:r>
              <a:rPr lang="ru-RU" sz="2600">
                <a:solidFill>
                  <a:srgbClr val="A11C44"/>
                </a:solidFill>
                <a:latin typeface="Helvetica Neue"/>
                <a:ea typeface="Helvetica Neue"/>
                <a:cs typeface="Helvetica Neue"/>
                <a:sym typeface="Helvetica Neue"/>
              </a:rPr>
              <a:t>КОМПОНЕНТ 1- ЗАКОН И ПОЛИТИКА</a:t>
            </a:r>
            <a:endParaRPr sz="2600">
              <a:solidFill>
                <a:srgbClr val="A11C44"/>
              </a:solidFill>
              <a:latin typeface="Helvetica Neue"/>
              <a:ea typeface="Helvetica Neue"/>
              <a:cs typeface="Helvetica Neue"/>
              <a:sym typeface="Helvetica Neue"/>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9"/>
          <p:cNvSpPr txBox="1">
            <a:spLocks noGrp="1"/>
          </p:cNvSpPr>
          <p:nvPr>
            <p:ph type="title"/>
          </p:nvPr>
        </p:nvSpPr>
        <p:spPr>
          <a:xfrm>
            <a:off x="231648" y="175297"/>
            <a:ext cx="8345516" cy="35586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A11C44"/>
              </a:buClr>
              <a:buSzPts val="2600"/>
              <a:buFont typeface="Helvetica Neue"/>
              <a:buNone/>
            </a:pPr>
            <a:r>
              <a:rPr lang="ru-RU" sz="2600">
                <a:solidFill>
                  <a:srgbClr val="A11C44"/>
                </a:solidFill>
                <a:latin typeface="Helvetica Neue"/>
                <a:ea typeface="Helvetica Neue"/>
                <a:cs typeface="Helvetica Neue"/>
                <a:sym typeface="Helvetica Neue"/>
              </a:rPr>
              <a:t>КОМПОНЕНТ 1 - ДЕЯТЕЛЬНОСТЬ</a:t>
            </a:r>
            <a:endParaRPr sz="2600">
              <a:solidFill>
                <a:srgbClr val="A11C44"/>
              </a:solidFill>
              <a:latin typeface="Helvetica Neue"/>
              <a:ea typeface="Helvetica Neue"/>
              <a:cs typeface="Helvetica Neue"/>
              <a:sym typeface="Helvetica Neue"/>
            </a:endParaRPr>
          </a:p>
        </p:txBody>
      </p:sp>
      <p:grpSp>
        <p:nvGrpSpPr>
          <p:cNvPr id="211" name="Google Shape;211;p9"/>
          <p:cNvGrpSpPr/>
          <p:nvPr/>
        </p:nvGrpSpPr>
        <p:grpSpPr>
          <a:xfrm>
            <a:off x="231648" y="757382"/>
            <a:ext cx="8345516" cy="4054763"/>
            <a:chOff x="0" y="621428"/>
            <a:chExt cx="7338644" cy="2981324"/>
          </a:xfrm>
        </p:grpSpPr>
        <p:sp>
          <p:nvSpPr>
            <p:cNvPr id="212" name="Google Shape;212;p9"/>
            <p:cNvSpPr/>
            <p:nvPr/>
          </p:nvSpPr>
          <p:spPr>
            <a:xfrm>
              <a:off x="0" y="621428"/>
              <a:ext cx="2293326" cy="1375995"/>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9"/>
            <p:cNvSpPr txBox="1"/>
            <p:nvPr/>
          </p:nvSpPr>
          <p:spPr>
            <a:xfrm>
              <a:off x="0" y="621428"/>
              <a:ext cx="2293326" cy="1375995"/>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Helvetica Neue Light"/>
                <a:buNone/>
              </a:pPr>
              <a:r>
                <a:rPr lang="ru-RU" b="0" i="0" u="none" strike="noStrike" cap="none" dirty="0">
                  <a:solidFill>
                    <a:schemeClr val="tx1"/>
                  </a:solidFill>
                  <a:latin typeface="Helvetica Neue Light"/>
                  <a:ea typeface="Helvetica Neue Light"/>
                  <a:cs typeface="Helvetica Neue Light"/>
                  <a:sym typeface="Helvetica Neue Light"/>
                </a:rPr>
                <a:t>Деятельность 1.1.1: Совместное картирование и анализ законодательства, политики и регулирования</a:t>
              </a:r>
              <a:endParaRPr b="0" i="0" u="none" strike="noStrike" cap="none" dirty="0">
                <a:solidFill>
                  <a:schemeClr val="tx1"/>
                </a:solidFill>
                <a:latin typeface="Helvetica Neue Light"/>
                <a:ea typeface="Helvetica Neue Light"/>
                <a:cs typeface="Helvetica Neue Light"/>
                <a:sym typeface="Helvetica Neue Light"/>
              </a:endParaRPr>
            </a:p>
          </p:txBody>
        </p:sp>
        <p:sp>
          <p:nvSpPr>
            <p:cNvPr id="214" name="Google Shape;214;p9"/>
            <p:cNvSpPr/>
            <p:nvPr/>
          </p:nvSpPr>
          <p:spPr>
            <a:xfrm>
              <a:off x="2522659" y="621428"/>
              <a:ext cx="2293326" cy="1375995"/>
            </a:xfrm>
            <a:prstGeom prst="rect">
              <a:avLst/>
            </a:prstGeom>
            <a:solidFill>
              <a:srgbClr val="024B90">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9"/>
            <p:cNvSpPr txBox="1"/>
            <p:nvPr/>
          </p:nvSpPr>
          <p:spPr>
            <a:xfrm>
              <a:off x="2522659" y="621428"/>
              <a:ext cx="2293326" cy="1375995"/>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Helvetica Neue Light"/>
                <a:buNone/>
              </a:pPr>
              <a:r>
                <a:rPr lang="ru-RU" b="0" i="0" u="none" strike="noStrike" cap="none" dirty="0">
                  <a:solidFill>
                    <a:schemeClr val="tx1"/>
                  </a:solidFill>
                  <a:latin typeface="Helvetica Neue Light"/>
                  <a:ea typeface="Helvetica Neue Light"/>
                  <a:cs typeface="Helvetica Neue Light"/>
                  <a:sym typeface="Helvetica Neue Light"/>
                </a:rPr>
                <a:t>Деятельность 1.1.2: Разработка логически обоснованных дополнений и изменений в законодательство согласно международным стандартам</a:t>
              </a:r>
              <a:endParaRPr b="0" i="0" u="none" strike="noStrike" cap="none" dirty="0">
                <a:solidFill>
                  <a:schemeClr val="tx1"/>
                </a:solidFill>
                <a:latin typeface="Helvetica Neue Light"/>
                <a:ea typeface="Helvetica Neue Light"/>
                <a:cs typeface="Helvetica Neue Light"/>
                <a:sym typeface="Helvetica Neue Light"/>
              </a:endParaRPr>
            </a:p>
          </p:txBody>
        </p:sp>
        <p:sp>
          <p:nvSpPr>
            <p:cNvPr id="216" name="Google Shape;216;p9"/>
            <p:cNvSpPr/>
            <p:nvPr/>
          </p:nvSpPr>
          <p:spPr>
            <a:xfrm>
              <a:off x="5045318" y="621428"/>
              <a:ext cx="2293326" cy="1375995"/>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9"/>
            <p:cNvSpPr txBox="1"/>
            <p:nvPr/>
          </p:nvSpPr>
          <p:spPr>
            <a:xfrm>
              <a:off x="5045318" y="621428"/>
              <a:ext cx="2293326" cy="1375995"/>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Helvetica Neue Light"/>
                <a:buNone/>
              </a:pPr>
              <a:r>
                <a:rPr lang="ru-RU" sz="1200" b="0" i="0" u="none" strike="noStrike" cap="none" dirty="0">
                  <a:solidFill>
                    <a:schemeClr val="tx1"/>
                  </a:solidFill>
                  <a:latin typeface="Helvetica Neue Light"/>
                  <a:ea typeface="Helvetica Neue Light"/>
                  <a:cs typeface="Helvetica Neue Light"/>
                  <a:sym typeface="Helvetica Neue Light"/>
                </a:rPr>
                <a:t>Деятельность 1.1.3 Поддержка и активизация главных заинтересованных сторон, участвующих в разработке законодательства и политики в сфере профилактики и борьбы с насилием</a:t>
              </a:r>
              <a:endParaRPr sz="1200" b="0" i="0" u="none" strike="noStrike" cap="none" dirty="0">
                <a:solidFill>
                  <a:schemeClr val="tx1"/>
                </a:solidFill>
                <a:latin typeface="Helvetica Neue Light"/>
                <a:ea typeface="Helvetica Neue Light"/>
                <a:cs typeface="Helvetica Neue Light"/>
                <a:sym typeface="Helvetica Neue Light"/>
              </a:endParaRPr>
            </a:p>
          </p:txBody>
        </p:sp>
        <p:sp>
          <p:nvSpPr>
            <p:cNvPr id="218" name="Google Shape;218;p9"/>
            <p:cNvSpPr/>
            <p:nvPr/>
          </p:nvSpPr>
          <p:spPr>
            <a:xfrm>
              <a:off x="1261329" y="2226757"/>
              <a:ext cx="2293326" cy="1375995"/>
            </a:xfrm>
            <a:prstGeom prst="rect">
              <a:avLst/>
            </a:prstGeom>
            <a:solidFill>
              <a:srgbClr val="641202">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9"/>
            <p:cNvSpPr txBox="1"/>
            <p:nvPr/>
          </p:nvSpPr>
          <p:spPr>
            <a:xfrm>
              <a:off x="1261329" y="2226757"/>
              <a:ext cx="2293326" cy="1375995"/>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Helvetica Neue Light"/>
                <a:buNone/>
              </a:pPr>
              <a:r>
                <a:rPr lang="ru-RU" b="0" i="0" u="none" strike="noStrike" cap="none" dirty="0">
                  <a:solidFill>
                    <a:schemeClr val="tx1"/>
                  </a:solidFill>
                  <a:latin typeface="Helvetica Neue Light"/>
                  <a:ea typeface="Helvetica Neue Light"/>
                  <a:cs typeface="Helvetica Neue Light"/>
                  <a:sym typeface="Helvetica Neue Light"/>
                </a:rPr>
                <a:t>Деятельность 1.2.1: Поддержка интеграции конкретных, измеряемых и материально взвешенных действий, направленных на борьбу с СГН в национальные долгосрочные и среднесрочные Стратегии Развития и программы местного развития</a:t>
              </a:r>
              <a:endParaRPr b="0" i="0" u="none" strike="noStrike" cap="none" dirty="0">
                <a:solidFill>
                  <a:schemeClr val="tx1"/>
                </a:solidFill>
                <a:latin typeface="Helvetica Neue Light"/>
                <a:ea typeface="Helvetica Neue Light"/>
                <a:cs typeface="Helvetica Neue Light"/>
                <a:sym typeface="Helvetica Neue Light"/>
              </a:endParaRPr>
            </a:p>
          </p:txBody>
        </p:sp>
        <p:sp>
          <p:nvSpPr>
            <p:cNvPr id="220" name="Google Shape;220;p9"/>
            <p:cNvSpPr/>
            <p:nvPr/>
          </p:nvSpPr>
          <p:spPr>
            <a:xfrm>
              <a:off x="3783988" y="2226757"/>
              <a:ext cx="2293326" cy="1375995"/>
            </a:xfrm>
            <a:prstGeom prst="rect">
              <a:avLst/>
            </a:prstGeom>
            <a:solidFill>
              <a:srgbClr val="024B90">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9"/>
            <p:cNvSpPr txBox="1"/>
            <p:nvPr/>
          </p:nvSpPr>
          <p:spPr>
            <a:xfrm>
              <a:off x="3783988" y="2163754"/>
              <a:ext cx="2293326" cy="1438998"/>
            </a:xfrm>
            <a:prstGeom prst="rect">
              <a:avLst/>
            </a:prstGeom>
            <a:noFill/>
            <a:ln>
              <a:noFill/>
            </a:ln>
          </p:spPr>
          <p:txBody>
            <a:bodyPr spcFirstLastPara="1" wrap="square" lIns="41900" tIns="41900" rIns="41900" bIns="41900" anchor="ctr" anchorCtr="0">
              <a:noAutofit/>
            </a:bodyPr>
            <a:lstStyle/>
            <a:p>
              <a:pPr marL="0" marR="0" lvl="0" indent="0" algn="ctr" rtl="0">
                <a:lnSpc>
                  <a:spcPct val="90000"/>
                </a:lnSpc>
                <a:spcBef>
                  <a:spcPts val="0"/>
                </a:spcBef>
                <a:spcAft>
                  <a:spcPts val="0"/>
                </a:spcAft>
                <a:buClr>
                  <a:schemeClr val="lt1"/>
                </a:buClr>
                <a:buSzPts val="1100"/>
                <a:buFont typeface="Helvetica Neue Light"/>
                <a:buNone/>
              </a:pPr>
              <a:r>
                <a:rPr lang="ru-RU" b="0" i="0" u="none" strike="noStrike" cap="none" dirty="0">
                  <a:solidFill>
                    <a:schemeClr val="tx1"/>
                  </a:solidFill>
                  <a:latin typeface="Helvetica Neue Light"/>
                  <a:ea typeface="Helvetica Neue Light"/>
                  <a:cs typeface="Helvetica Neue Light"/>
                  <a:sym typeface="Helvetica Neue Light"/>
                </a:rPr>
                <a:t>Деятельность 1.2.2: Поддержка в промежуточного обзора реализации Национального Плана Действий искоренению СГН (пост 2021) </a:t>
              </a:r>
              <a:endParaRPr b="0" i="0" u="none" strike="noStrike" cap="none" dirty="0">
                <a:solidFill>
                  <a:schemeClr val="tx1"/>
                </a:solidFill>
                <a:latin typeface="Helvetica Neue Light"/>
                <a:ea typeface="Helvetica Neue Light"/>
                <a:cs typeface="Helvetica Neue Light"/>
                <a:sym typeface="Helvetica Neue Light"/>
              </a:endParaRPr>
            </a:p>
          </p:txBody>
        </p:sp>
      </p:gr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grpSp>
        <p:nvGrpSpPr>
          <p:cNvPr id="226" name="Google Shape;226;p10"/>
          <p:cNvGrpSpPr/>
          <p:nvPr/>
        </p:nvGrpSpPr>
        <p:grpSpPr>
          <a:xfrm>
            <a:off x="165147" y="841248"/>
            <a:ext cx="2566623" cy="3974591"/>
            <a:chOff x="0" y="0"/>
            <a:chExt cx="2566623" cy="3974591"/>
          </a:xfrm>
        </p:grpSpPr>
        <p:sp>
          <p:nvSpPr>
            <p:cNvPr id="227" name="Google Shape;227;p10"/>
            <p:cNvSpPr/>
            <p:nvPr/>
          </p:nvSpPr>
          <p:spPr>
            <a:xfrm>
              <a:off x="0" y="0"/>
              <a:ext cx="2566623" cy="3974591"/>
            </a:xfrm>
            <a:prstGeom prst="roundRect">
              <a:avLst>
                <a:gd name="adj" fmla="val 10000"/>
              </a:avLst>
            </a:prstGeom>
            <a:solidFill>
              <a:srgbClr val="013260">
                <a:alpha val="8000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10"/>
            <p:cNvSpPr txBox="1"/>
            <p:nvPr/>
          </p:nvSpPr>
          <p:spPr>
            <a:xfrm>
              <a:off x="75174" y="75174"/>
              <a:ext cx="2416275" cy="382424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Helvetica Neue Light"/>
                <a:buNone/>
              </a:pPr>
              <a:r>
                <a:rPr lang="ru-RU" sz="1500" b="1" i="0" u="none" strike="noStrike" cap="none">
                  <a:solidFill>
                    <a:schemeClr val="lt1"/>
                  </a:solidFill>
                  <a:latin typeface="Helvetica Neue Light"/>
                  <a:ea typeface="Helvetica Neue Light"/>
                  <a:cs typeface="Helvetica Neue Light"/>
                  <a:sym typeface="Helvetica Neue Light"/>
                </a:rPr>
                <a:t>Нынешняя ситуация: </a:t>
              </a:r>
              <a:r>
                <a:rPr lang="ru-RU" sz="1500" b="0" i="0" u="none" strike="noStrike" cap="none">
                  <a:solidFill>
                    <a:schemeClr val="lt1"/>
                  </a:solidFill>
                  <a:latin typeface="Helvetica Neue Light"/>
                  <a:ea typeface="Helvetica Neue Light"/>
                  <a:cs typeface="Helvetica Neue Light"/>
                  <a:sym typeface="Helvetica Neue Light"/>
                </a:rPr>
                <a:t>Не достаточно знаний и навыков для профилактики и борьбы с НОЖД во всех секторах. Отсутствие официального механизма много-отраслевой координации борьбы с СГН. </a:t>
              </a:r>
              <a:endParaRPr sz="1500" b="0" i="0" u="none" strike="noStrike" cap="none">
                <a:solidFill>
                  <a:schemeClr val="lt1"/>
                </a:solidFill>
                <a:latin typeface="Helvetica Neue Light"/>
                <a:ea typeface="Helvetica Neue Light"/>
                <a:cs typeface="Helvetica Neue Light"/>
                <a:sym typeface="Helvetica Neue Light"/>
              </a:endParaRPr>
            </a:p>
          </p:txBody>
        </p:sp>
      </p:grpSp>
      <p:grpSp>
        <p:nvGrpSpPr>
          <p:cNvPr id="229" name="Google Shape;229;p10"/>
          <p:cNvGrpSpPr/>
          <p:nvPr/>
        </p:nvGrpSpPr>
        <p:grpSpPr>
          <a:xfrm>
            <a:off x="2983231" y="908340"/>
            <a:ext cx="5660436" cy="3906022"/>
            <a:chOff x="0" y="67093"/>
            <a:chExt cx="5660436" cy="3906022"/>
          </a:xfrm>
        </p:grpSpPr>
        <p:sp>
          <p:nvSpPr>
            <p:cNvPr id="230" name="Google Shape;230;p10"/>
            <p:cNvSpPr/>
            <p:nvPr/>
          </p:nvSpPr>
          <p:spPr>
            <a:xfrm>
              <a:off x="0" y="2219077"/>
              <a:ext cx="5660436" cy="1754038"/>
            </a:xfrm>
            <a:prstGeom prst="rect">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0"/>
            <p:cNvSpPr txBox="1"/>
            <p:nvPr/>
          </p:nvSpPr>
          <p:spPr>
            <a:xfrm>
              <a:off x="0" y="2219077"/>
              <a:ext cx="5660436" cy="1754038"/>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1500"/>
                <a:buFont typeface="Helvetica Neue Light"/>
                <a:buNone/>
              </a:pPr>
              <a:r>
                <a:rPr lang="ru-RU" sz="1500" b="0" i="0" u="none" strike="noStrike" cap="none">
                  <a:solidFill>
                    <a:schemeClr val="lt1"/>
                  </a:solidFill>
                  <a:latin typeface="Helvetica Neue Light"/>
                  <a:ea typeface="Helvetica Neue Light"/>
                  <a:cs typeface="Helvetica Neue Light"/>
                  <a:sym typeface="Helvetica Neue Light"/>
                </a:rPr>
                <a:t>Представители правительственных ведомств, судов, полиции, медицинских учреждений, ОГО, общин</a:t>
              </a:r>
              <a:endParaRPr sz="1500" b="0" i="0" u="none" strike="noStrike" cap="none">
                <a:solidFill>
                  <a:schemeClr val="lt1"/>
                </a:solidFill>
                <a:latin typeface="Helvetica Neue Light"/>
                <a:ea typeface="Helvetica Neue Light"/>
                <a:cs typeface="Helvetica Neue Light"/>
                <a:sym typeface="Helvetica Neue Light"/>
              </a:endParaRPr>
            </a:p>
          </p:txBody>
        </p:sp>
        <p:sp>
          <p:nvSpPr>
            <p:cNvPr id="232" name="Google Shape;232;p10"/>
            <p:cNvSpPr/>
            <p:nvPr/>
          </p:nvSpPr>
          <p:spPr>
            <a:xfrm rot="10800000">
              <a:off x="0" y="67093"/>
              <a:ext cx="5660436" cy="2251022"/>
            </a:xfrm>
            <a:prstGeom prst="upArrowCallout">
              <a:avLst>
                <a:gd name="adj1" fmla="val 25000"/>
                <a:gd name="adj2" fmla="val 25000"/>
                <a:gd name="adj3" fmla="val 25000"/>
                <a:gd name="adj4" fmla="val 64977"/>
              </a:avLst>
            </a:prstGeom>
            <a:solidFill>
              <a:schemeClr val="lt1"/>
            </a:solidFill>
            <a:ln w="254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0"/>
            <p:cNvSpPr txBox="1"/>
            <p:nvPr/>
          </p:nvSpPr>
          <p:spPr>
            <a:xfrm>
              <a:off x="0" y="267117"/>
              <a:ext cx="5660436" cy="126262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dk1"/>
                </a:buClr>
                <a:buSzPts val="1500"/>
                <a:buFont typeface="Helvetica Neue Light"/>
                <a:buNone/>
              </a:pPr>
              <a:r>
                <a:rPr lang="ru-RU" sz="1500" b="0" i="0" u="none" strike="noStrike" cap="none" dirty="0">
                  <a:solidFill>
                    <a:schemeClr val="dk1"/>
                  </a:solidFill>
                  <a:latin typeface="Helvetica Neue Light"/>
                  <a:ea typeface="Helvetica Neue Light"/>
                  <a:cs typeface="Helvetica Neue Light"/>
                  <a:sym typeface="Helvetica Neue Light"/>
                </a:rPr>
                <a:t>1) Учреждения способны логически разработать и представить программы, направленные на профилактику и искоренение НОЖД</a:t>
              </a:r>
              <a:endParaRPr sz="1500" b="0" i="0" u="none" strike="noStrike" cap="none" dirty="0">
                <a:solidFill>
                  <a:schemeClr val="dk1"/>
                </a:solidFill>
                <a:latin typeface="Helvetica Neue Light"/>
                <a:ea typeface="Helvetica Neue Light"/>
                <a:cs typeface="Helvetica Neue Light"/>
                <a:sym typeface="Helvetica Neue Light"/>
              </a:endParaRPr>
            </a:p>
            <a:p>
              <a:pPr marL="0" marR="0" lvl="0" indent="0" algn="ctr" rtl="0">
                <a:lnSpc>
                  <a:spcPct val="90000"/>
                </a:lnSpc>
                <a:spcBef>
                  <a:spcPts val="525"/>
                </a:spcBef>
                <a:spcAft>
                  <a:spcPts val="0"/>
                </a:spcAft>
                <a:buClr>
                  <a:schemeClr val="dk1"/>
                </a:buClr>
                <a:buSzPts val="1500"/>
                <a:buFont typeface="Helvetica Neue Light"/>
                <a:buNone/>
              </a:pPr>
              <a:br>
                <a:rPr lang="ru-RU" sz="1500" b="0" i="0" u="none" strike="noStrike" cap="none" dirty="0">
                  <a:solidFill>
                    <a:schemeClr val="dk1"/>
                  </a:solidFill>
                  <a:latin typeface="Helvetica Neue Light"/>
                  <a:ea typeface="Helvetica Neue Light"/>
                  <a:cs typeface="Helvetica Neue Light"/>
                  <a:sym typeface="Helvetica Neue Light"/>
                </a:rPr>
              </a:br>
              <a:r>
                <a:rPr lang="ru-RU" sz="1500" b="0" i="0" u="none" strike="noStrike" cap="none" dirty="0">
                  <a:solidFill>
                    <a:schemeClr val="dk1"/>
                  </a:solidFill>
                  <a:latin typeface="Helvetica Neue Light"/>
                  <a:ea typeface="Helvetica Neue Light"/>
                  <a:cs typeface="Helvetica Neue Light"/>
                  <a:sym typeface="Helvetica Neue Light"/>
                </a:rPr>
                <a:t>2) Механизмы координации действий партнёров и заинтересованных сторон укреплены и надлежаще профинансированы</a:t>
              </a:r>
              <a:endParaRPr sz="1500" b="0" i="0" u="none" strike="noStrike" cap="none" dirty="0">
                <a:solidFill>
                  <a:schemeClr val="dk1"/>
                </a:solidFill>
                <a:latin typeface="Helvetica Neue Light"/>
                <a:ea typeface="Helvetica Neue Light"/>
                <a:cs typeface="Helvetica Neue Light"/>
                <a:sym typeface="Helvetica Neue Light"/>
              </a:endParaRPr>
            </a:p>
          </p:txBody>
        </p:sp>
      </p:grpSp>
      <p:sp>
        <p:nvSpPr>
          <p:cNvPr id="234" name="Google Shape;234;p10"/>
          <p:cNvSpPr txBox="1">
            <a:spLocks noGrp="1"/>
          </p:cNvSpPr>
          <p:nvPr>
            <p:ph type="title"/>
          </p:nvPr>
        </p:nvSpPr>
        <p:spPr>
          <a:xfrm>
            <a:off x="49095" y="175297"/>
            <a:ext cx="8594572" cy="35586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A11C44"/>
              </a:buClr>
              <a:buSzPts val="2000"/>
              <a:buFont typeface="Helvetica Neue"/>
              <a:buNone/>
            </a:pPr>
            <a:r>
              <a:rPr lang="ru-RU" sz="2000">
                <a:solidFill>
                  <a:srgbClr val="A11C44"/>
                </a:solidFill>
                <a:latin typeface="Helvetica Neue"/>
                <a:ea typeface="Helvetica Neue"/>
                <a:cs typeface="Helvetica Neue"/>
                <a:sym typeface="Helvetica Neue"/>
              </a:rPr>
              <a:t>КОМПОНЕНТ 2 – ИНСТИТУЦИОНАЛЬНЫЙ ПОТЕНЦИАЛ</a:t>
            </a:r>
            <a:endParaRPr sz="2000">
              <a:solidFill>
                <a:srgbClr val="A11C44"/>
              </a:solidFill>
              <a:latin typeface="Helvetica Neue"/>
              <a:ea typeface="Helvetica Neue"/>
              <a:cs typeface="Helvetica Neue"/>
              <a:sym typeface="Helvetica Neue"/>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1"/>
          <p:cNvSpPr txBox="1">
            <a:spLocks noGrp="1"/>
          </p:cNvSpPr>
          <p:nvPr>
            <p:ph type="title"/>
          </p:nvPr>
        </p:nvSpPr>
        <p:spPr>
          <a:xfrm>
            <a:off x="231648" y="175297"/>
            <a:ext cx="8345516" cy="35586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A11C44"/>
              </a:buClr>
              <a:buSzPts val="2600"/>
              <a:buFont typeface="Helvetica Neue"/>
              <a:buNone/>
            </a:pPr>
            <a:r>
              <a:rPr lang="ru-RU" sz="2600" dirty="0">
                <a:solidFill>
                  <a:srgbClr val="A11C44"/>
                </a:solidFill>
                <a:latin typeface="Helvetica Neue"/>
                <a:ea typeface="Helvetica Neue"/>
                <a:cs typeface="Helvetica Neue"/>
                <a:sym typeface="Helvetica Neue"/>
              </a:rPr>
              <a:t>КОМПОНЕНТ 2 - ДЕЯТЕЛЬНОСТЬ</a:t>
            </a:r>
            <a:endParaRPr sz="2600" dirty="0">
              <a:solidFill>
                <a:srgbClr val="A11C44"/>
              </a:solidFill>
              <a:latin typeface="Helvetica Neue"/>
              <a:ea typeface="Helvetica Neue"/>
              <a:cs typeface="Helvetica Neue"/>
              <a:sym typeface="Helvetica Neue"/>
            </a:endParaRPr>
          </a:p>
        </p:txBody>
      </p:sp>
      <p:grpSp>
        <p:nvGrpSpPr>
          <p:cNvPr id="240" name="Google Shape;240;p11"/>
          <p:cNvGrpSpPr/>
          <p:nvPr/>
        </p:nvGrpSpPr>
        <p:grpSpPr>
          <a:xfrm>
            <a:off x="341744" y="618962"/>
            <a:ext cx="8345515" cy="4221154"/>
            <a:chOff x="292399" y="1513"/>
            <a:chExt cx="6753846" cy="4221154"/>
          </a:xfrm>
        </p:grpSpPr>
        <p:sp>
          <p:nvSpPr>
            <p:cNvPr id="241" name="Google Shape;241;p11"/>
            <p:cNvSpPr/>
            <p:nvPr/>
          </p:nvSpPr>
          <p:spPr>
            <a:xfrm>
              <a:off x="292399" y="1513"/>
              <a:ext cx="2110577" cy="1266346"/>
            </a:xfrm>
            <a:prstGeom prst="rect">
              <a:avLst/>
            </a:prstGeom>
            <a:solidFill>
              <a:srgbClr val="013260">
                <a:alpha val="2352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1"/>
            <p:cNvSpPr txBox="1"/>
            <p:nvPr/>
          </p:nvSpPr>
          <p:spPr>
            <a:xfrm>
              <a:off x="292399" y="1513"/>
              <a:ext cx="2110577" cy="126634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Helvetica Neue Light"/>
                <a:buNone/>
              </a:pPr>
              <a:r>
                <a:rPr lang="ru-RU" sz="1000" b="0" i="0" u="none" strike="noStrike" cap="none" dirty="0">
                  <a:solidFill>
                    <a:schemeClr val="tx1"/>
                  </a:solidFill>
                  <a:latin typeface="Helvetica Neue Light"/>
                  <a:ea typeface="Helvetica Neue Light"/>
                  <a:cs typeface="Helvetica Neue Light"/>
                  <a:sym typeface="Helvetica Neue Light"/>
                </a:rPr>
                <a:t>Деятельность 2.1.1: Разработка и реализация комплексного учебного пакета по гендерному </a:t>
              </a:r>
              <a:r>
                <a:rPr lang="ru-RU" sz="1000" b="0" i="0" u="none" strike="noStrike" cap="none" dirty="0" err="1">
                  <a:solidFill>
                    <a:schemeClr val="tx1"/>
                  </a:solidFill>
                  <a:latin typeface="Helvetica Neue Light"/>
                  <a:ea typeface="Helvetica Neue Light"/>
                  <a:cs typeface="Helvetica Neue Light"/>
                  <a:sym typeface="Helvetica Neue Light"/>
                </a:rPr>
                <a:t>мейнстримингу</a:t>
              </a:r>
              <a:r>
                <a:rPr lang="ru-RU" sz="1000" b="0" i="0" u="none" strike="noStrike" cap="none" dirty="0">
                  <a:solidFill>
                    <a:schemeClr val="tx1"/>
                  </a:solidFill>
                  <a:latin typeface="Helvetica Neue Light"/>
                  <a:ea typeface="Helvetica Neue Light"/>
                  <a:cs typeface="Helvetica Neue Light"/>
                  <a:sym typeface="Helvetica Neue Light"/>
                </a:rPr>
                <a:t>, СГН и преобразование в лидерстве, направленное на развитие потенциала министерств, ведомств и парламента.</a:t>
              </a:r>
              <a:endParaRPr sz="1400" b="0" i="0" u="none" strike="noStrike" cap="none" dirty="0">
                <a:solidFill>
                  <a:schemeClr val="tx1"/>
                </a:solidFill>
                <a:sym typeface="Arial"/>
              </a:endParaRPr>
            </a:p>
          </p:txBody>
        </p:sp>
        <p:sp>
          <p:nvSpPr>
            <p:cNvPr id="243" name="Google Shape;243;p11"/>
            <p:cNvSpPr/>
            <p:nvPr/>
          </p:nvSpPr>
          <p:spPr>
            <a:xfrm>
              <a:off x="2614033" y="1513"/>
              <a:ext cx="2110577" cy="1266346"/>
            </a:xfrm>
            <a:prstGeom prst="rect">
              <a:avLst/>
            </a:prstGeom>
            <a:solidFill>
              <a:srgbClr val="641202">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11"/>
            <p:cNvSpPr txBox="1"/>
            <p:nvPr/>
          </p:nvSpPr>
          <p:spPr>
            <a:xfrm>
              <a:off x="2614033" y="1513"/>
              <a:ext cx="2110577" cy="126634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Helvetica Neue Light"/>
                <a:buNone/>
              </a:pPr>
              <a:r>
                <a:rPr lang="ru-RU" sz="1200" b="0" i="0" u="none" strike="noStrike" cap="none" dirty="0">
                  <a:solidFill>
                    <a:schemeClr val="tx1"/>
                  </a:solidFill>
                  <a:latin typeface="Helvetica Neue Light"/>
                  <a:ea typeface="Helvetica Neue Light"/>
                  <a:cs typeface="Helvetica Neue Light"/>
                  <a:sym typeface="Helvetica Neue Light"/>
                </a:rPr>
                <a:t>Деятельность 2.1.2: Оказание поддержки в развитии потенциала КДЖ, МОН и МЗ по вопросам преобразующего лидерства, позволяющего изменить отношение к СГН/НОЖД.</a:t>
              </a:r>
              <a:endParaRPr sz="1200" b="0" i="0" u="none" strike="noStrike" cap="none" dirty="0">
                <a:solidFill>
                  <a:schemeClr val="tx1"/>
                </a:solidFill>
                <a:latin typeface="Helvetica Neue Light"/>
                <a:ea typeface="Helvetica Neue Light"/>
                <a:cs typeface="Helvetica Neue Light"/>
                <a:sym typeface="Helvetica Neue Light"/>
              </a:endParaRPr>
            </a:p>
          </p:txBody>
        </p:sp>
        <p:sp>
          <p:nvSpPr>
            <p:cNvPr id="245" name="Google Shape;245;p11"/>
            <p:cNvSpPr/>
            <p:nvPr/>
          </p:nvSpPr>
          <p:spPr>
            <a:xfrm>
              <a:off x="4935668" y="1513"/>
              <a:ext cx="2110577" cy="1266346"/>
            </a:xfrm>
            <a:prstGeom prst="rect">
              <a:avLst/>
            </a:prstGeom>
            <a:solidFill>
              <a:srgbClr val="641202">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11"/>
            <p:cNvSpPr txBox="1"/>
            <p:nvPr/>
          </p:nvSpPr>
          <p:spPr>
            <a:xfrm>
              <a:off x="4935668" y="1513"/>
              <a:ext cx="2110577" cy="126634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Helvetica Neue Light"/>
                <a:buNone/>
              </a:pPr>
              <a:r>
                <a:rPr lang="ru-RU" sz="1200" b="0" i="0" u="none" strike="noStrike" cap="none" dirty="0">
                  <a:solidFill>
                    <a:schemeClr val="tx1"/>
                  </a:solidFill>
                  <a:latin typeface="Helvetica Neue Light"/>
                  <a:ea typeface="Helvetica Neue Light"/>
                  <a:cs typeface="Helvetica Neue Light"/>
                  <a:sym typeface="Helvetica Neue Light"/>
                </a:rPr>
                <a:t>Деятельность 2.1.3: Оказание технической помощи министерствам и ведомствам, работающим в секторах юстиции и безопасности (МЮ, МВД, судебная система), для разработки стратегии учета гендерной проблематики.</a:t>
              </a:r>
              <a:endParaRPr sz="1200" b="0" i="0" u="none" strike="noStrike" cap="none" dirty="0">
                <a:solidFill>
                  <a:schemeClr val="tx1"/>
                </a:solidFill>
                <a:latin typeface="Helvetica Neue Light"/>
                <a:ea typeface="Helvetica Neue Light"/>
                <a:cs typeface="Helvetica Neue Light"/>
                <a:sym typeface="Helvetica Neue Light"/>
              </a:endParaRPr>
            </a:p>
          </p:txBody>
        </p:sp>
        <p:sp>
          <p:nvSpPr>
            <p:cNvPr id="247" name="Google Shape;247;p11"/>
            <p:cNvSpPr/>
            <p:nvPr/>
          </p:nvSpPr>
          <p:spPr>
            <a:xfrm>
              <a:off x="292399" y="1478917"/>
              <a:ext cx="2110577" cy="1266346"/>
            </a:xfrm>
            <a:prstGeom prst="rect">
              <a:avLst/>
            </a:prstGeom>
            <a:solidFill>
              <a:srgbClr val="641202">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1"/>
            <p:cNvSpPr txBox="1"/>
            <p:nvPr/>
          </p:nvSpPr>
          <p:spPr>
            <a:xfrm>
              <a:off x="292399" y="1478917"/>
              <a:ext cx="2110577" cy="126634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Helvetica Neue Light"/>
                <a:buNone/>
              </a:pPr>
              <a:r>
                <a:rPr lang="ru-RU" sz="1200" b="0" i="0" u="none" strike="noStrike" cap="none" dirty="0">
                  <a:solidFill>
                    <a:schemeClr val="tx1"/>
                  </a:solidFill>
                  <a:latin typeface="Helvetica Neue Light"/>
                  <a:ea typeface="Helvetica Neue Light"/>
                  <a:cs typeface="Helvetica Neue Light"/>
                  <a:sym typeface="Helvetica Neue Light"/>
                </a:rPr>
                <a:t>Деятельность 2.1.4: Принятие и внедрение учебного модуля по исламу и гендеру и проведение учебных курсов для религиозных лидеров с внедрением инструментов для искоренения домашнего насилия в религиозную практику в общинах.</a:t>
              </a:r>
              <a:endParaRPr sz="1200" b="0" i="0" u="none" strike="noStrike" cap="none" dirty="0">
                <a:solidFill>
                  <a:schemeClr val="tx1"/>
                </a:solidFill>
                <a:latin typeface="Helvetica Neue Light"/>
                <a:ea typeface="Helvetica Neue Light"/>
                <a:cs typeface="Helvetica Neue Light"/>
                <a:sym typeface="Helvetica Neue Light"/>
              </a:endParaRPr>
            </a:p>
          </p:txBody>
        </p:sp>
        <p:sp>
          <p:nvSpPr>
            <p:cNvPr id="249" name="Google Shape;249;p11"/>
            <p:cNvSpPr/>
            <p:nvPr/>
          </p:nvSpPr>
          <p:spPr>
            <a:xfrm>
              <a:off x="2614033" y="1478917"/>
              <a:ext cx="2110577" cy="1266346"/>
            </a:xfrm>
            <a:prstGeom prst="rect">
              <a:avLst/>
            </a:prstGeom>
            <a:solidFill>
              <a:srgbClr val="641202">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1"/>
            <p:cNvSpPr txBox="1"/>
            <p:nvPr/>
          </p:nvSpPr>
          <p:spPr>
            <a:xfrm>
              <a:off x="2614033" y="1478917"/>
              <a:ext cx="2110577" cy="126634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Helvetica Neue Light"/>
                <a:buNone/>
              </a:pPr>
              <a:r>
                <a:rPr lang="ru-RU" sz="1100" b="0" i="0" u="none" strike="noStrike" cap="none" dirty="0">
                  <a:solidFill>
                    <a:schemeClr val="tx1"/>
                  </a:solidFill>
                  <a:latin typeface="Helvetica Neue Light"/>
                  <a:ea typeface="Helvetica Neue Light"/>
                  <a:cs typeface="Helvetica Neue Light"/>
                  <a:sym typeface="Helvetica Neue Light"/>
                </a:rPr>
                <a:t>Деятельность 2.1.5: Вовлечение правозащитных учреждений в обзор международных обязательств, принятых правительством по искоренению НОЖД – для отчётов по недостаткам и представления рекомендаций.</a:t>
              </a:r>
              <a:endParaRPr sz="1100" b="0" i="0" u="none" strike="noStrike" cap="none" dirty="0">
                <a:solidFill>
                  <a:schemeClr val="tx1"/>
                </a:solidFill>
                <a:latin typeface="Helvetica Neue Light"/>
                <a:ea typeface="Helvetica Neue Light"/>
                <a:cs typeface="Helvetica Neue Light"/>
                <a:sym typeface="Helvetica Neue Light"/>
              </a:endParaRPr>
            </a:p>
          </p:txBody>
        </p:sp>
        <p:sp>
          <p:nvSpPr>
            <p:cNvPr id="251" name="Google Shape;251;p11"/>
            <p:cNvSpPr/>
            <p:nvPr/>
          </p:nvSpPr>
          <p:spPr>
            <a:xfrm>
              <a:off x="4935668" y="1478917"/>
              <a:ext cx="2110577" cy="1266346"/>
            </a:xfrm>
            <a:prstGeom prst="rect">
              <a:avLst/>
            </a:prstGeom>
            <a:solidFill>
              <a:srgbClr val="641202">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1"/>
            <p:cNvSpPr txBox="1"/>
            <p:nvPr/>
          </p:nvSpPr>
          <p:spPr>
            <a:xfrm>
              <a:off x="4935668" y="1478917"/>
              <a:ext cx="2110577" cy="126634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Helvetica Neue Light"/>
                <a:buNone/>
              </a:pPr>
              <a:r>
                <a:rPr lang="ru-RU" b="0" i="0" u="none" strike="noStrike" cap="none" dirty="0">
                  <a:solidFill>
                    <a:schemeClr val="tx1"/>
                  </a:solidFill>
                  <a:latin typeface="Helvetica Neue Light"/>
                  <a:ea typeface="Helvetica Neue Light"/>
                  <a:cs typeface="Helvetica Neue Light"/>
                  <a:sym typeface="Helvetica Neue Light"/>
                </a:rPr>
                <a:t>Деятельность 2.1.6: Техническая помощь Омбудсмену по механизму дружественного отношения к детям.</a:t>
              </a:r>
              <a:endParaRPr b="0" i="0" u="none" strike="noStrike" cap="none" dirty="0">
                <a:solidFill>
                  <a:schemeClr val="tx1"/>
                </a:solidFill>
                <a:latin typeface="Helvetica Neue Light"/>
                <a:ea typeface="Helvetica Neue Light"/>
                <a:cs typeface="Helvetica Neue Light"/>
                <a:sym typeface="Helvetica Neue Light"/>
              </a:endParaRPr>
            </a:p>
          </p:txBody>
        </p:sp>
        <p:sp>
          <p:nvSpPr>
            <p:cNvPr id="253" name="Google Shape;253;p11"/>
            <p:cNvSpPr/>
            <p:nvPr/>
          </p:nvSpPr>
          <p:spPr>
            <a:xfrm>
              <a:off x="1398890" y="2956321"/>
              <a:ext cx="2219229" cy="1266346"/>
            </a:xfrm>
            <a:prstGeom prst="rect">
              <a:avLst/>
            </a:prstGeom>
            <a:solidFill>
              <a:srgbClr val="01326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1"/>
            <p:cNvSpPr txBox="1"/>
            <p:nvPr/>
          </p:nvSpPr>
          <p:spPr>
            <a:xfrm>
              <a:off x="1398890" y="2956321"/>
              <a:ext cx="2219229" cy="126634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Helvetica Neue Light"/>
                <a:buNone/>
              </a:pPr>
              <a:r>
                <a:rPr lang="ru-RU" sz="1200" b="0" i="0" u="none" strike="noStrike" cap="none" dirty="0">
                  <a:solidFill>
                    <a:schemeClr val="tx1"/>
                  </a:solidFill>
                  <a:latin typeface="Helvetica Neue Light"/>
                  <a:ea typeface="Helvetica Neue Light"/>
                  <a:cs typeface="Helvetica Neue Light"/>
                  <a:sym typeface="Helvetica Neue Light"/>
                </a:rPr>
                <a:t>Деятельность 2.2.1: Официальная институционализация и много-отраслевая Координационная Группа по профилактике насилия в отношении женщин и девочек.</a:t>
              </a:r>
              <a:endParaRPr sz="1200" b="0" i="0" u="none" strike="noStrike" cap="none" dirty="0">
                <a:solidFill>
                  <a:schemeClr val="tx1"/>
                </a:solidFill>
                <a:latin typeface="Helvetica Neue Light"/>
                <a:ea typeface="Helvetica Neue Light"/>
                <a:cs typeface="Helvetica Neue Light"/>
                <a:sym typeface="Helvetica Neue Light"/>
              </a:endParaRPr>
            </a:p>
          </p:txBody>
        </p:sp>
        <p:sp>
          <p:nvSpPr>
            <p:cNvPr id="255" name="Google Shape;255;p11"/>
            <p:cNvSpPr/>
            <p:nvPr/>
          </p:nvSpPr>
          <p:spPr>
            <a:xfrm>
              <a:off x="3829177" y="2956321"/>
              <a:ext cx="2110577" cy="1266346"/>
            </a:xfrm>
            <a:prstGeom prst="rect">
              <a:avLst/>
            </a:prstGeom>
            <a:solidFill>
              <a:srgbClr val="641202">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1"/>
            <p:cNvSpPr txBox="1"/>
            <p:nvPr/>
          </p:nvSpPr>
          <p:spPr>
            <a:xfrm>
              <a:off x="3829177" y="2956321"/>
              <a:ext cx="2110577" cy="1266346"/>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lt1"/>
                </a:buClr>
                <a:buSzPts val="1000"/>
                <a:buFont typeface="Helvetica Neue Light"/>
                <a:buNone/>
              </a:pPr>
              <a:r>
                <a:rPr lang="ru-RU" sz="1200" b="0" i="0" u="none" strike="noStrike" cap="none" dirty="0">
                  <a:solidFill>
                    <a:schemeClr val="tx1"/>
                  </a:solidFill>
                  <a:latin typeface="Helvetica Neue Light"/>
                  <a:ea typeface="Helvetica Neue Light"/>
                  <a:cs typeface="Helvetica Neue Light"/>
                  <a:sym typeface="Helvetica Neue Light"/>
                </a:rPr>
                <a:t>Деятельность 2.2.2: Создание Региональной много-отраслевой координационной группы по профилактике насилия в отношении женщин и девочек.</a:t>
              </a:r>
              <a:endParaRPr sz="1200" b="0" i="0" u="none" strike="noStrike" cap="none" dirty="0">
                <a:solidFill>
                  <a:schemeClr val="tx1"/>
                </a:solidFill>
                <a:latin typeface="Helvetica Neue Light"/>
                <a:ea typeface="Helvetica Neue Light"/>
                <a:cs typeface="Helvetica Neue Light"/>
                <a:sym typeface="Helvetica Neue Light"/>
              </a:endParaRPr>
            </a:p>
          </p:txBody>
        </p:sp>
      </p:grpSp>
    </p:spTree>
  </p:cSld>
  <p:clrMapOvr>
    <a:masterClrMapping/>
  </p:clrMapOvr>
  <p:transition spd="slow">
    <p:push/>
  </p:transition>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2504</Words>
  <Application>Microsoft Office PowerPoint</Application>
  <PresentationFormat>Произвольный</PresentationFormat>
  <Paragraphs>216</Paragraphs>
  <Slides>22</Slides>
  <Notes>22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22</vt:i4>
      </vt:variant>
    </vt:vector>
  </HeadingPairs>
  <TitlesOfParts>
    <vt:vector size="31" baseType="lpstr">
      <vt:lpstr>Arial Black</vt:lpstr>
      <vt:lpstr>Calibri</vt:lpstr>
      <vt:lpstr>Helvetica Neue</vt:lpstr>
      <vt:lpstr>Work Sans</vt:lpstr>
      <vt:lpstr>Helvetica Neue Light</vt:lpstr>
      <vt:lpstr>Noto Sans Symbols</vt:lpstr>
      <vt:lpstr>Work Sans Light</vt:lpstr>
      <vt:lpstr>Arial</vt:lpstr>
      <vt:lpstr>White</vt:lpstr>
      <vt:lpstr>Презентация PowerPoint</vt:lpstr>
      <vt:lpstr>Презентация PowerPoint</vt:lpstr>
      <vt:lpstr>Страновая Программа Таджикистана</vt:lpstr>
      <vt:lpstr>Презентация PowerPoint</vt:lpstr>
      <vt:lpstr>Презентация PowerPoint</vt:lpstr>
      <vt:lpstr>КОМПОНЕНТ 1- ЗАКОН И ПОЛИТИКА</vt:lpstr>
      <vt:lpstr>КОМПОНЕНТ 1 - ДЕЯТЕЛЬНОСТЬ</vt:lpstr>
      <vt:lpstr>КОМПОНЕНТ 2 – ИНСТИТУЦИОНАЛЬНЫЙ ПОТЕНЦИАЛ</vt:lpstr>
      <vt:lpstr>КОМПОНЕНТ 2 - ДЕЯТЕЛЬНОСТЬ</vt:lpstr>
      <vt:lpstr>КОМПОНЕНТ 3 – ПРЕДОТВРАЩЕНИЕ</vt:lpstr>
      <vt:lpstr>ОСНОВА 3- ДЕЯТЕЛЬНОСТЬ</vt:lpstr>
      <vt:lpstr>КОМПОНЕНТ 4 – ОСНОВНЫЕ УСЛУГИ</vt:lpstr>
      <vt:lpstr>КОМПОНЕНТ 4 - ACTIVITIES</vt:lpstr>
      <vt:lpstr>КОМПОНЕНТ 5 – УПРАВЛЕНИЕ ДАННЫМИ</vt:lpstr>
      <vt:lpstr>КОМПОНЕНТ 5 - ДЕЯТЕЛЬНОСТЬ</vt:lpstr>
      <vt:lpstr>КОМПОНЕНТ 6 – ЖЕНСКОЕ ДВИЖЕНИЕ И ОГО</vt:lpstr>
      <vt:lpstr>КОМПОНЕНТ 6 - ДЕЯТЕЛЬНОСТЬ</vt:lpstr>
      <vt:lpstr>Презентация PowerPoint</vt:lpstr>
      <vt:lpstr>УПРАВЛЕНИЕ</vt:lpstr>
      <vt:lpstr>Национальная Консультативная Группа Гражданских Организаций (НКГГО)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Татьяна Ник</cp:lastModifiedBy>
  <cp:revision>46</cp:revision>
  <dcterms:created xsi:type="dcterms:W3CDTF">2017-08-08T00:15:10Z</dcterms:created>
  <dcterms:modified xsi:type="dcterms:W3CDTF">2021-11-12T21:26:07Z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0x01010055F420EC96C8734EAEFBA76E263D08D1</vt:lpwstr>
  </property>
</Properties>
</file>