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63" r:id="rId2"/>
    <p:sldId id="264" r:id="rId3"/>
    <p:sldId id="265" r:id="rId4"/>
    <p:sldId id="267" r:id="rId5"/>
    <p:sldId id="268" r:id="rId6"/>
    <p:sldId id="266" r:id="rId7"/>
    <p:sldId id="270" r:id="rId8"/>
    <p:sldId id="271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2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6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6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0F0F0-A5CC-40DF-A16A-A70817C8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349730"/>
            <a:ext cx="10058400" cy="197538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tx1"/>
                </a:solidFill>
              </a:rPr>
            </a:br>
            <a:br>
              <a:rPr lang="ru-RU" sz="32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757E9-A529-41F0-884D-2D4642B7A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4508270"/>
            <a:ext cx="9022080" cy="15953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4. ПРИОРИТЕТЫ И МЕРЫ ПРАВИТЕЛЬСТВА РТ ПО ПРЕОДОЛЕНИЮ ГЕНДЕРНОГО НАСИЛИЯ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13 ноября 2021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C51040A-0823-4F12-8BE5-C3E77944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05393" y="566443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534FF7-A62A-4368-9B2F-455BC843721E}"/>
              </a:ext>
            </a:extLst>
          </p:cNvPr>
          <p:cNvSpPr txBox="1"/>
          <p:nvPr/>
        </p:nvSpPr>
        <p:spPr>
          <a:xfrm>
            <a:off x="868681" y="2232231"/>
            <a:ext cx="1028699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действий Правительства РТ по преодолению гендерного насилия </a:t>
            </a:r>
          </a:p>
          <a:p>
            <a:pPr algn="ctr"/>
            <a:endParaRPr lang="ru-RU" sz="3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</a:t>
            </a:r>
            <a:r>
              <a:rPr lang="ru-RU" sz="2800" b="1" dirty="0"/>
              <a:t>ия №15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9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FEDF8-9DCA-4AC1-92FD-B28F00CF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770"/>
            <a:ext cx="10058400" cy="387934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данным Министерства юстиции РТ за 2021 год со стороны государственных юристов ГУ «Центр правовой помощи» оказаны юридические консультации 9110 гражданам, из них помощь получили: 3243 мужчин, 5867 женщин и 351 лиц с ограниченными возможностями.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284F6-B95C-45A4-BBED-7EA17EEF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456182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в 34 городах и районах республики работают 34 государственных юриста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06367-F666-4B4A-9F7F-0C3F5978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Принятие нормативных правовых актов в сфере гендерного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02DCF-C198-41E4-AE23-8018D25D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220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 год </a:t>
            </a: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Закон РТ «О предупреждении насилия  в семье»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год </a:t>
            </a: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Государственная программа по предупреждению насилия в семье на 2014-2023 годы.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год 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Концепция по оказанию бесплатной правовой помощи.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2020 год </a:t>
            </a: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Закон РТ «О юридической помощи»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</a:t>
            </a:r>
            <a:r>
              <a:rPr lang="ru-RU" sz="2800" b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Закон РТ «О государственных услугах» и др.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9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E9060-E15B-4F56-B793-8802D0AC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Меры Правительства РТ по преодолению гендерного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28090-8165-4754-BE13-E9CFA6FF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845734"/>
            <a:ext cx="11281410" cy="448648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равоохранительные органы активизировали работу по выявлению и расследованию случаев домашнего насилия. ОВД по фактам домашнего насилия в 2014-2017 годах и первом полугодии 2018 года возбуждены 927 уголовных дел и составлены 2681 административных протоколов по фактам домашнего насилия.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МВД продолжают свою деятельность инспектора по противодействию насилию в семье, должности которых были введены в штатную структуру МВД. Их количество увеличилось с 14 до 18 кабинетов.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течение 2016-2019 годов в МВД, Минобразовании, Минздраве </a:t>
            </a:r>
            <a:r>
              <a:rPr lang="tg-Cyrl-TJ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приняты ведомственные инструкции по вопросам по предупреждения, ликвидации и реагирования на случаи насилия в семье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37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CAC7A-CFC4-4C47-B8C4-6C535610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25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комнат медико-социальной реабилитации для пострадавших от насилия в семье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335C-17CD-4A9D-89E0-3CEF8B3E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7369"/>
            <a:ext cx="10058400" cy="4544581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2FDC23-2D19-491B-A882-8444B8D70E93}"/>
              </a:ext>
            </a:extLst>
          </p:cNvPr>
          <p:cNvGrpSpPr/>
          <p:nvPr/>
        </p:nvGrpSpPr>
        <p:grpSpPr>
          <a:xfrm>
            <a:off x="1600200" y="1737360"/>
            <a:ext cx="9189719" cy="4526280"/>
            <a:chOff x="2263244" y="2105537"/>
            <a:chExt cx="6070431" cy="399128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C94583FE-1D17-4041-AE02-D6C56A1DC8BD}"/>
                </a:ext>
              </a:extLst>
            </p:cNvPr>
            <p:cNvGrpSpPr/>
            <p:nvPr/>
          </p:nvGrpSpPr>
          <p:grpSpPr>
            <a:xfrm>
              <a:off x="2263244" y="2105537"/>
              <a:ext cx="6070431" cy="3991284"/>
              <a:chOff x="-118346" y="0"/>
              <a:chExt cx="7555807" cy="6044179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698077D-D292-4415-95BB-6D7E9F8042D0}"/>
                  </a:ext>
                </a:extLst>
              </p:cNvPr>
              <p:cNvSpPr/>
              <p:nvPr/>
            </p:nvSpPr>
            <p:spPr>
              <a:xfrm>
                <a:off x="-118346" y="972754"/>
                <a:ext cx="7437450" cy="5071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pic>
            <p:nvPicPr>
              <p:cNvPr id="7" name="Shape 140">
                <a:extLst>
                  <a:ext uri="{FF2B5EF4-FFF2-40B4-BE49-F238E27FC236}">
                    <a16:creationId xmlns:a16="http://schemas.microsoft.com/office/drawing/2014/main" id="{3A076B36-7EE6-4584-AE53-E5768DA3A30A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008005" y="476204"/>
                <a:ext cx="6429456" cy="4568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8C238B1F-2966-486E-A0C8-CAE964E561F0}"/>
                  </a:ext>
                </a:extLst>
              </p:cNvPr>
              <p:cNvSpPr/>
              <p:nvPr/>
            </p:nvSpPr>
            <p:spPr>
              <a:xfrm>
                <a:off x="0" y="1372660"/>
                <a:ext cx="71764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5676" y="120938"/>
                    </a:moveTo>
                    <a:lnTo>
                      <a:pt x="105830" y="205141"/>
                    </a:lnTo>
                    <a:lnTo>
                      <a:pt x="149327" y="239945"/>
                    </a:lnTo>
                    <a:lnTo>
                      <a:pt x="182629" y="325468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Панҷакент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8D72A908-290E-4D9C-AEC9-19BF276DEC7E}"/>
                  </a:ext>
                </a:extLst>
              </p:cNvPr>
              <p:cNvSpPr/>
              <p:nvPr/>
            </p:nvSpPr>
            <p:spPr>
              <a:xfrm>
                <a:off x="1135853" y="606399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8123" y="120938"/>
                    </a:moveTo>
                    <a:lnTo>
                      <a:pt x="94555" y="209078"/>
                    </a:lnTo>
                    <a:lnTo>
                      <a:pt x="117110" y="283258"/>
                    </a:lnTo>
                    <a:lnTo>
                      <a:pt x="129473" y="321530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Истаравшан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8CEA2046-D8DD-4BEF-B787-270358BE3D03}"/>
                  </a:ext>
                </a:extLst>
              </p:cNvPr>
              <p:cNvSpPr/>
              <p:nvPr/>
            </p:nvSpPr>
            <p:spPr>
              <a:xfrm>
                <a:off x="3748544" y="1034718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64566" y="117001"/>
                    </a:moveTo>
                    <a:lnTo>
                      <a:pt x="-5316" y="157890"/>
                    </a:lnTo>
                    <a:lnTo>
                      <a:pt x="-42361" y="125756"/>
                    </a:lnTo>
                    <a:lnTo>
                      <a:pt x="-70268" y="69527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Исфара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4331DA0C-0CE8-4793-BFF2-AB9C275AF432}"/>
                  </a:ext>
                </a:extLst>
              </p:cNvPr>
              <p:cNvSpPr/>
              <p:nvPr/>
            </p:nvSpPr>
            <p:spPr>
              <a:xfrm>
                <a:off x="1707865" y="0"/>
                <a:ext cx="895227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61344" y="120938"/>
                    </a:moveTo>
                    <a:lnTo>
                      <a:pt x="86501" y="216954"/>
                    </a:lnTo>
                    <a:lnTo>
                      <a:pt x="104224" y="283258"/>
                    </a:lnTo>
                    <a:lnTo>
                      <a:pt x="119807" y="329405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Б. Ғафуров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FFABF62A-D4E5-4B40-A762-A5C4D025A5C1}"/>
                  </a:ext>
                </a:extLst>
              </p:cNvPr>
              <p:cNvSpPr/>
              <p:nvPr/>
            </p:nvSpPr>
            <p:spPr>
              <a:xfrm>
                <a:off x="2378396" y="1384592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64566" y="-5063"/>
                    </a:moveTo>
                    <a:lnTo>
                      <a:pt x="31733" y="-94112"/>
                    </a:lnTo>
                    <a:lnTo>
                      <a:pt x="38180" y="-126248"/>
                    </a:lnTo>
                    <a:lnTo>
                      <a:pt x="42488" y="-143101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Хуҷанд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325FCA12-09BE-46C4-9F3C-685CE61A7C61}"/>
                  </a:ext>
                </a:extLst>
              </p:cNvPr>
              <p:cNvSpPr/>
              <p:nvPr/>
            </p:nvSpPr>
            <p:spPr>
              <a:xfrm>
                <a:off x="3136166" y="517437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62956" y="117001"/>
                    </a:moveTo>
                    <a:lnTo>
                      <a:pt x="-3706" y="189391"/>
                    </a:lnTo>
                    <a:lnTo>
                      <a:pt x="-27863" y="196632"/>
                    </a:lnTo>
                    <a:lnTo>
                      <a:pt x="-55772" y="191590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Гулистон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16EEB494-6D80-4FB7-8825-B3F44A33B541}"/>
                  </a:ext>
                </a:extLst>
              </p:cNvPr>
              <p:cNvSpPr/>
              <p:nvPr/>
            </p:nvSpPr>
            <p:spPr>
              <a:xfrm>
                <a:off x="216024" y="2688897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117722" y="73687"/>
                    </a:moveTo>
                    <a:lnTo>
                      <a:pt x="187981" y="106703"/>
                    </a:lnTo>
                    <a:lnTo>
                      <a:pt x="210538" y="121819"/>
                    </a:lnTo>
                    <a:lnTo>
                      <a:pt x="230952" y="152215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Ҳиссор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35B060B3-7392-4871-A4CB-516936DC197C}"/>
                  </a:ext>
                </a:extLst>
              </p:cNvPr>
              <p:cNvSpPr/>
              <p:nvPr/>
            </p:nvSpPr>
            <p:spPr>
              <a:xfrm>
                <a:off x="358824" y="3221760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122555" y="54000"/>
                    </a:moveTo>
                    <a:lnTo>
                      <a:pt x="146101" y="63389"/>
                    </a:lnTo>
                    <a:lnTo>
                      <a:pt x="187986" y="74568"/>
                    </a:lnTo>
                    <a:lnTo>
                      <a:pt x="211624" y="69526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Рудакӣ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4DFCA8A3-A2EE-44D1-ABDD-CCEB2B3ED9EB}"/>
                  </a:ext>
                </a:extLst>
              </p:cNvPr>
              <p:cNvSpPr/>
              <p:nvPr/>
            </p:nvSpPr>
            <p:spPr>
              <a:xfrm>
                <a:off x="2957045" y="4242099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-1477" y="61877"/>
                    </a:moveTo>
                    <a:lnTo>
                      <a:pt x="-29479" y="8264"/>
                    </a:lnTo>
                    <a:lnTo>
                      <a:pt x="-81019" y="-122310"/>
                    </a:lnTo>
                    <a:lnTo>
                      <a:pt x="-104095" y="-194288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Восеъ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1CFC5BDB-8D01-4F8B-BB00-47A7D4053EC3}"/>
                  </a:ext>
                </a:extLst>
              </p:cNvPr>
              <p:cNvSpPr/>
              <p:nvPr/>
            </p:nvSpPr>
            <p:spPr>
              <a:xfrm>
                <a:off x="1458127" y="3922121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6512" y="-5063"/>
                    </a:moveTo>
                    <a:lnTo>
                      <a:pt x="63949" y="-35048"/>
                    </a:lnTo>
                    <a:lnTo>
                      <a:pt x="76840" y="-63247"/>
                    </a:lnTo>
                    <a:lnTo>
                      <a:pt x="87592" y="-84038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Бохтар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2DED7825-44BF-415B-BF6B-590D7A248BC7}"/>
                  </a:ext>
                </a:extLst>
              </p:cNvPr>
              <p:cNvSpPr/>
              <p:nvPr/>
            </p:nvSpPr>
            <p:spPr>
              <a:xfrm>
                <a:off x="2603263" y="3383778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-1477" y="65814"/>
                    </a:moveTo>
                    <a:lnTo>
                      <a:pt x="-29478" y="51577"/>
                    </a:lnTo>
                    <a:lnTo>
                      <a:pt x="-50414" y="39128"/>
                    </a:lnTo>
                    <a:lnTo>
                      <a:pt x="-62215" y="30152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А. Ҷомӣ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B8A47DF7-86D6-4451-B025-942C43FF22CA}"/>
                  </a:ext>
                </a:extLst>
              </p:cNvPr>
              <p:cNvSpPr/>
              <p:nvPr/>
            </p:nvSpPr>
            <p:spPr>
              <a:xfrm>
                <a:off x="1457935" y="2431391"/>
                <a:ext cx="865802" cy="5044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9734" y="120938"/>
                    </a:moveTo>
                    <a:lnTo>
                      <a:pt x="76837" y="161830"/>
                    </a:lnTo>
                    <a:lnTo>
                      <a:pt x="83284" y="180883"/>
                    </a:lnTo>
                    <a:lnTo>
                      <a:pt x="90815" y="195529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Душанбе (3)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0988648D-921D-4FC6-A38D-CE0125ECF110}"/>
                  </a:ext>
                </a:extLst>
              </p:cNvPr>
              <p:cNvSpPr/>
              <p:nvPr/>
            </p:nvSpPr>
            <p:spPr>
              <a:xfrm>
                <a:off x="3291933" y="3820932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133" y="57938"/>
                    </a:moveTo>
                    <a:lnTo>
                      <a:pt x="-55252" y="35827"/>
                    </a:lnTo>
                    <a:lnTo>
                      <a:pt x="-87462" y="3692"/>
                    </a:lnTo>
                    <a:lnTo>
                      <a:pt x="-123426" y="-36787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Кулоб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F7D63BFC-7284-46E2-9739-CC202DFCFA47}"/>
                  </a:ext>
                </a:extLst>
              </p:cNvPr>
              <p:cNvSpPr/>
              <p:nvPr/>
            </p:nvSpPr>
            <p:spPr>
              <a:xfrm rot="10800000">
                <a:off x="1332171" y="4708234"/>
                <a:ext cx="918044" cy="3631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62956" y="120938"/>
                    </a:moveTo>
                    <a:lnTo>
                      <a:pt x="5959" y="189391"/>
                    </a:lnTo>
                    <a:lnTo>
                      <a:pt x="-3701" y="220258"/>
                    </a:lnTo>
                    <a:lnTo>
                      <a:pt x="-7447" y="254591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Панҷ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B417A104-63B9-4C09-990C-F2C8DEDAB09A}"/>
                  </a:ext>
                </a:extLst>
              </p:cNvPr>
              <p:cNvSpPr/>
              <p:nvPr/>
            </p:nvSpPr>
            <p:spPr>
              <a:xfrm>
                <a:off x="2645257" y="4708233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8124" y="2813"/>
                    </a:moveTo>
                    <a:lnTo>
                      <a:pt x="-482" y="-101989"/>
                    </a:lnTo>
                    <a:lnTo>
                      <a:pt x="-29473" y="-208936"/>
                    </a:lnTo>
                    <a:lnTo>
                      <a:pt x="-50940" y="-269102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Фархор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2000FA04-6140-4707-9637-8795901FE00C}"/>
                  </a:ext>
                </a:extLst>
              </p:cNvPr>
              <p:cNvSpPr/>
              <p:nvPr/>
            </p:nvSpPr>
            <p:spPr>
              <a:xfrm>
                <a:off x="2378396" y="2431658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8123" y="117001"/>
                    </a:moveTo>
                    <a:lnTo>
                      <a:pt x="34955" y="157890"/>
                    </a:lnTo>
                    <a:lnTo>
                      <a:pt x="14017" y="176942"/>
                    </a:lnTo>
                    <a:lnTo>
                      <a:pt x="-2614" y="195529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Ваҳдат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ACEC593B-76A8-490F-A568-A5093E0DA4F7}"/>
                  </a:ext>
                </a:extLst>
              </p:cNvPr>
              <p:cNvSpPr/>
              <p:nvPr/>
            </p:nvSpPr>
            <p:spPr>
              <a:xfrm>
                <a:off x="3687977" y="2368439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-1477" y="61874"/>
                    </a:moveTo>
                    <a:lnTo>
                      <a:pt x="-19817" y="47640"/>
                    </a:lnTo>
                    <a:lnTo>
                      <a:pt x="-34306" y="27318"/>
                    </a:lnTo>
                    <a:lnTo>
                      <a:pt x="-50938" y="-5285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Рашт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2508530F-882A-44F3-A163-690BDE3AEB0B}"/>
                  </a:ext>
                </a:extLst>
              </p:cNvPr>
              <p:cNvSpPr/>
              <p:nvPr/>
            </p:nvSpPr>
            <p:spPr>
              <a:xfrm>
                <a:off x="546819" y="1060556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59734" y="120938"/>
                    </a:moveTo>
                    <a:lnTo>
                      <a:pt x="105830" y="205141"/>
                    </a:lnTo>
                    <a:lnTo>
                      <a:pt x="149327" y="239945"/>
                    </a:lnTo>
                    <a:lnTo>
                      <a:pt x="127861" y="447532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Айни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D2FAA8D1-4E69-4CC6-94C9-A2CC6A71C09F}"/>
                  </a:ext>
                </a:extLst>
              </p:cNvPr>
              <p:cNvSpPr/>
              <p:nvPr/>
            </p:nvSpPr>
            <p:spPr>
              <a:xfrm>
                <a:off x="2637923" y="2936472"/>
                <a:ext cx="792088" cy="32403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-1478" y="57937"/>
                    </a:moveTo>
                    <a:lnTo>
                      <a:pt x="-24646" y="79140"/>
                    </a:lnTo>
                    <a:lnTo>
                      <a:pt x="-40748" y="98194"/>
                    </a:lnTo>
                    <a:lnTo>
                      <a:pt x="-62215" y="144341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Ёвон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7" name="Блок-схема: узел 26">
                <a:extLst>
                  <a:ext uri="{FF2B5EF4-FFF2-40B4-BE49-F238E27FC236}">
                    <a16:creationId xmlns:a16="http://schemas.microsoft.com/office/drawing/2014/main" id="{AA5D571B-FADD-49F0-813F-9F375B8878B7}"/>
                  </a:ext>
                </a:extLst>
              </p:cNvPr>
              <p:cNvSpPr/>
              <p:nvPr/>
            </p:nvSpPr>
            <p:spPr>
              <a:xfrm>
                <a:off x="1332171" y="2236756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8" name="Блок-схема: узел 27">
                <a:extLst>
                  <a:ext uri="{FF2B5EF4-FFF2-40B4-BE49-F238E27FC236}">
                    <a16:creationId xmlns:a16="http://schemas.microsoft.com/office/drawing/2014/main" id="{4E2236A5-13B7-4622-99DC-47777789E6BA}"/>
                  </a:ext>
                </a:extLst>
              </p:cNvPr>
              <p:cNvSpPr/>
              <p:nvPr/>
            </p:nvSpPr>
            <p:spPr>
              <a:xfrm>
                <a:off x="1008112" y="2173439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9" name="Блок-схема: узел 28">
                <a:extLst>
                  <a:ext uri="{FF2B5EF4-FFF2-40B4-BE49-F238E27FC236}">
                    <a16:creationId xmlns:a16="http://schemas.microsoft.com/office/drawing/2014/main" id="{746D4F35-131C-483F-85C2-A57E81147F50}"/>
                  </a:ext>
                </a:extLst>
              </p:cNvPr>
              <p:cNvSpPr/>
              <p:nvPr/>
            </p:nvSpPr>
            <p:spPr>
              <a:xfrm>
                <a:off x="1927941" y="1384592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0" name="Блок-схема: узел 29">
                <a:extLst>
                  <a:ext uri="{FF2B5EF4-FFF2-40B4-BE49-F238E27FC236}">
                    <a16:creationId xmlns:a16="http://schemas.microsoft.com/office/drawing/2014/main" id="{F2631B97-DC9F-49BD-AA32-6D41A18F5648}"/>
                  </a:ext>
                </a:extLst>
              </p:cNvPr>
              <p:cNvSpPr/>
              <p:nvPr/>
            </p:nvSpPr>
            <p:spPr>
              <a:xfrm>
                <a:off x="2543653" y="953178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1" name="Блок-схема: узел 30">
                <a:extLst>
                  <a:ext uri="{FF2B5EF4-FFF2-40B4-BE49-F238E27FC236}">
                    <a16:creationId xmlns:a16="http://schemas.microsoft.com/office/drawing/2014/main" id="{04F34F25-71D8-4FB0-B3FB-B77EDF716A86}"/>
                  </a:ext>
                </a:extLst>
              </p:cNvPr>
              <p:cNvSpPr/>
              <p:nvPr/>
            </p:nvSpPr>
            <p:spPr>
              <a:xfrm>
                <a:off x="2764859" y="966851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6B1E45C0-E44C-490F-9B27-48ACF03BCADC}"/>
                  </a:ext>
                </a:extLst>
              </p:cNvPr>
              <p:cNvSpPr/>
              <p:nvPr/>
            </p:nvSpPr>
            <p:spPr>
              <a:xfrm>
                <a:off x="3232323" y="1156732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AD5EC65D-48A0-4192-A43A-01DB54F2A506}"/>
                  </a:ext>
                </a:extLst>
              </p:cNvPr>
              <p:cNvSpPr/>
              <p:nvPr/>
            </p:nvSpPr>
            <p:spPr>
              <a:xfrm>
                <a:off x="2541019" y="775631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5E022C8E-CA67-4915-ACC4-EF6AD481E68C}"/>
                  </a:ext>
                </a:extLst>
              </p:cNvPr>
              <p:cNvSpPr/>
              <p:nvPr/>
            </p:nvSpPr>
            <p:spPr>
              <a:xfrm>
                <a:off x="2047161" y="3012933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3C065BC5-86FE-4CFC-BA7D-CE9A12678620}"/>
                  </a:ext>
                </a:extLst>
              </p:cNvPr>
              <p:cNvSpPr/>
              <p:nvPr/>
            </p:nvSpPr>
            <p:spPr>
              <a:xfrm>
                <a:off x="1658112" y="3014904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6" name="Блок-схема: узел 35">
                <a:extLst>
                  <a:ext uri="{FF2B5EF4-FFF2-40B4-BE49-F238E27FC236}">
                    <a16:creationId xmlns:a16="http://schemas.microsoft.com/office/drawing/2014/main" id="{73F3899C-F8D5-4428-9F04-6B01E13AC237}"/>
                  </a:ext>
                </a:extLst>
              </p:cNvPr>
              <p:cNvSpPr/>
              <p:nvPr/>
            </p:nvSpPr>
            <p:spPr>
              <a:xfrm>
                <a:off x="3318125" y="2299975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7" name="Блок-схема: узел 36">
                <a:extLst>
                  <a:ext uri="{FF2B5EF4-FFF2-40B4-BE49-F238E27FC236}">
                    <a16:creationId xmlns:a16="http://schemas.microsoft.com/office/drawing/2014/main" id="{BCF5E70A-724A-41D6-80F1-059B8C9C8F61}"/>
                  </a:ext>
                </a:extLst>
              </p:cNvPr>
              <p:cNvSpPr/>
              <p:nvPr/>
            </p:nvSpPr>
            <p:spPr>
              <a:xfrm>
                <a:off x="2318786" y="2870630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8" name="Блок-схема: узел 37">
                <a:extLst>
                  <a:ext uri="{FF2B5EF4-FFF2-40B4-BE49-F238E27FC236}">
                    <a16:creationId xmlns:a16="http://schemas.microsoft.com/office/drawing/2014/main" id="{ADE659A9-17CE-41A9-858D-C8070C80641D}"/>
                  </a:ext>
                </a:extLst>
              </p:cNvPr>
              <p:cNvSpPr/>
              <p:nvPr/>
            </p:nvSpPr>
            <p:spPr>
              <a:xfrm>
                <a:off x="2209876" y="3221760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9" name="Блок-схема: узел 38">
                <a:extLst>
                  <a:ext uri="{FF2B5EF4-FFF2-40B4-BE49-F238E27FC236}">
                    <a16:creationId xmlns:a16="http://schemas.microsoft.com/office/drawing/2014/main" id="{9CA9075E-8440-45A0-9FDE-4599553B25C5}"/>
                  </a:ext>
                </a:extLst>
              </p:cNvPr>
              <p:cNvSpPr/>
              <p:nvPr/>
            </p:nvSpPr>
            <p:spPr>
              <a:xfrm>
                <a:off x="2166381" y="3414113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0" name="Блок-схема: узел 39">
                <a:extLst>
                  <a:ext uri="{FF2B5EF4-FFF2-40B4-BE49-F238E27FC236}">
                    <a16:creationId xmlns:a16="http://schemas.microsoft.com/office/drawing/2014/main" id="{45274E8C-3315-4997-A0CB-E22A64A52C4C}"/>
                  </a:ext>
                </a:extLst>
              </p:cNvPr>
              <p:cNvSpPr/>
              <p:nvPr/>
            </p:nvSpPr>
            <p:spPr>
              <a:xfrm>
                <a:off x="1987551" y="3588757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1" name="Блок-схема: узел 40">
                <a:extLst>
                  <a:ext uri="{FF2B5EF4-FFF2-40B4-BE49-F238E27FC236}">
                    <a16:creationId xmlns:a16="http://schemas.microsoft.com/office/drawing/2014/main" id="{633F42BE-4AEA-4EBF-9698-2AAA7B70F5FC}"/>
                  </a:ext>
                </a:extLst>
              </p:cNvPr>
              <p:cNvSpPr/>
              <p:nvPr/>
            </p:nvSpPr>
            <p:spPr>
              <a:xfrm>
                <a:off x="2413823" y="3641972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2" name="Блок-схема: узел 41">
                <a:extLst>
                  <a:ext uri="{FF2B5EF4-FFF2-40B4-BE49-F238E27FC236}">
                    <a16:creationId xmlns:a16="http://schemas.microsoft.com/office/drawing/2014/main" id="{BAE50DBC-70CF-4CF4-AE8B-47EE158AF256}"/>
                  </a:ext>
                </a:extLst>
              </p:cNvPr>
              <p:cNvSpPr/>
              <p:nvPr/>
            </p:nvSpPr>
            <p:spPr>
              <a:xfrm>
                <a:off x="2252872" y="3689745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3" name="Блок-схема: узел 42">
                <a:extLst>
                  <a:ext uri="{FF2B5EF4-FFF2-40B4-BE49-F238E27FC236}">
                    <a16:creationId xmlns:a16="http://schemas.microsoft.com/office/drawing/2014/main" id="{E46C9288-9101-4C73-97A0-FCD18A2B27D5}"/>
                  </a:ext>
                </a:extLst>
              </p:cNvPr>
              <p:cNvSpPr/>
              <p:nvPr/>
            </p:nvSpPr>
            <p:spPr>
              <a:xfrm>
                <a:off x="2272143" y="3917108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4" name="Блок-схема: узел 43">
                <a:extLst>
                  <a:ext uri="{FF2B5EF4-FFF2-40B4-BE49-F238E27FC236}">
                    <a16:creationId xmlns:a16="http://schemas.microsoft.com/office/drawing/2014/main" id="{1A69CE29-5653-40A6-A63C-A4B96733D6FA}"/>
                  </a:ext>
                </a:extLst>
              </p:cNvPr>
              <p:cNvSpPr/>
              <p:nvPr/>
            </p:nvSpPr>
            <p:spPr>
              <a:xfrm>
                <a:off x="2250215" y="4275940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5" name="Блок-схема: узел 44">
                <a:extLst>
                  <a:ext uri="{FF2B5EF4-FFF2-40B4-BE49-F238E27FC236}">
                    <a16:creationId xmlns:a16="http://schemas.microsoft.com/office/drawing/2014/main" id="{AAF0BA54-40D6-409D-9A0F-59197BF53E7C}"/>
                  </a:ext>
                </a:extLst>
              </p:cNvPr>
              <p:cNvSpPr/>
              <p:nvPr/>
            </p:nvSpPr>
            <p:spPr>
              <a:xfrm>
                <a:off x="1707977" y="3354003"/>
                <a:ext cx="119220" cy="131683"/>
              </a:xfrm>
              <a:prstGeom prst="flowChartConnector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1FF7C86-3D2C-4872-8F7C-32C4602CAA7A}"/>
                  </a:ext>
                </a:extLst>
              </p:cNvPr>
              <p:cNvSpPr/>
              <p:nvPr/>
            </p:nvSpPr>
            <p:spPr>
              <a:xfrm>
                <a:off x="150776" y="3795995"/>
                <a:ext cx="863162" cy="3489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  <a:path w="120000" h="120000" fill="none" extrusionOk="0">
                    <a:moveTo>
                      <a:pt x="117722" y="61876"/>
                    </a:moveTo>
                    <a:lnTo>
                      <a:pt x="138047" y="83078"/>
                    </a:lnTo>
                    <a:lnTo>
                      <a:pt x="158992" y="94255"/>
                    </a:lnTo>
                    <a:lnTo>
                      <a:pt x="174576" y="104965"/>
                    </a:lnTo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Шаҳритуз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7" name="Блок-схема: узел 46">
                <a:extLst>
                  <a:ext uri="{FF2B5EF4-FFF2-40B4-BE49-F238E27FC236}">
                    <a16:creationId xmlns:a16="http://schemas.microsoft.com/office/drawing/2014/main" id="{98CCC5D1-A31B-4D90-A20C-3D54EDF668F6}"/>
                  </a:ext>
                </a:extLst>
              </p:cNvPr>
              <p:cNvSpPr/>
              <p:nvPr/>
            </p:nvSpPr>
            <p:spPr>
              <a:xfrm>
                <a:off x="1259378" y="4013285"/>
                <a:ext cx="119220" cy="131683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70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36A30-A196-4A83-8ACB-605CB839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Программа </a:t>
            </a:r>
            <a:r>
              <a:rPr lang="ru-RU" sz="32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по обеспечению населения медико-санитарной помощью в пилотных городах и районах РТ на 2020-2022 годы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42310-885B-446B-98F5-0DEF83AA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504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прилагаемом перечне №1 в качестве получателей, имеющих право на бесплатное получение медицинских услуг по социальному статусу, указаны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жертвы торговли людьми и жертвы домашнего насилия (на первом этапе ситуации).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соответствии с этим перечнем 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РТ от 2 декабря 2008 года №600 «Порядок оказания медико-санитарных услуг гражданам РТ учреждениями государственной системы здравоохранения»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выделяются финансовые средства из госбюджета на оказание услуг в комнатах медико-социальной реабилитации при роддомах.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E51D6-1013-4B25-84B9-CCB8C3E9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2"/>
                </a:solidFill>
              </a:rPr>
              <a:t>Меры Правительства РТ по преодолению гендерного насилия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88FFA-DDB2-4980-B3C7-86BA1052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45734"/>
            <a:ext cx="11498580" cy="445219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Концепции по оказанию бесплатной правовой помощи все граждане, обратившиеся в государственные юридические бюро, имеют право на получение </a:t>
            </a:r>
            <a:r>
              <a:rPr lang="ru-RU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бесплатной первичной юридической помощи (устные консультации).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согласно п. 25 данной Концепции в перечень лиц, которые имею право </a:t>
            </a:r>
            <a:r>
              <a:rPr lang="ru-RU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вторичную юридическую помощь (назначение адвоката в суде и других государственных органах)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входят и </a:t>
            </a:r>
            <a:r>
              <a:rPr lang="ru-RU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пострадавшие от насилия в семье и пыток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их близкие родственники и члены семьи.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целях реализации Концепции было создано государственное учреждение «Центр правовой помощи» для пилотирования моделей по оказанию бесплатной правовой помощи для уязвимых слоев населения..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2018 года при Комитете по делам женщин и семьи РТ начал функционировать ресурсный центр по вопросам гендерного равенства и предотвращению насилия в семье, оказывающий правовую и психологическую помощь пострадавшим от насилия в семье.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4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42535-939A-4C2F-BD1D-274E4671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Закон РТ «О юридической помощи»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BF48F-0E41-44D8-9BFA-6A47A75C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845734"/>
            <a:ext cx="10492740" cy="44864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юридическая помощь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юридические услуги, оказываемые профессиональным юристом физическим лицам на основании Конституции РТ в порядке, предусмотренном настоящим Законом, Законом РТ "Об адвокатуре и адвокатской деятельности" и другими нормативными правовыми актами РТ;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первичная юридическая помощь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форма юридических услуг, оказываемых физическим лицам путём разъяснения прав и обязанностей, предоставления консультаций и составления соответствующих документов;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вторичная юридическая помощь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форма юридических услуг, гарантированных государством, оказываемых адвокатом и государственным юристом на основании и в порядке, предусмотренном настоящим Законом и другими нормативными правовыми актами РТ по уголовным, административным правонарушениям и гражданским делам;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3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532A3-8493-40A0-A07F-031868F9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юристы оказывают первичную юридическую помощь: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1B415-EC04-47A8-8124-37C3A565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84180" cy="4406476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правовой информации населению, в том числе путём проведения выездных информационно-правовых сессий;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консультаций и разъяснений по правовым вопросам с целью повышения уровня правовых знаний населения;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заявлений, жалоб и других документов правового характера;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о возможностях досудебного разрешения правовых споров в рамках законодательства РТ;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обращающихся в уполномоченные государственные и общественные учреждения;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правовой информации через общественных помощников;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помощи лицам в обеспечении доступа к вторичной юридической помощи;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4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3A022-D644-48A1-B237-36136F22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86603"/>
            <a:ext cx="1146429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Центра юридической помощи с 2016 года и до ноября 2020 года для получения первичной юридической помощи к ним обратились 33074 жителей различных регионов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08C7F924-B755-45C8-8998-F8029C1AFB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7260" y="1846263"/>
            <a:ext cx="9978752" cy="44059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71776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226</TotalTime>
  <Words>781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Wingdings</vt:lpstr>
      <vt:lpstr>Ретро</vt:lpstr>
      <vt:lpstr>    </vt:lpstr>
      <vt:lpstr>Принятие нормативных правовых актов в сфере гендерного насилия</vt:lpstr>
      <vt:lpstr>Меры Правительства РТ по преодолению гендерного насилия</vt:lpstr>
      <vt:lpstr>Наличие комнат медико-социальной реабилитации для пострадавших от насилия в семье</vt:lpstr>
      <vt:lpstr>Программа государственных гарантий по обеспечению населения медико-санитарной помощью в пилотных городах и районах РТ на 2020-2022 годы</vt:lpstr>
      <vt:lpstr>Меры Правительства РТ по преодолению гендерного насилия</vt:lpstr>
      <vt:lpstr>Закон РТ «О юридической помощи»</vt:lpstr>
      <vt:lpstr>Государственные юристы оказывают первичную юридическую помощь: </vt:lpstr>
      <vt:lpstr>По данным Центра юридической помощи с 2016 года и до ноября 2020 года для получения первичной юридической помощи к ним обратились 33074 жителей различных регионов</vt:lpstr>
      <vt:lpstr>Согласно данным Министерства юстиции РТ за 2021 год со стороны государственных юристов ГУ «Центр правовой помощи» оказаны юридические консультации 9110 гражданам, из них помощь получили: 3243 мужчин, 5867 женщин и 351 лиц с ограниченными возможностями.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действий Правительства РТ по преодолению гендерного насилия </dc:title>
  <dc:creator>Татьяна Ник</dc:creator>
  <cp:lastModifiedBy>Татьяна Ник</cp:lastModifiedBy>
  <cp:revision>8</cp:revision>
  <dcterms:created xsi:type="dcterms:W3CDTF">2021-11-12T21:05:36Z</dcterms:created>
  <dcterms:modified xsi:type="dcterms:W3CDTF">2022-03-15T22:38:37Z</dcterms:modified>
</cp:coreProperties>
</file>