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0" r:id="rId1"/>
  </p:sldMasterIdLst>
  <p:notesMasterIdLst>
    <p:notesMasterId r:id="rId12"/>
  </p:notesMasterIdLst>
  <p:sldIdLst>
    <p:sldId id="256" r:id="rId2"/>
    <p:sldId id="378" r:id="rId3"/>
    <p:sldId id="379" r:id="rId4"/>
    <p:sldId id="257" r:id="rId5"/>
    <p:sldId id="258" r:id="rId6"/>
    <p:sldId id="380" r:id="rId7"/>
    <p:sldId id="260" r:id="rId8"/>
    <p:sldId id="261" r:id="rId9"/>
    <p:sldId id="262" r:id="rId10"/>
    <p:sldId id="382"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5B6EFE61-2369-4A95-AC8D-BF640FDE011A}">
          <p14:sldIdLst>
            <p14:sldId id="256"/>
            <p14:sldId id="378"/>
            <p14:sldId id="379"/>
            <p14:sldId id="257"/>
            <p14:sldId id="258"/>
            <p14:sldId id="380"/>
            <p14:sldId id="260"/>
            <p14:sldId id="261"/>
            <p14:sldId id="262"/>
            <p14:sldId id="382"/>
          </p14:sldIdLst>
        </p14:section>
        <p14:section name="Раздел без заголовка" id="{20F927DE-76AB-4ACD-8B51-9C4A38477AEE}">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05" autoAdjust="0"/>
    <p:restoredTop sz="80030" autoAdjust="0"/>
  </p:normalViewPr>
  <p:slideViewPr>
    <p:cSldViewPr snapToGrid="0">
      <p:cViewPr varScale="1">
        <p:scale>
          <a:sx n="44" d="100"/>
          <a:sy n="44" d="100"/>
        </p:scale>
        <p:origin x="58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5FB9C7-00A8-4063-9DC1-04FC6003E525}" type="datetimeFigureOut">
              <a:rPr lang="ru-RU" smtClean="0"/>
              <a:t>14.03.2022</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45CA96-6B76-4D09-B1CC-CE25C498D9D9}" type="slidenum">
              <a:rPr lang="ru-RU" smtClean="0"/>
              <a:t>‹#›</a:t>
            </a:fld>
            <a:endParaRPr lang="ru-RU"/>
          </a:p>
        </p:txBody>
      </p:sp>
    </p:spTree>
    <p:extLst>
      <p:ext uri="{BB962C8B-B14F-4D97-AF65-F5344CB8AC3E}">
        <p14:creationId xmlns:p14="http://schemas.microsoft.com/office/powerpoint/2010/main" val="7452974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52727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8A87A34-81AB-432B-8DAE-1953F412C126}" type="datetimeFigureOut">
              <a:rPr lang="en-US" smtClean="0"/>
              <a:pPr/>
              <a:t>3/14/2022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42479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8A87A34-81AB-432B-8DAE-1953F412C126}" type="datetimeFigureOut">
              <a:rPr lang="en-US" smtClean="0"/>
              <a:pPr/>
              <a:t>3/14/2022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83087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smtClean="0"/>
              <a:t>3/14/2022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98816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smtClean="0"/>
              <a:pPr/>
              <a:t>3/14/2022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521149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smtClean="0"/>
              <a:pPr/>
              <a:t>3/14/2022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024651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3/14/2022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555981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3/14/2022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9609052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1_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045448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3/14/2022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366693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8A87A34-81AB-432B-8DAE-1953F412C126}" type="datetimeFigureOut">
              <a:rPr lang="en-US" smtClean="0"/>
              <a:t>3/14/2022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13131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3/14/2022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80854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3/14/2022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79538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3/14/2022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67420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3/14/2022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03724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smtClean="0"/>
              <a:pPr/>
              <a:t>3/14/2022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76824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smtClean="0"/>
              <a:t>3/14/2022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88225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3/14/2022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96972659"/>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 id="2147483683" r:id="rId13"/>
    <p:sldLayoutId id="2147483684" r:id="rId14"/>
    <p:sldLayoutId id="2147483685" r:id="rId15"/>
    <p:sldLayoutId id="2147483686" r:id="rId16"/>
    <p:sldLayoutId id="2147483687" r:id="rId17"/>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ru.wikipedia.org/wiki/%D0%9F%D1%80%D0%B5%D1%81%D1%82%D1%83%D0%BF%D0%BB%D0%B5%D0%BD%D0%B8%D0%B5_%D0%BD%D0%B0_%D0%BF%D0%BE%D1%87%D0%B2%D0%B5_%D0%BD%D0%B5%D0%BD%D0%B0%D0%B2%D0%B8%D1%81%D1%82%D0%B8" TargetMode="External"/><Relationship Id="rId2" Type="http://schemas.openxmlformats.org/officeDocument/2006/relationships/hyperlink" Target="https://ru.wikipedia.org/wiki/%D0%96%D0%B5%D0%BD%D1%89%D0%B8%D0%BD%D0%B0" TargetMode="External"/><Relationship Id="rId1" Type="http://schemas.openxmlformats.org/officeDocument/2006/relationships/slideLayout" Target="../slideLayouts/slideLayout17.xml"/><Relationship Id="rId4" Type="http://schemas.openxmlformats.org/officeDocument/2006/relationships/hyperlink" Target="https://ru.wikipedia.org/wiki/%D0%93%D0%B5%D0%BD%D0%B4%D0%B5%D1%80"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55AC557-003C-4B7C-9689-B968C1511DDB}"/>
              </a:ext>
            </a:extLst>
          </p:cNvPr>
          <p:cNvSpPr>
            <a:spLocks noGrp="1"/>
          </p:cNvSpPr>
          <p:nvPr>
            <p:ph type="ctrTitle"/>
          </p:nvPr>
        </p:nvSpPr>
        <p:spPr>
          <a:xfrm>
            <a:off x="2055811" y="2728686"/>
            <a:ext cx="9791631" cy="4029923"/>
          </a:xfrm>
        </p:spPr>
        <p:txBody>
          <a:bodyPr>
            <a:normAutofit fontScale="90000"/>
          </a:bodyPr>
          <a:lstStyle/>
          <a:p>
            <a:pPr algn="ctr"/>
            <a:r>
              <a:rPr lang="ru-RU" sz="2800" b="1" kern="50" dirty="0">
                <a:solidFill>
                  <a:srgbClr val="2F5597"/>
                </a:solidFill>
                <a:effectLst/>
                <a:latin typeface="Cambria" panose="02040503050406030204" pitchFamily="18" charset="0"/>
                <a:ea typeface="Calibri" panose="020F0502020204030204" pitchFamily="34" charset="0"/>
                <a:cs typeface="Times New Roman" panose="02020603050405020304" pitchFamily="18" charset="0"/>
              </a:rPr>
              <a:t>«</a:t>
            </a:r>
            <a:r>
              <a:rPr lang="ru-RU" sz="2800" b="1" kern="50" dirty="0">
                <a:solidFill>
                  <a:srgbClr val="2F5597"/>
                </a:solidFill>
                <a:effectLst/>
                <a:latin typeface="Cambria" panose="02040503050406030204" pitchFamily="18" charset="0"/>
                <a:ea typeface="Calibri" panose="020F0502020204030204" pitchFamily="34" charset="0"/>
              </a:rPr>
              <a:t>ИСКОРЕНЕНИЕ ГЕНДЕРНОГО НАСИЛИЯ – ОДИН ИЗ КЛЮЧЕВЫХ ПРИОРИТЕТОВ ПОЛИТИКИ ГОСУДАРСТВА ПО ОБЕСПЕЧЕНИЮ ПРАВ И РАСШИРЕНИЮ ВОЗМОЖНОСТЕЙ ЖЕНЩИН</a:t>
            </a:r>
            <a:r>
              <a:rPr lang="ru-RU" sz="2800" b="1" i="1" kern="50" dirty="0">
                <a:solidFill>
                  <a:srgbClr val="2F5597"/>
                </a:solidFill>
                <a:effectLst/>
                <a:latin typeface="Cambria" panose="02040503050406030204" pitchFamily="18" charset="0"/>
                <a:ea typeface="Calibri" panose="020F0502020204030204" pitchFamily="34" charset="0"/>
                <a:cs typeface="Calibri" panose="020F0502020204030204" pitchFamily="34" charset="0"/>
              </a:rPr>
              <a:t> </a:t>
            </a:r>
            <a:br>
              <a:rPr lang="ru-RU" sz="2800" kern="50" dirty="0">
                <a:effectLst/>
                <a:latin typeface="Calibri" panose="020F0502020204030204" pitchFamily="34" charset="0"/>
                <a:ea typeface="Calibri" panose="020F0502020204030204" pitchFamily="34" charset="0"/>
              </a:rPr>
            </a:br>
            <a:r>
              <a:rPr lang="ru-RU" sz="2800" kern="50">
                <a:effectLst/>
                <a:latin typeface="Calibri" panose="020F0502020204030204" pitchFamily="34" charset="0"/>
                <a:ea typeface="Calibri" panose="020F0502020204030204" pitchFamily="34" charset="0"/>
              </a:rPr>
              <a:t>                                                                                                                                            </a:t>
            </a:r>
            <a:r>
              <a:rPr lang="ru-RU" sz="3600" b="1" kern="50">
                <a:solidFill>
                  <a:schemeClr val="tx1"/>
                </a:solidFill>
                <a:effectLst/>
                <a:ea typeface="Calibri" panose="020F0502020204030204" pitchFamily="34" charset="0"/>
              </a:rPr>
              <a:t>ТЕМА </a:t>
            </a:r>
            <a:r>
              <a:rPr lang="ru-RU" sz="3600" b="1" kern="50">
                <a:solidFill>
                  <a:schemeClr val="tx1"/>
                </a:solidFill>
                <a:ea typeface="Calibri" panose="020F0502020204030204" pitchFamily="34" charset="0"/>
              </a:rPr>
              <a:t>2</a:t>
            </a:r>
            <a:br>
              <a:rPr lang="ru-RU" sz="3200" b="1" dirty="0">
                <a:solidFill>
                  <a:schemeClr val="tx1"/>
                </a:solidFill>
                <a:effectLst/>
                <a:ea typeface="Calibri" panose="020F0502020204030204" pitchFamily="34" charset="0"/>
              </a:rPr>
            </a:br>
            <a:r>
              <a:rPr lang="ru-RU" altLang="ru-RU" sz="3200" b="1" dirty="0">
                <a:solidFill>
                  <a:schemeClr val="tx1"/>
                </a:solidFill>
                <a:cs typeface="Times New Roman" panose="02020603050405020304" pitchFamily="18" charset="0"/>
              </a:rPr>
              <a:t>Первый день, 11 ноября 2021</a:t>
            </a:r>
            <a:br>
              <a:rPr lang="ru-RU" altLang="ru-RU" sz="3200" b="1" dirty="0">
                <a:solidFill>
                  <a:schemeClr val="tx1"/>
                </a:solidFill>
                <a:cs typeface="Times New Roman" panose="02020603050405020304" pitchFamily="18" charset="0"/>
              </a:rPr>
            </a:br>
            <a:br>
              <a:rPr lang="ru-RU" sz="3200" b="1" dirty="0">
                <a:solidFill>
                  <a:schemeClr val="tx1"/>
                </a:solidFill>
              </a:rPr>
            </a:br>
            <a:endParaRPr lang="ru-RU" sz="3200" dirty="0"/>
          </a:p>
        </p:txBody>
      </p:sp>
      <p:pic>
        <p:nvPicPr>
          <p:cNvPr id="3" name="Picture 1">
            <a:extLst>
              <a:ext uri="{FF2B5EF4-FFF2-40B4-BE49-F238E27FC236}">
                <a16:creationId xmlns:a16="http://schemas.microsoft.com/office/drawing/2014/main" id="{F9CD2F3F-5463-437F-93A7-0FA12604345A}"/>
              </a:ext>
            </a:extLst>
          </p:cNvPr>
          <p:cNvPicPr>
            <a:picLocks noChangeAspect="1"/>
          </p:cNvPicPr>
          <p:nvPr/>
        </p:nvPicPr>
        <p:blipFill rotWithShape="1">
          <a:blip r:embed="rId2">
            <a:extLst>
              <a:ext uri="{28A0092B-C50C-407E-A947-70E740481C1C}">
                <a14:useLocalDpi xmlns:a14="http://schemas.microsoft.com/office/drawing/2010/main" val="0"/>
              </a:ext>
            </a:extLst>
          </a:blip>
          <a:srcRect l="33974" t="9735" r="36282" b="85616"/>
          <a:stretch/>
        </p:blipFill>
        <p:spPr bwMode="auto">
          <a:xfrm>
            <a:off x="1380876" y="768835"/>
            <a:ext cx="9236371" cy="1273509"/>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565002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55E76C9-AD7B-423A-A9D2-00198586945B}"/>
              </a:ext>
            </a:extLst>
          </p:cNvPr>
          <p:cNvSpPr>
            <a:spLocks noGrp="1"/>
          </p:cNvSpPr>
          <p:nvPr>
            <p:ph type="title"/>
          </p:nvPr>
        </p:nvSpPr>
        <p:spPr>
          <a:xfrm>
            <a:off x="2061029" y="624110"/>
            <a:ext cx="9443583" cy="1280890"/>
          </a:xfrm>
        </p:spPr>
        <p:txBody>
          <a:bodyPr/>
          <a:lstStyle/>
          <a:p>
            <a:r>
              <a:rPr lang="ru-RU" b="1" dirty="0"/>
              <a:t>Места совершения Гендерного насилия </a:t>
            </a:r>
          </a:p>
        </p:txBody>
      </p:sp>
      <p:sp>
        <p:nvSpPr>
          <p:cNvPr id="3" name="Объект 2">
            <a:extLst>
              <a:ext uri="{FF2B5EF4-FFF2-40B4-BE49-F238E27FC236}">
                <a16:creationId xmlns:a16="http://schemas.microsoft.com/office/drawing/2014/main" id="{6835ADED-49BB-428C-8354-66E6445B7C39}"/>
              </a:ext>
            </a:extLst>
          </p:cNvPr>
          <p:cNvSpPr>
            <a:spLocks noGrp="1"/>
          </p:cNvSpPr>
          <p:nvPr>
            <p:ph idx="1"/>
          </p:nvPr>
        </p:nvSpPr>
        <p:spPr>
          <a:xfrm>
            <a:off x="1741714" y="2598057"/>
            <a:ext cx="9762898" cy="3777622"/>
          </a:xfrm>
        </p:spPr>
        <p:txBody>
          <a:bodyPr>
            <a:normAutofit/>
          </a:bodyPr>
          <a:lstStyle/>
          <a:p>
            <a:r>
              <a:rPr lang="ru-RU" sz="3200" dirty="0"/>
              <a:t>В семье</a:t>
            </a:r>
          </a:p>
          <a:p>
            <a:r>
              <a:rPr lang="ru-RU" sz="3200" dirty="0"/>
              <a:t>В общественных местах</a:t>
            </a:r>
          </a:p>
          <a:p>
            <a:r>
              <a:rPr lang="ru-RU" sz="3200" dirty="0"/>
              <a:t>На работе и по месту учебы</a:t>
            </a:r>
          </a:p>
        </p:txBody>
      </p:sp>
    </p:spTree>
    <p:extLst>
      <p:ext uri="{BB962C8B-B14F-4D97-AF65-F5344CB8AC3E}">
        <p14:creationId xmlns:p14="http://schemas.microsoft.com/office/powerpoint/2010/main" val="2581230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DC207EE-288B-4899-9976-54C1ABE660F1}"/>
              </a:ext>
            </a:extLst>
          </p:cNvPr>
          <p:cNvSpPr>
            <a:spLocks noGrp="1"/>
          </p:cNvSpPr>
          <p:nvPr>
            <p:ph type="title"/>
          </p:nvPr>
        </p:nvSpPr>
        <p:spPr>
          <a:xfrm>
            <a:off x="2592925" y="624110"/>
            <a:ext cx="8911687" cy="1085420"/>
          </a:xfrm>
        </p:spPr>
        <p:txBody>
          <a:bodyPr/>
          <a:lstStyle/>
          <a:p>
            <a:r>
              <a:rPr lang="ru-RU" b="1" dirty="0">
                <a:solidFill>
                  <a:schemeClr val="tx1"/>
                </a:solidFill>
              </a:rPr>
              <a:t>СТРУКТУРА ТРЕНИНГА 2</a:t>
            </a:r>
          </a:p>
        </p:txBody>
      </p:sp>
      <p:sp>
        <p:nvSpPr>
          <p:cNvPr id="3" name="Объект 2">
            <a:extLst>
              <a:ext uri="{FF2B5EF4-FFF2-40B4-BE49-F238E27FC236}">
                <a16:creationId xmlns:a16="http://schemas.microsoft.com/office/drawing/2014/main" id="{D0127071-C093-4D00-B9D3-7BA132960871}"/>
              </a:ext>
            </a:extLst>
          </p:cNvPr>
          <p:cNvSpPr>
            <a:spLocks noGrp="1"/>
          </p:cNvSpPr>
          <p:nvPr>
            <p:ph idx="1"/>
          </p:nvPr>
        </p:nvSpPr>
        <p:spPr>
          <a:xfrm>
            <a:off x="1073426" y="1709531"/>
            <a:ext cx="10681251" cy="4943060"/>
          </a:xfrm>
        </p:spPr>
        <p:txBody>
          <a:bodyPr>
            <a:normAutofit fontScale="92500" lnSpcReduction="20000"/>
          </a:bodyPr>
          <a:lstStyle/>
          <a:p>
            <a:pPr>
              <a:lnSpc>
                <a:spcPct val="107000"/>
              </a:lnSpc>
              <a:spcAft>
                <a:spcPts val="800"/>
              </a:spcAft>
            </a:pPr>
            <a:r>
              <a:rPr lang="ru-RU" sz="2600" b="1"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rPr>
              <a:t>ПЕРВЫЙ ДЕНЬ</a:t>
            </a:r>
          </a:p>
          <a:p>
            <a:pPr marL="0" indent="0">
              <a:lnSpc>
                <a:spcPct val="107000"/>
              </a:lnSpc>
              <a:spcAft>
                <a:spcPts val="800"/>
              </a:spcAft>
              <a:buNone/>
            </a:pPr>
            <a:r>
              <a:rPr lang="ru-RU" sz="2600" b="1" dirty="0">
                <a:effectLst/>
                <a:latin typeface="Calibri" panose="020F0502020204030204" pitchFamily="34" charset="0"/>
                <a:ea typeface="Calibri" panose="020F0502020204030204" pitchFamily="34" charset="0"/>
                <a:cs typeface="Times New Roman" panose="02020603050405020304" pitchFamily="18" charset="0"/>
              </a:rPr>
              <a:t>Модуль 1.</a:t>
            </a:r>
            <a:r>
              <a:rPr lang="ru-RU" sz="2600" dirty="0">
                <a:effectLst/>
                <a:latin typeface="Calibri" panose="020F0502020204030204" pitchFamily="34" charset="0"/>
                <a:ea typeface="Calibri" panose="020F0502020204030204" pitchFamily="34" charset="0"/>
                <a:cs typeface="Times New Roman" panose="02020603050405020304" pitchFamily="18" charset="0"/>
              </a:rPr>
              <a:t> Основные понятия и виды гендерного насилия/насилия в отношении женщин и девочек</a:t>
            </a:r>
          </a:p>
          <a:p>
            <a:pPr marL="0" indent="0">
              <a:lnSpc>
                <a:spcPct val="107000"/>
              </a:lnSpc>
              <a:spcAft>
                <a:spcPts val="800"/>
              </a:spcAft>
              <a:buNone/>
            </a:pPr>
            <a:r>
              <a:rPr lang="ru-RU" sz="2600" b="1" dirty="0">
                <a:effectLst/>
                <a:latin typeface="Calibri" panose="020F0502020204030204" pitchFamily="34" charset="0"/>
                <a:ea typeface="Calibri" panose="020F0502020204030204" pitchFamily="34" charset="0"/>
                <a:cs typeface="Times New Roman" panose="02020603050405020304" pitchFamily="18" charset="0"/>
              </a:rPr>
              <a:t>Модуль 2.</a:t>
            </a:r>
            <a:r>
              <a:rPr lang="ru-RU" sz="2600" dirty="0">
                <a:effectLst/>
                <a:latin typeface="Calibri" panose="020F0502020204030204" pitchFamily="34" charset="0"/>
                <a:ea typeface="Calibri" panose="020F0502020204030204" pitchFamily="34" charset="0"/>
                <a:cs typeface="Times New Roman" panose="02020603050405020304" pitchFamily="18" charset="0"/>
              </a:rPr>
              <a:t> Масштабы распространения насилия в отношении женщин и девочек в Таджикистане</a:t>
            </a:r>
          </a:p>
          <a:p>
            <a:pPr>
              <a:lnSpc>
                <a:spcPct val="107000"/>
              </a:lnSpc>
              <a:spcAft>
                <a:spcPts val="800"/>
              </a:spcAft>
            </a:pPr>
            <a:r>
              <a:rPr lang="ru-RU" sz="2600" b="1"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rPr>
              <a:t>ВТОРОЙ ДЕНЬ</a:t>
            </a:r>
            <a:endParaRPr lang="ru-RU" sz="2600"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ru-RU" sz="2600" b="1" dirty="0">
                <a:effectLst/>
                <a:latin typeface="Calibri" panose="020F0502020204030204" pitchFamily="34" charset="0"/>
                <a:ea typeface="Calibri" panose="020F0502020204030204" pitchFamily="34" charset="0"/>
                <a:cs typeface="Times New Roman" panose="02020603050405020304" pitchFamily="18" charset="0"/>
              </a:rPr>
              <a:t>Модуль 3.</a:t>
            </a:r>
            <a:r>
              <a:rPr lang="ru-RU" sz="2600" dirty="0">
                <a:effectLst/>
                <a:latin typeface="Calibri" panose="020F0502020204030204" pitchFamily="34" charset="0"/>
                <a:ea typeface="Calibri" panose="020F0502020204030204" pitchFamily="34" charset="0"/>
                <a:cs typeface="Times New Roman" panose="02020603050405020304" pitchFamily="18" charset="0"/>
              </a:rPr>
              <a:t> Факторы, воздействующие на проявление НОЖД</a:t>
            </a:r>
          </a:p>
          <a:p>
            <a:pPr>
              <a:lnSpc>
                <a:spcPct val="107000"/>
              </a:lnSpc>
              <a:spcAft>
                <a:spcPts val="800"/>
              </a:spcAft>
            </a:pPr>
            <a:r>
              <a:rPr lang="ru-RU" sz="2600" b="1"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rPr>
              <a:t>ТРЕТИЙ ДЕНЬ </a:t>
            </a:r>
            <a:endParaRPr lang="ru-RU" sz="2600"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ru-RU" sz="2600" b="1" dirty="0">
                <a:effectLst/>
                <a:latin typeface="Calibri" panose="020F0502020204030204" pitchFamily="34" charset="0"/>
                <a:ea typeface="Calibri" panose="020F0502020204030204" pitchFamily="34" charset="0"/>
                <a:cs typeface="Times New Roman" panose="02020603050405020304" pitchFamily="18" charset="0"/>
              </a:rPr>
              <a:t>Модуль 4.</a:t>
            </a:r>
            <a:r>
              <a:rPr lang="ru-RU" sz="2600" dirty="0">
                <a:effectLst/>
                <a:latin typeface="Calibri" panose="020F0502020204030204" pitchFamily="34" charset="0"/>
                <a:ea typeface="Calibri" panose="020F0502020204030204" pitchFamily="34" charset="0"/>
                <a:cs typeface="Times New Roman" panose="02020603050405020304" pitchFamily="18" charset="0"/>
              </a:rPr>
              <a:t> Приоритеты и меры Правительства РТ по преодолению гендерного насилия</a:t>
            </a:r>
          </a:p>
          <a:p>
            <a:endParaRPr lang="ru-RU" dirty="0"/>
          </a:p>
        </p:txBody>
      </p:sp>
    </p:spTree>
    <p:extLst>
      <p:ext uri="{BB962C8B-B14F-4D97-AF65-F5344CB8AC3E}">
        <p14:creationId xmlns:p14="http://schemas.microsoft.com/office/powerpoint/2010/main" val="1258406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A12371A-CA3D-4F1D-8DE9-06599A065B42}"/>
              </a:ext>
            </a:extLst>
          </p:cNvPr>
          <p:cNvSpPr>
            <a:spLocks noGrp="1"/>
          </p:cNvSpPr>
          <p:nvPr>
            <p:ph type="title"/>
          </p:nvPr>
        </p:nvSpPr>
        <p:spPr>
          <a:xfrm>
            <a:off x="2173358" y="2399900"/>
            <a:ext cx="9105968" cy="2883299"/>
          </a:xfrm>
        </p:spPr>
        <p:txBody>
          <a:bodyPr>
            <a:noAutofit/>
          </a:bodyPr>
          <a:lstStyle/>
          <a:p>
            <a:pPr algn="ctr"/>
            <a:r>
              <a:rPr lang="ru-RU" sz="4000" b="1" dirty="0">
                <a:effectLst/>
                <a:latin typeface="Calibri" panose="020F0502020204030204" pitchFamily="34" charset="0"/>
                <a:ea typeface="Calibri" panose="020F0502020204030204" pitchFamily="34" charset="0"/>
                <a:cs typeface="Times New Roman" panose="02020603050405020304" pitchFamily="18" charset="0"/>
              </a:rPr>
              <a:t>Модуль 1. Основные понятия и виды гендерного насилия/насилия в отношении женщин и девочек</a:t>
            </a:r>
            <a:br>
              <a:rPr lang="ru-RU" sz="4000" b="1" dirty="0">
                <a:effectLst/>
                <a:latin typeface="Calibri" panose="020F0502020204030204" pitchFamily="34" charset="0"/>
                <a:ea typeface="Calibri" panose="020F0502020204030204" pitchFamily="34" charset="0"/>
                <a:cs typeface="Times New Roman" panose="02020603050405020304" pitchFamily="18" charset="0"/>
              </a:rPr>
            </a:br>
            <a:r>
              <a:rPr lang="ru-RU" sz="4000" b="1" i="1" dirty="0">
                <a:effectLst/>
                <a:latin typeface="Calibri" panose="020F0502020204030204" pitchFamily="34" charset="0"/>
                <a:ea typeface="Calibri" panose="020F0502020204030204" pitchFamily="34" charset="0"/>
                <a:cs typeface="Times New Roman" panose="02020603050405020304" pitchFamily="18" charset="0"/>
              </a:rPr>
              <a:t>Презентация №8</a:t>
            </a:r>
            <a:br>
              <a:rPr lang="ru-RU" sz="4000" b="1" dirty="0">
                <a:effectLst/>
                <a:latin typeface="Calibri" panose="020F0502020204030204" pitchFamily="34" charset="0"/>
                <a:ea typeface="Calibri" panose="020F0502020204030204" pitchFamily="34" charset="0"/>
                <a:cs typeface="Times New Roman" panose="02020603050405020304" pitchFamily="18" charset="0"/>
              </a:rPr>
            </a:br>
            <a:endParaRPr lang="ru-RU" sz="4000" b="1" dirty="0"/>
          </a:p>
        </p:txBody>
      </p:sp>
    </p:spTree>
    <p:extLst>
      <p:ext uri="{BB962C8B-B14F-4D97-AF65-F5344CB8AC3E}">
        <p14:creationId xmlns:p14="http://schemas.microsoft.com/office/powerpoint/2010/main" val="1472313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65DA05C-FD70-4650-81B1-FE7095266315}"/>
              </a:ext>
            </a:extLst>
          </p:cNvPr>
          <p:cNvSpPr>
            <a:spLocks noGrp="1"/>
          </p:cNvSpPr>
          <p:nvPr>
            <p:ph type="title"/>
          </p:nvPr>
        </p:nvSpPr>
        <p:spPr>
          <a:xfrm>
            <a:off x="2288124" y="289932"/>
            <a:ext cx="8911687" cy="942520"/>
          </a:xfrm>
        </p:spPr>
        <p:txBody>
          <a:bodyPr>
            <a:normAutofit fontScale="90000"/>
          </a:bodyPr>
          <a:lstStyle/>
          <a:p>
            <a:r>
              <a:rPr lang="ru-RU" sz="2800" b="1" u="none" strike="noStrike" dirty="0">
                <a:effectLst/>
                <a:latin typeface="Times New Roman" panose="02020603050405020304" pitchFamily="18" charset="0"/>
                <a:ea typeface="Times New Roman" panose="02020603050405020304" pitchFamily="18" charset="0"/>
              </a:rPr>
              <a:t>ЧТО ТАКОЕ ГЕНДЕРНОЕ НАСИЛИЕ/НАСИЛИЕ В ОТНОШЕНИИ ЖЕНЩИН?</a:t>
            </a:r>
            <a:br>
              <a:rPr lang="ru-RU" sz="2800" b="1" u="sng" dirty="0">
                <a:effectLst/>
                <a:latin typeface="Times New Roman" panose="02020603050405020304" pitchFamily="18" charset="0"/>
                <a:ea typeface="Times New Roman" panose="02020603050405020304" pitchFamily="18" charset="0"/>
              </a:rPr>
            </a:br>
            <a:endParaRPr lang="ru-RU" sz="2800" dirty="0"/>
          </a:p>
        </p:txBody>
      </p:sp>
      <p:sp>
        <p:nvSpPr>
          <p:cNvPr id="3" name="Объект 2">
            <a:extLst>
              <a:ext uri="{FF2B5EF4-FFF2-40B4-BE49-F238E27FC236}">
                <a16:creationId xmlns:a16="http://schemas.microsoft.com/office/drawing/2014/main" id="{14173842-46CB-4D10-9A26-A418E3DE0526}"/>
              </a:ext>
            </a:extLst>
          </p:cNvPr>
          <p:cNvSpPr>
            <a:spLocks noGrp="1"/>
          </p:cNvSpPr>
          <p:nvPr>
            <p:ph sz="quarter" idx="13"/>
          </p:nvPr>
        </p:nvSpPr>
        <p:spPr>
          <a:xfrm>
            <a:off x="546409" y="1325217"/>
            <a:ext cx="11380547" cy="5420140"/>
          </a:xfrm>
        </p:spPr>
        <p:txBody>
          <a:bodyPr>
            <a:normAutofit/>
          </a:bodyPr>
          <a:lstStyle/>
          <a:p>
            <a:pPr marL="0" indent="0" algn="just">
              <a:buNone/>
            </a:pPr>
            <a:r>
              <a:rPr lang="ru-RU" sz="2400" dirty="0">
                <a:effectLst/>
                <a:latin typeface="Times New Roman" panose="02020603050405020304" pitchFamily="18" charset="0"/>
                <a:ea typeface="Times New Roman" panose="02020603050405020304" pitchFamily="18" charset="0"/>
              </a:rPr>
              <a:t>Декларация ООН об искоренении насилия в отношении женщин определяет насилие в отношении женщин, как «</a:t>
            </a:r>
            <a:r>
              <a:rPr lang="ru-RU" sz="2400" b="1" dirty="0">
                <a:effectLst/>
                <a:latin typeface="Times New Roman" panose="02020603050405020304" pitchFamily="18" charset="0"/>
                <a:ea typeface="Times New Roman" panose="02020603050405020304" pitchFamily="18" charset="0"/>
              </a:rPr>
              <a:t>любой акт насилия, совершенный на основании полового признака, который причиняет или может причинить физический, половой или психологический вред или страдания женщинам, а также угрозы совершения таких актов, принуждение или произвольное лишение свободы, будь то в общественной или личной жизни».</a:t>
            </a:r>
          </a:p>
          <a:p>
            <a:pPr marL="0" indent="0" algn="just">
              <a:buNone/>
            </a:pPr>
            <a:endParaRPr lang="ru-RU" sz="2400" dirty="0">
              <a:effectLst/>
              <a:latin typeface="Times New Roman" panose="02020603050405020304" pitchFamily="18" charset="0"/>
              <a:ea typeface="Times New Roman" panose="02020603050405020304" pitchFamily="18" charset="0"/>
            </a:endParaRPr>
          </a:p>
          <a:p>
            <a:pPr marL="0" indent="0" algn="just">
              <a:spcBef>
                <a:spcPts val="600"/>
              </a:spcBef>
              <a:spcAft>
                <a:spcPts val="600"/>
              </a:spcAft>
              <a:buNone/>
            </a:pPr>
            <a:r>
              <a:rPr lang="ru-RU" sz="2400" b="1" dirty="0">
                <a:solidFill>
                  <a:srgbClr val="000000"/>
                </a:solidFill>
                <a:effectLst/>
                <a:latin typeface="Times New Roman" panose="02020603050405020304" pitchFamily="18" charset="0"/>
                <a:ea typeface="Times New Roman" panose="02020603050405020304" pitchFamily="18" charset="0"/>
              </a:rPr>
              <a:t>Насилие в отношении женщин</a:t>
            </a:r>
            <a:r>
              <a:rPr lang="en-US" sz="2400" dirty="0">
                <a:solidFill>
                  <a:srgbClr val="000000"/>
                </a:solidFill>
                <a:effectLst/>
                <a:latin typeface="Times New Roman" panose="02020603050405020304" pitchFamily="18" charset="0"/>
                <a:ea typeface="Times New Roman" panose="02020603050405020304" pitchFamily="18" charset="0"/>
              </a:rPr>
              <a:t> </a:t>
            </a:r>
            <a:r>
              <a:rPr lang="ru-RU" sz="2400" dirty="0">
                <a:solidFill>
                  <a:srgbClr val="000000"/>
                </a:solidFill>
                <a:effectLst/>
                <a:latin typeface="Times New Roman" panose="02020603050405020304" pitchFamily="18" charset="0"/>
                <a:ea typeface="Times New Roman" panose="02020603050405020304" pitchFamily="18" charset="0"/>
              </a:rPr>
              <a:t>— это индивидуальные или коллективные насильственные действия, совершаемые преимущественно или исключительно в отношении</a:t>
            </a:r>
            <a:r>
              <a:rPr lang="en-US" sz="2400" dirty="0">
                <a:solidFill>
                  <a:srgbClr val="000000"/>
                </a:solidFill>
                <a:effectLst/>
                <a:latin typeface="Times New Roman" panose="02020603050405020304" pitchFamily="18" charset="0"/>
                <a:ea typeface="Times New Roman" panose="02020603050405020304" pitchFamily="18" charset="0"/>
              </a:rPr>
              <a:t> </a:t>
            </a:r>
            <a:r>
              <a:rPr lang="ru-RU" sz="2400" u="sng" dirty="0">
                <a:effectLst/>
                <a:latin typeface="Times New Roman" panose="02020603050405020304" pitchFamily="18" charset="0"/>
                <a:ea typeface="Times New Roman" panose="02020603050405020304" pitchFamily="18" charset="0"/>
                <a:hlinkClick r:id="rId2" tooltip="Женщина">
                  <a:extLst>
                    <a:ext uri="{A12FA001-AC4F-418D-AE19-62706E023703}">
                      <ahyp:hlinkClr xmlns:ahyp="http://schemas.microsoft.com/office/drawing/2018/hyperlinkcolor" val="tx"/>
                    </a:ext>
                  </a:extLst>
                </a:hlinkClick>
              </a:rPr>
              <a:t>женщин</a:t>
            </a:r>
            <a:r>
              <a:rPr lang="ru-RU" sz="2400" u="sng" dirty="0">
                <a:effectLst/>
                <a:latin typeface="Times New Roman" panose="02020603050405020304" pitchFamily="18" charset="0"/>
                <a:ea typeface="Times New Roman" panose="02020603050405020304" pitchFamily="18" charset="0"/>
              </a:rPr>
              <a:t>.</a:t>
            </a:r>
            <a:r>
              <a:rPr lang="ru-RU" sz="2400" dirty="0">
                <a:solidFill>
                  <a:srgbClr val="000000"/>
                </a:solidFill>
                <a:effectLst/>
                <a:latin typeface="Times New Roman" panose="02020603050405020304" pitchFamily="18" charset="0"/>
                <a:ea typeface="Times New Roman" panose="02020603050405020304" pitchFamily="18" charset="0"/>
              </a:rPr>
              <a:t> </a:t>
            </a:r>
          </a:p>
          <a:p>
            <a:pPr marL="0" indent="0" algn="just">
              <a:spcBef>
                <a:spcPts val="600"/>
              </a:spcBef>
              <a:spcAft>
                <a:spcPts val="600"/>
              </a:spcAft>
              <a:buNone/>
            </a:pPr>
            <a:r>
              <a:rPr lang="ru-RU" sz="2400" dirty="0">
                <a:solidFill>
                  <a:srgbClr val="000000"/>
                </a:solidFill>
                <a:effectLst/>
                <a:latin typeface="Times New Roman" panose="02020603050405020304" pitchFamily="18" charset="0"/>
                <a:ea typeface="Times New Roman" panose="02020603050405020304" pitchFamily="18" charset="0"/>
              </a:rPr>
              <a:t>Как и</a:t>
            </a:r>
            <a:r>
              <a:rPr lang="en-US" sz="2400" dirty="0">
                <a:solidFill>
                  <a:srgbClr val="000000"/>
                </a:solidFill>
                <a:effectLst/>
                <a:latin typeface="Times New Roman" panose="02020603050405020304" pitchFamily="18" charset="0"/>
                <a:ea typeface="Times New Roman" panose="02020603050405020304" pitchFamily="18" charset="0"/>
              </a:rPr>
              <a:t> </a:t>
            </a:r>
            <a:r>
              <a:rPr lang="ru-RU" sz="2400" dirty="0">
                <a:effectLst/>
                <a:latin typeface="Times New Roman" panose="02020603050405020304" pitchFamily="18" charset="0"/>
                <a:ea typeface="Times New Roman" panose="02020603050405020304" pitchFamily="18" charset="0"/>
                <a:hlinkClick r:id="rId3" tooltip="Преступление на почве ненависти">
                  <a:extLst>
                    <a:ext uri="{A12FA001-AC4F-418D-AE19-62706E023703}">
                      <ahyp:hlinkClr xmlns:ahyp="http://schemas.microsoft.com/office/drawing/2018/hyperlinkcolor" val="tx"/>
                    </a:ext>
                  </a:extLst>
                </a:hlinkClick>
              </a:rPr>
              <a:t>преступления на почве ненависти</a:t>
            </a:r>
            <a:r>
              <a:rPr lang="ru-RU" sz="2400" dirty="0">
                <a:effectLst/>
                <a:latin typeface="Times New Roman" panose="02020603050405020304" pitchFamily="18" charset="0"/>
                <a:ea typeface="Times New Roman" panose="02020603050405020304" pitchFamily="18" charset="0"/>
              </a:rPr>
              <a:t>,</a:t>
            </a:r>
            <a:r>
              <a:rPr lang="ru-RU" sz="2400" dirty="0">
                <a:solidFill>
                  <a:srgbClr val="000000"/>
                </a:solidFill>
                <a:effectLst/>
                <a:latin typeface="Times New Roman" panose="02020603050405020304" pitchFamily="18" charset="0"/>
                <a:ea typeface="Times New Roman" panose="02020603050405020304" pitchFamily="18" charset="0"/>
              </a:rPr>
              <a:t> такое насилие направлено на конкретную группу и его основным мотивом является</a:t>
            </a:r>
            <a:r>
              <a:rPr lang="en-US" sz="2400" dirty="0">
                <a:solidFill>
                  <a:srgbClr val="000000"/>
                </a:solidFill>
                <a:effectLst/>
                <a:latin typeface="Times New Roman" panose="02020603050405020304" pitchFamily="18" charset="0"/>
                <a:ea typeface="Times New Roman" panose="02020603050405020304" pitchFamily="18" charset="0"/>
              </a:rPr>
              <a:t> </a:t>
            </a:r>
            <a:r>
              <a:rPr lang="ru-RU" sz="2400" u="sng" dirty="0">
                <a:effectLst/>
                <a:latin typeface="Times New Roman" panose="02020603050405020304" pitchFamily="18" charset="0"/>
                <a:ea typeface="Times New Roman" panose="02020603050405020304" pitchFamily="18" charset="0"/>
                <a:hlinkClick r:id="rId4" tooltip="Гендер">
                  <a:extLst>
                    <a:ext uri="{A12FA001-AC4F-418D-AE19-62706E023703}">
                      <ahyp:hlinkClr xmlns:ahyp="http://schemas.microsoft.com/office/drawing/2018/hyperlinkcolor" val="tx"/>
                    </a:ext>
                  </a:extLst>
                </a:hlinkClick>
              </a:rPr>
              <a:t>гендерная</a:t>
            </a:r>
            <a:r>
              <a:rPr lang="en-US" sz="2400" dirty="0">
                <a:effectLst/>
                <a:latin typeface="Times New Roman" panose="02020603050405020304" pitchFamily="18" charset="0"/>
                <a:ea typeface="Times New Roman" panose="02020603050405020304" pitchFamily="18" charset="0"/>
              </a:rPr>
              <a:t> </a:t>
            </a:r>
            <a:r>
              <a:rPr lang="ru-RU" sz="2400" dirty="0">
                <a:solidFill>
                  <a:srgbClr val="000000"/>
                </a:solidFill>
                <a:effectLst/>
                <a:latin typeface="Times New Roman" panose="02020603050405020304" pitchFamily="18" charset="0"/>
                <a:ea typeface="Times New Roman" panose="02020603050405020304" pitchFamily="18" charset="0"/>
              </a:rPr>
              <a:t>принадлежность жертвы.</a:t>
            </a:r>
            <a:endParaRPr lang="ru-RU" sz="2400" dirty="0">
              <a:effectLst/>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2182957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C7B92FC-5838-4577-8DF6-A0219F241C07}"/>
              </a:ext>
            </a:extLst>
          </p:cNvPr>
          <p:cNvSpPr>
            <a:spLocks noGrp="1"/>
          </p:cNvSpPr>
          <p:nvPr>
            <p:ph type="title"/>
          </p:nvPr>
        </p:nvSpPr>
        <p:spPr/>
        <p:txBody>
          <a:bodyPr>
            <a:normAutofit fontScale="90000"/>
          </a:bodyPr>
          <a:lstStyle/>
          <a:p>
            <a:r>
              <a:rPr lang="ru-RU" sz="2800" b="1" dirty="0">
                <a:effectLst/>
                <a:latin typeface="Times New Roman" panose="02020603050405020304" pitchFamily="18" charset="0"/>
                <a:ea typeface="Times New Roman" panose="02020603050405020304" pitchFamily="18" charset="0"/>
              </a:rPr>
              <a:t>ВИДЫ  ГЕНДЕРНОГО НАСИЛИЯ В ОТНОШЕНИИ ЖЕНЩИН</a:t>
            </a:r>
            <a:br>
              <a:rPr lang="ru-RU" sz="2800" dirty="0">
                <a:effectLst/>
                <a:latin typeface="Times New Roman" panose="02020603050405020304" pitchFamily="18" charset="0"/>
                <a:ea typeface="Times New Roman" panose="02020603050405020304" pitchFamily="18" charset="0"/>
              </a:rPr>
            </a:br>
            <a:endParaRPr lang="ru-RU" sz="2800" dirty="0"/>
          </a:p>
        </p:txBody>
      </p:sp>
      <p:sp>
        <p:nvSpPr>
          <p:cNvPr id="3" name="Объект 2">
            <a:extLst>
              <a:ext uri="{FF2B5EF4-FFF2-40B4-BE49-F238E27FC236}">
                <a16:creationId xmlns:a16="http://schemas.microsoft.com/office/drawing/2014/main" id="{05F778DF-2E67-413E-83A3-56BD2854EE4E}"/>
              </a:ext>
            </a:extLst>
          </p:cNvPr>
          <p:cNvSpPr>
            <a:spLocks noGrp="1"/>
          </p:cNvSpPr>
          <p:nvPr>
            <p:ph sz="quarter" idx="13"/>
          </p:nvPr>
        </p:nvSpPr>
        <p:spPr>
          <a:xfrm>
            <a:off x="913149" y="1739590"/>
            <a:ext cx="10364451" cy="5118410"/>
          </a:xfrm>
        </p:spPr>
        <p:txBody>
          <a:bodyPr/>
          <a:lstStyle/>
          <a:p>
            <a:pPr marL="342900" lvl="0" indent="-342900">
              <a:lnSpc>
                <a:spcPct val="107000"/>
              </a:lnSpc>
              <a:spcAft>
                <a:spcPts val="800"/>
              </a:spcAft>
              <a:buFont typeface="Symbol" panose="05050102010706020507" pitchFamily="18" charset="2"/>
              <a:buBlip>
                <a:blip r:embed="rId2"/>
              </a:buBlip>
            </a:pPr>
            <a:endParaRPr lang="ru-RU" sz="18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Blip>
                <a:blip r:embed="rId2"/>
              </a:buBlip>
            </a:pPr>
            <a:r>
              <a:rPr lang="ru-RU" sz="2400" b="1" dirty="0">
                <a:effectLst/>
                <a:latin typeface="Calibri" panose="020F0502020204030204" pitchFamily="34" charset="0"/>
                <a:ea typeface="Calibri" panose="020F0502020204030204" pitchFamily="34" charset="0"/>
                <a:cs typeface="Times New Roman" panose="02020603050405020304" pitchFamily="18" charset="0"/>
              </a:rPr>
              <a:t>ФИЗИЧЕСКОЕ НАСИЛИЕ. </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ru-RU" sz="2400" dirty="0">
              <a:effectLst/>
              <a:latin typeface="Times New Roman" panose="02020603050405020304" pitchFamily="18" charset="0"/>
              <a:ea typeface="Times New Roman" panose="02020603050405020304" pitchFamily="18" charset="0"/>
            </a:endParaRPr>
          </a:p>
          <a:p>
            <a:pPr marL="342900" lvl="0" indent="-342900" algn="just">
              <a:lnSpc>
                <a:spcPct val="107000"/>
              </a:lnSpc>
              <a:spcAft>
                <a:spcPts val="800"/>
              </a:spcAft>
              <a:buFont typeface="Symbol" panose="05050102010706020507" pitchFamily="18" charset="2"/>
              <a:buBlip>
                <a:blip r:embed="rId2"/>
              </a:buBlip>
            </a:pPr>
            <a:r>
              <a:rPr lang="ru-RU" sz="2400" b="1" dirty="0">
                <a:effectLst/>
                <a:latin typeface="Calibri" panose="020F0502020204030204" pitchFamily="34" charset="0"/>
                <a:ea typeface="Calibri" panose="020F0502020204030204" pitchFamily="34" charset="0"/>
                <a:cs typeface="Times New Roman" panose="02020603050405020304" pitchFamily="18" charset="0"/>
              </a:rPr>
              <a:t>СЕКСУАЛЬНОЕ НАСИЛИЕ </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en-US" sz="2400" b="1" dirty="0">
                <a:effectLst/>
                <a:latin typeface="Times New Roman" panose="02020603050405020304" pitchFamily="18" charset="0"/>
                <a:ea typeface="Times New Roman" panose="02020603050405020304" pitchFamily="18" charset="0"/>
              </a:rPr>
              <a:t> </a:t>
            </a:r>
            <a:endParaRPr lang="ru-RU" sz="2400" dirty="0">
              <a:effectLst/>
              <a:latin typeface="Times New Roman" panose="02020603050405020304" pitchFamily="18" charset="0"/>
              <a:ea typeface="Times New Roman" panose="02020603050405020304" pitchFamily="18" charset="0"/>
            </a:endParaRPr>
          </a:p>
          <a:p>
            <a:pPr marL="342900" lvl="0" indent="-342900" algn="just">
              <a:lnSpc>
                <a:spcPct val="107000"/>
              </a:lnSpc>
              <a:spcAft>
                <a:spcPts val="800"/>
              </a:spcAft>
              <a:buFont typeface="Symbol" panose="05050102010706020507" pitchFamily="18" charset="2"/>
              <a:buBlip>
                <a:blip r:embed="rId2"/>
              </a:buBlip>
            </a:pPr>
            <a:r>
              <a:rPr lang="ru-RU" sz="2400" b="1" dirty="0">
                <a:effectLst/>
                <a:latin typeface="Calibri" panose="020F0502020204030204" pitchFamily="34" charset="0"/>
                <a:ea typeface="Calibri" panose="020F0502020204030204" pitchFamily="34" charset="0"/>
                <a:cs typeface="Times New Roman" panose="02020603050405020304" pitchFamily="18" charset="0"/>
              </a:rPr>
              <a:t>ПСИХОЛОГИЧЕСКОЕ НАСИЛИЕ </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ru-RU" sz="2400" b="1" dirty="0">
                <a:effectLst/>
                <a:latin typeface="Times New Roman" panose="02020603050405020304" pitchFamily="18" charset="0"/>
                <a:ea typeface="Times New Roman" panose="02020603050405020304" pitchFamily="18" charset="0"/>
              </a:rPr>
              <a:t> </a:t>
            </a:r>
            <a:endParaRPr lang="ru-RU" sz="2400" dirty="0">
              <a:effectLst/>
              <a:latin typeface="Times New Roman" panose="02020603050405020304" pitchFamily="18" charset="0"/>
              <a:ea typeface="Times New Roman" panose="02020603050405020304" pitchFamily="18" charset="0"/>
            </a:endParaRPr>
          </a:p>
          <a:p>
            <a:pPr marL="342900" lvl="0" indent="-342900" algn="just">
              <a:lnSpc>
                <a:spcPct val="107000"/>
              </a:lnSpc>
              <a:spcAft>
                <a:spcPts val="800"/>
              </a:spcAft>
              <a:buFont typeface="Symbol" panose="05050102010706020507" pitchFamily="18" charset="2"/>
              <a:buBlip>
                <a:blip r:embed="rId2"/>
              </a:buBlip>
            </a:pPr>
            <a:r>
              <a:rPr lang="ru-RU" sz="2400" b="1" dirty="0">
                <a:effectLst/>
                <a:latin typeface="Calibri" panose="020F0502020204030204" pitchFamily="34" charset="0"/>
                <a:ea typeface="Calibri" panose="020F0502020204030204" pitchFamily="34" charset="0"/>
                <a:cs typeface="Times New Roman" panose="02020603050405020304" pitchFamily="18" charset="0"/>
              </a:rPr>
              <a:t>ЭКОНОМИЧЕСКОЕ НАСИЛИЕ</a:t>
            </a:r>
            <a:r>
              <a:rPr lang="ru-RU" sz="24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endParaRPr lang="ru-RU" dirty="0"/>
          </a:p>
        </p:txBody>
      </p:sp>
    </p:spTree>
    <p:extLst>
      <p:ext uri="{BB962C8B-B14F-4D97-AF65-F5344CB8AC3E}">
        <p14:creationId xmlns:p14="http://schemas.microsoft.com/office/powerpoint/2010/main" val="3357524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AFB65EB-FBCF-4F8F-A45C-A940F68327CE}"/>
              </a:ext>
            </a:extLst>
          </p:cNvPr>
          <p:cNvSpPr>
            <a:spLocks noGrp="1"/>
          </p:cNvSpPr>
          <p:nvPr>
            <p:ph type="title"/>
          </p:nvPr>
        </p:nvSpPr>
        <p:spPr>
          <a:xfrm>
            <a:off x="1961323" y="1604769"/>
            <a:ext cx="9424020" cy="4504481"/>
          </a:xfrm>
        </p:spPr>
        <p:txBody>
          <a:bodyPr>
            <a:normAutofit/>
          </a:bodyPr>
          <a:lstStyle/>
          <a:p>
            <a:pPr algn="ctr"/>
            <a:br>
              <a:rPr lang="ru-RU" sz="3600" b="1" dirty="0">
                <a:solidFill>
                  <a:schemeClr val="tx1"/>
                </a:solidFill>
                <a:effectLst/>
                <a:latin typeface="Times New Roman" panose="02020603050405020304" pitchFamily="18" charset="0"/>
                <a:ea typeface="Times New Roman" panose="02020603050405020304" pitchFamily="18" charset="0"/>
              </a:rPr>
            </a:br>
            <a:r>
              <a:rPr lang="ru-RU" sz="3600" b="1" dirty="0">
                <a:solidFill>
                  <a:schemeClr val="tx1"/>
                </a:solidFill>
                <a:effectLst/>
                <a:latin typeface="Times New Roman" panose="02020603050405020304" pitchFamily="18" charset="0"/>
                <a:ea typeface="Times New Roman" panose="02020603050405020304" pitchFamily="18" charset="0"/>
              </a:rPr>
              <a:t>ФИЗИЧЕСКОЕ НАСИЛИЕ. </a:t>
            </a:r>
            <a:r>
              <a:rPr lang="ru-RU" sz="3600" dirty="0">
                <a:effectLst/>
                <a:latin typeface="Times New Roman" panose="02020603050405020304" pitchFamily="18" charset="0"/>
                <a:ea typeface="Times New Roman" panose="02020603050405020304" pitchFamily="18" charset="0"/>
              </a:rPr>
              <a:t>Физическая сила, приводящая к телесным повреждениям, боли или травмам. Тяжесть травмы варьируется от минимального повреждения тканей, перелома костей до тяжелых увечий и смерти.</a:t>
            </a:r>
            <a:endParaRPr lang="ru-RU" dirty="0"/>
          </a:p>
        </p:txBody>
      </p:sp>
    </p:spTree>
    <p:extLst>
      <p:ext uri="{BB962C8B-B14F-4D97-AF65-F5344CB8AC3E}">
        <p14:creationId xmlns:p14="http://schemas.microsoft.com/office/powerpoint/2010/main" val="2686156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D547F5-CFD7-42E7-BDB5-A578C360F4E5}"/>
              </a:ext>
            </a:extLst>
          </p:cNvPr>
          <p:cNvSpPr>
            <a:spLocks noGrp="1"/>
          </p:cNvSpPr>
          <p:nvPr>
            <p:ph type="title"/>
          </p:nvPr>
        </p:nvSpPr>
        <p:spPr>
          <a:xfrm>
            <a:off x="755374" y="1550867"/>
            <a:ext cx="11118574" cy="4333099"/>
          </a:xfrm>
        </p:spPr>
        <p:txBody>
          <a:bodyPr>
            <a:noAutofit/>
          </a:bodyPr>
          <a:lstStyle/>
          <a:p>
            <a:pPr algn="ctr"/>
            <a:r>
              <a:rPr lang="ru-RU" sz="3200" b="1" dirty="0">
                <a:solidFill>
                  <a:schemeClr val="tx1"/>
                </a:solidFill>
                <a:effectLst/>
                <a:latin typeface="Times New Roman" panose="02020603050405020304" pitchFamily="18" charset="0"/>
                <a:ea typeface="Times New Roman" panose="02020603050405020304" pitchFamily="18" charset="0"/>
              </a:rPr>
              <a:t>СЕКСУАЛЬНОЕ НАСИЛИЕ </a:t>
            </a:r>
            <a:r>
              <a:rPr lang="ru-RU" sz="3200" dirty="0">
                <a:effectLst/>
                <a:latin typeface="Times New Roman" panose="02020603050405020304" pitchFamily="18" charset="0"/>
                <a:ea typeface="Times New Roman" panose="02020603050405020304" pitchFamily="18" charset="0"/>
              </a:rPr>
              <a:t>Любой сексуальный акт, попытка его совершения, нежелательные сексуальные комментарии или приставания, или действия, направленные на торговлю людьми, или иным образом обращенные против сексуальности человека, совершаемые любым человеком, независимо от его взаимоотношений с жертвой, в любом месте, включая дом и работу, но, не ограничиваясь ими.</a:t>
            </a:r>
            <a:endParaRPr lang="ru-RU" sz="3200" dirty="0"/>
          </a:p>
        </p:txBody>
      </p:sp>
    </p:spTree>
    <p:extLst>
      <p:ext uri="{BB962C8B-B14F-4D97-AF65-F5344CB8AC3E}">
        <p14:creationId xmlns:p14="http://schemas.microsoft.com/office/powerpoint/2010/main" val="16685864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A0112E8-BE6C-4F25-A3FB-10A1F6C4363E}"/>
              </a:ext>
            </a:extLst>
          </p:cNvPr>
          <p:cNvSpPr>
            <a:spLocks noGrp="1"/>
          </p:cNvSpPr>
          <p:nvPr>
            <p:ph type="title"/>
          </p:nvPr>
        </p:nvSpPr>
        <p:spPr>
          <a:xfrm>
            <a:off x="913775" y="323385"/>
            <a:ext cx="10783854" cy="1664441"/>
          </a:xfrm>
        </p:spPr>
        <p:txBody>
          <a:bodyPr>
            <a:noAutofit/>
          </a:bodyPr>
          <a:lstStyle/>
          <a:p>
            <a:r>
              <a:rPr lang="ru-RU" sz="2800" b="1" dirty="0">
                <a:effectLst/>
                <a:latin typeface="Times New Roman" panose="02020603050405020304" pitchFamily="18" charset="0"/>
                <a:ea typeface="Times New Roman" panose="02020603050405020304" pitchFamily="18" charset="0"/>
              </a:rPr>
              <a:t>ПСИХОЛОГИЧЕСКОЕ НАСИЛИЕ </a:t>
            </a:r>
            <a:r>
              <a:rPr lang="ru-RU" sz="2800" dirty="0">
                <a:effectLst/>
                <a:latin typeface="Times New Roman" panose="02020603050405020304" pitchFamily="18" charset="0"/>
                <a:ea typeface="Times New Roman" panose="02020603050405020304" pitchFamily="18" charset="0"/>
              </a:rPr>
              <a:t>(его также иногда называют эмоциональным насилием). </a:t>
            </a:r>
            <a:r>
              <a:rPr lang="en-US" sz="2800" dirty="0" err="1">
                <a:effectLst/>
                <a:latin typeface="Times New Roman" panose="02020603050405020304" pitchFamily="18" charset="0"/>
                <a:ea typeface="Times New Roman" panose="02020603050405020304" pitchFamily="18" charset="0"/>
              </a:rPr>
              <a:t>Действие</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или</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ряд</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действий</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напрямую</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нарушающих</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психологическую</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неприкосновенность</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женщины</a:t>
            </a:r>
            <a:r>
              <a:rPr lang="en-US" sz="2800" dirty="0">
                <a:effectLst/>
                <a:latin typeface="Times New Roman" panose="02020603050405020304" pitchFamily="18" charset="0"/>
                <a:ea typeface="Times New Roman" panose="02020603050405020304" pitchFamily="18" charset="0"/>
              </a:rPr>
              <a:t>:</a:t>
            </a:r>
            <a:r>
              <a:rPr lang="ru-RU" sz="2800" dirty="0">
                <a:effectLst/>
                <a:latin typeface="Times New Roman" panose="02020603050405020304" pitchFamily="18" charset="0"/>
                <a:ea typeface="Times New Roman" panose="02020603050405020304" pitchFamily="18" charset="0"/>
              </a:rPr>
              <a:t> </a:t>
            </a:r>
            <a:br>
              <a:rPr lang="ru-RU" sz="2800" dirty="0">
                <a:effectLst/>
                <a:latin typeface="Times New Roman" panose="02020603050405020304" pitchFamily="18" charset="0"/>
                <a:ea typeface="Times New Roman" panose="02020603050405020304" pitchFamily="18" charset="0"/>
              </a:rPr>
            </a:br>
            <a:endParaRPr lang="ru-RU" sz="2800" dirty="0"/>
          </a:p>
        </p:txBody>
      </p:sp>
      <p:sp>
        <p:nvSpPr>
          <p:cNvPr id="3" name="Объект 2">
            <a:extLst>
              <a:ext uri="{FF2B5EF4-FFF2-40B4-BE49-F238E27FC236}">
                <a16:creationId xmlns:a16="http://schemas.microsoft.com/office/drawing/2014/main" id="{2DF1EB37-A87A-4E3C-BDB6-BCC70F84F989}"/>
              </a:ext>
            </a:extLst>
          </p:cNvPr>
          <p:cNvSpPr>
            <a:spLocks noGrp="1"/>
          </p:cNvSpPr>
          <p:nvPr>
            <p:ph sz="quarter" idx="13"/>
          </p:nvPr>
        </p:nvSpPr>
        <p:spPr>
          <a:xfrm>
            <a:off x="624468" y="1987826"/>
            <a:ext cx="11342245" cy="5320748"/>
          </a:xfrm>
        </p:spPr>
        <p:txBody>
          <a:bodyPr>
            <a:normAutofit/>
          </a:bodyPr>
          <a:lstStyle/>
          <a:p>
            <a:pPr marL="742950" lvl="1" indent="-285750" algn="just">
              <a:lnSpc>
                <a:spcPct val="107000"/>
              </a:lnSpc>
              <a:buFont typeface="Wingdings" panose="05000000000000000000" pitchFamily="2" charset="2"/>
              <a:buChar char=""/>
            </a:pP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угрозы насилия и причинения вреда женщине или близкому ей человеку на словах или посредством действий (например, преследование или демонстрация оружия);</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buFont typeface="Wingdings" panose="05000000000000000000" pitchFamily="2" charset="2"/>
              <a:buChar char=""/>
            </a:pP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унижение и оскорбительные замечания;</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buFont typeface="Wingdings" panose="05000000000000000000" pitchFamily="2" charset="2"/>
              <a:buChar char=""/>
            </a:pP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изоляция и ограничение общения (например, запереть женщину дома, заставить ее уйти с работы или запретить женщине обращаться к врачу);</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Font typeface="Wingdings" panose="05000000000000000000" pitchFamily="2" charset="2"/>
              <a:buChar char=""/>
            </a:pP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использование детей интимным партнером, совершающим насилие, чтобы контролировать женщину или причинить ей вред (например, нападение на ребенка; угрозы забрать детей или похищение ребенка). Эти действия представляют собой одновременно насилие над детьми и насилие над женщинами.</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302569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C83503C-DB94-42E5-88B4-3CCA6FC9D52A}"/>
              </a:ext>
            </a:extLst>
          </p:cNvPr>
          <p:cNvSpPr>
            <a:spLocks noGrp="1"/>
          </p:cNvSpPr>
          <p:nvPr>
            <p:ph type="title"/>
          </p:nvPr>
        </p:nvSpPr>
        <p:spPr>
          <a:xfrm>
            <a:off x="1254034" y="235131"/>
            <a:ext cx="10250577" cy="1669869"/>
          </a:xfrm>
        </p:spPr>
        <p:txBody>
          <a:bodyPr>
            <a:normAutofit/>
          </a:bodyPr>
          <a:lstStyle/>
          <a:p>
            <a:pPr algn="just"/>
            <a:r>
              <a:rPr lang="ru-RU" sz="2800" b="1" dirty="0">
                <a:solidFill>
                  <a:schemeClr val="tx1"/>
                </a:solidFill>
                <a:effectLst/>
                <a:latin typeface="Times New Roman" panose="02020603050405020304" pitchFamily="18" charset="0"/>
                <a:ea typeface="Times New Roman" panose="02020603050405020304" pitchFamily="18" charset="0"/>
              </a:rPr>
              <a:t>ЭКОНОМИЧЕСКОЕ НАСИЛИЕ</a:t>
            </a:r>
            <a:r>
              <a:rPr lang="ru-RU" sz="2800" dirty="0">
                <a:solidFill>
                  <a:schemeClr val="tx1"/>
                </a:solidFill>
                <a:effectLst/>
                <a:latin typeface="Times New Roman" panose="02020603050405020304" pitchFamily="18" charset="0"/>
                <a:ea typeface="Times New Roman" panose="02020603050405020304" pitchFamily="18" charset="0"/>
              </a:rPr>
              <a:t> </a:t>
            </a:r>
            <a:r>
              <a:rPr lang="ru-RU" sz="2800" dirty="0">
                <a:effectLst/>
                <a:latin typeface="Times New Roman" panose="02020603050405020304" pitchFamily="18" charset="0"/>
                <a:ea typeface="Times New Roman" panose="02020603050405020304" pitchFamily="18" charset="0"/>
              </a:rPr>
              <a:t>Применяется с целью запрета или контроля доступа женщины к ресурсам, в том числе, времени, деньгам, транспорту, пище или одежде.</a:t>
            </a:r>
            <a:endParaRPr lang="ru-RU" sz="2800" dirty="0"/>
          </a:p>
        </p:txBody>
      </p:sp>
      <p:sp>
        <p:nvSpPr>
          <p:cNvPr id="3" name="Объект 2">
            <a:extLst>
              <a:ext uri="{FF2B5EF4-FFF2-40B4-BE49-F238E27FC236}">
                <a16:creationId xmlns:a16="http://schemas.microsoft.com/office/drawing/2014/main" id="{BEAAE0E7-327B-4B74-9195-F28553F804EE}"/>
              </a:ext>
            </a:extLst>
          </p:cNvPr>
          <p:cNvSpPr>
            <a:spLocks noGrp="1"/>
          </p:cNvSpPr>
          <p:nvPr>
            <p:ph sz="quarter" idx="13"/>
          </p:nvPr>
        </p:nvSpPr>
        <p:spPr>
          <a:xfrm>
            <a:off x="769434" y="2367092"/>
            <a:ext cx="10508166" cy="4490908"/>
          </a:xfrm>
        </p:spPr>
        <p:txBody>
          <a:bodyPr/>
          <a:lstStyle/>
          <a:p>
            <a:pPr marL="0" indent="0" algn="just">
              <a:buNone/>
            </a:pPr>
            <a:r>
              <a:rPr lang="en-US" sz="2400" b="1" dirty="0">
                <a:effectLst/>
                <a:latin typeface="Times New Roman" panose="02020603050405020304" pitchFamily="18" charset="0"/>
                <a:ea typeface="Times New Roman" panose="02020603050405020304" pitchFamily="18" charset="0"/>
              </a:rPr>
              <a:t>К </a:t>
            </a:r>
            <a:r>
              <a:rPr lang="en-US" sz="2400" b="1" dirty="0" err="1">
                <a:effectLst/>
                <a:latin typeface="Times New Roman" panose="02020603050405020304" pitchFamily="18" charset="0"/>
                <a:ea typeface="Times New Roman" panose="02020603050405020304" pitchFamily="18" charset="0"/>
              </a:rPr>
              <a:t>экономическому</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насилию</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относятся</a:t>
            </a:r>
            <a:r>
              <a:rPr lang="en-US" sz="2400" b="1" dirty="0">
                <a:effectLst/>
                <a:latin typeface="Times New Roman" panose="02020603050405020304" pitchFamily="18" charset="0"/>
                <a:ea typeface="Times New Roman" panose="02020603050405020304" pitchFamily="18" charset="0"/>
              </a:rPr>
              <a:t>:</a:t>
            </a:r>
            <a:endParaRPr lang="ru-RU" sz="2400" dirty="0">
              <a:effectLst/>
              <a:latin typeface="Times New Roman" panose="02020603050405020304" pitchFamily="18" charset="0"/>
              <a:ea typeface="Times New Roman" panose="02020603050405020304" pitchFamily="18" charset="0"/>
            </a:endParaRPr>
          </a:p>
          <a:p>
            <a:pPr marL="742950" lvl="1" indent="-285750">
              <a:lnSpc>
                <a:spcPct val="107000"/>
              </a:lnSpc>
              <a:buFont typeface="Wingdings" panose="05000000000000000000" pitchFamily="2" charset="2"/>
              <a:buChar char=""/>
            </a:pP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запрет на работу для женщины;</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Wingdings" panose="05000000000000000000" pitchFamily="2" charset="2"/>
              <a:buChar char=""/>
            </a:pP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исключение женщины из процесса принятия решений в семье;</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Wingdings" panose="05000000000000000000" pitchFamily="2" charset="2"/>
              <a:buChar char=""/>
            </a:pP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удержание денег или финансовой информации;</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Wingdings" panose="05000000000000000000" pitchFamily="2" charset="2"/>
              <a:buChar char=""/>
            </a:pP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отказ оплачивать счета или содержать женщину или детей;</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Font typeface="Wingdings" panose="05000000000000000000" pitchFamily="2" charset="2"/>
              <a:buChar char=""/>
            </a:pP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разрушение совместно нажитого имущества.</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078948728"/>
      </p:ext>
    </p:extLst>
  </p:cSld>
  <p:clrMapOvr>
    <a:masterClrMapping/>
  </p:clrMapOvr>
</p:sld>
</file>

<file path=ppt/theme/theme1.xml><?xml version="1.0" encoding="utf-8"?>
<a:theme xmlns:a="http://schemas.openxmlformats.org/drawingml/2006/main" name="7 ноября презентация гендер">
  <a:themeElements>
    <a:clrScheme name="Легкий дым">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7 ноября презентация гендер" id="{7508EAC2-E703-4175-88A6-0DC55160BF2F}" vid="{386BC165-E4EB-4FD2-938A-EF4EAFD64131}"/>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7 ноября презентация гендер</Template>
  <TotalTime>503</TotalTime>
  <Words>531</Words>
  <Application>Microsoft Office PowerPoint</Application>
  <PresentationFormat>Широкоэкранный</PresentationFormat>
  <Paragraphs>42</Paragraphs>
  <Slides>10</Slides>
  <Notes>0</Notes>
  <HiddenSlides>0</HiddenSlides>
  <MMClips>0</MMClips>
  <ScaleCrop>false</ScaleCrop>
  <HeadingPairs>
    <vt:vector size="6" baseType="variant">
      <vt:variant>
        <vt:lpstr>Использованные шрифты</vt:lpstr>
      </vt:variant>
      <vt:variant>
        <vt:i4>8</vt:i4>
      </vt:variant>
      <vt:variant>
        <vt:lpstr>Тема</vt:lpstr>
      </vt:variant>
      <vt:variant>
        <vt:i4>1</vt:i4>
      </vt:variant>
      <vt:variant>
        <vt:lpstr>Заголовки слайдов</vt:lpstr>
      </vt:variant>
      <vt:variant>
        <vt:i4>10</vt:i4>
      </vt:variant>
    </vt:vector>
  </HeadingPairs>
  <TitlesOfParts>
    <vt:vector size="19" baseType="lpstr">
      <vt:lpstr>Arial</vt:lpstr>
      <vt:lpstr>Calibri</vt:lpstr>
      <vt:lpstr>Cambria</vt:lpstr>
      <vt:lpstr>Century Gothic</vt:lpstr>
      <vt:lpstr>Symbol</vt:lpstr>
      <vt:lpstr>Times New Roman</vt:lpstr>
      <vt:lpstr>Wingdings</vt:lpstr>
      <vt:lpstr>Wingdings 3</vt:lpstr>
      <vt:lpstr>7 ноября презентация гендер</vt:lpstr>
      <vt:lpstr>«ИСКОРЕНЕНИЕ ГЕНДЕРНОГО НАСИЛИЯ – ОДИН ИЗ КЛЮЧЕВЫХ ПРИОРИТЕТОВ ПОЛИТИКИ ГОСУДАРСТВА ПО ОБЕСПЕЧЕНИЮ ПРАВ И РАСШИРЕНИЮ ВОЗМОЖНОСТЕЙ ЖЕНЩИН                                                                                                                                              ТЕМА 2 Первый день, 11 ноября 2021  </vt:lpstr>
      <vt:lpstr>СТРУКТУРА ТРЕНИНГА 2</vt:lpstr>
      <vt:lpstr>Модуль 1. Основные понятия и виды гендерного насилия/насилия в отношении женщин и девочек Презентация №8 </vt:lpstr>
      <vt:lpstr>ЧТО ТАКОЕ ГЕНДЕРНОЕ НАСИЛИЕ/НАСИЛИЕ В ОТНОШЕНИИ ЖЕНЩИН? </vt:lpstr>
      <vt:lpstr>ВИДЫ  ГЕНДЕРНОГО НАСИЛИЯ В ОТНОШЕНИИ ЖЕНЩИН </vt:lpstr>
      <vt:lpstr> ФИЗИЧЕСКОЕ НАСИЛИЕ. Физическая сила, приводящая к телесным повреждениям, боли или травмам. Тяжесть травмы варьируется от минимального повреждения тканей, перелома костей до тяжелых увечий и смерти.</vt:lpstr>
      <vt:lpstr>СЕКСУАЛЬНОЕ НАСИЛИЕ Любой сексуальный акт, попытка его совершения, нежелательные сексуальные комментарии или приставания, или действия, направленные на торговлю людьми, или иным образом обращенные против сексуальности человека, совершаемые любым человеком, независимо от его взаимоотношений с жертвой, в любом месте, включая дом и работу, но, не ограничиваясь ими.</vt:lpstr>
      <vt:lpstr>ПСИХОЛОГИЧЕСКОЕ НАСИЛИЕ (его также иногда называют эмоциональным насилием). Действие или ряд действий, напрямую нарушающих психологическую неприкосновенность женщины:  </vt:lpstr>
      <vt:lpstr>ЭКОНОМИЧЕСКОЕ НАСИЛИЕ Применяется с целью запрета или контроля доступа женщины к ресурсам, в том числе, времени, деньгам, транспорту, пище или одежде.</vt:lpstr>
      <vt:lpstr>Места совершения Гендерного насилия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Татьяна Ник</dc:creator>
  <cp:lastModifiedBy>Татьяна Ник</cp:lastModifiedBy>
  <cp:revision>26</cp:revision>
  <dcterms:created xsi:type="dcterms:W3CDTF">2021-09-03T08:31:06Z</dcterms:created>
  <dcterms:modified xsi:type="dcterms:W3CDTF">2022-03-14T06:53:16Z</dcterms:modified>
</cp:coreProperties>
</file>