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315" r:id="rId6"/>
    <p:sldId id="261" r:id="rId7"/>
    <p:sldId id="312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38AE0A-DD10-46B5-B8C1-10225F154B7E}" type="doc">
      <dgm:prSet loTypeId="urn:microsoft.com/office/officeart/2005/8/layout/cycle7" loCatId="cycle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8170B76-EB3F-4042-BF17-BB37EA2E9FAC}">
      <dgm:prSet phldrT="[Текст]" custT="1"/>
      <dgm:spPr>
        <a:ln w="38100">
          <a:solidFill>
            <a:schemeClr val="accent1"/>
          </a:solidFill>
        </a:ln>
      </dgm:spPr>
      <dgm:t>
        <a:bodyPr/>
        <a:lstStyle/>
        <a:p>
          <a:pPr algn="ctr"/>
          <a:r>
            <a:rPr lang="ru-RU" sz="1400" b="1" dirty="0"/>
            <a:t>ФАЗА 1. Накапливание и рост напряжения</a:t>
          </a:r>
          <a:endParaRPr lang="ru-RU" sz="1400" dirty="0"/>
        </a:p>
        <a:p>
          <a:pPr algn="just"/>
          <a:r>
            <a:rPr lang="ru-RU" sz="1500" dirty="0"/>
            <a:t>Агрессор  наблюдает за поведением партнёра, ищет повод обвинить партнера в чем угодно, возникает ничем не объяснимое недовольство, за которым следуют угрозы, насильник создаёт ситуации, с помощью которых стремится оправдать свое жестокое обращение с партнёром. Другой партнёр, в свою очередь, ведет себя очень осторожно, и всячески пытается избежать насилия. В этой фазе обычно потерпевший не обращается в правоохранительные органы, а если это </a:t>
          </a:r>
          <a:r>
            <a:rPr lang="ru-RU" sz="1500" dirty="0" err="1"/>
            <a:t>ипроисходит</a:t>
          </a:r>
          <a:r>
            <a:rPr lang="ru-RU" sz="1500" dirty="0"/>
            <a:t>, этот факт подстёгивает насильника к еще более агрессивным действиям. По этой самой причине сотрудники органов внутренних дел должны быть очень внимательны к проявлениям легких форм агрессии и принимать во внимание со всей серьёзностью любую информации о НС, независимо от степени их тяжести.</a:t>
          </a:r>
        </a:p>
        <a:p>
          <a:pPr algn="ctr"/>
          <a:endParaRPr lang="ru-RU" sz="600" dirty="0"/>
        </a:p>
        <a:p>
          <a:pPr algn="just"/>
          <a:endParaRPr lang="ru-RU" sz="600" dirty="0"/>
        </a:p>
      </dgm:t>
    </dgm:pt>
    <dgm:pt modelId="{30FF1CC3-C2D4-47A0-BF90-40F5EBA5FA32}" type="parTrans" cxnId="{7FB5FFA5-1145-4796-9885-14BA12ED4010}">
      <dgm:prSet/>
      <dgm:spPr/>
      <dgm:t>
        <a:bodyPr/>
        <a:lstStyle/>
        <a:p>
          <a:endParaRPr lang="ru-RU"/>
        </a:p>
      </dgm:t>
    </dgm:pt>
    <dgm:pt modelId="{87718B01-0554-4FD6-ABF8-DE9332722FF6}" type="sibTrans" cxnId="{7FB5FFA5-1145-4796-9885-14BA12ED4010}">
      <dgm:prSet/>
      <dgm:spPr/>
      <dgm:t>
        <a:bodyPr/>
        <a:lstStyle/>
        <a:p>
          <a:endParaRPr lang="ru-RU"/>
        </a:p>
      </dgm:t>
    </dgm:pt>
    <dgm:pt modelId="{C9088D38-6976-4654-B828-EC53207BC50A}">
      <dgm:prSet phldrT="[Текст]" custT="1"/>
      <dgm:spPr>
        <a:ln w="38100">
          <a:solidFill>
            <a:schemeClr val="accent1"/>
          </a:solidFill>
        </a:ln>
      </dgm:spPr>
      <dgm:t>
        <a:bodyPr/>
        <a:lstStyle/>
        <a:p>
          <a:pPr algn="ctr"/>
          <a:r>
            <a:rPr lang="ru-RU" sz="1500" b="1" dirty="0"/>
            <a:t>ФАЗА 2. Непосредственно насильственные действия</a:t>
          </a:r>
          <a:endParaRPr lang="ru-RU" sz="1500" dirty="0"/>
        </a:p>
        <a:p>
          <a:pPr algn="just"/>
          <a:r>
            <a:rPr lang="ru-RU" sz="1500" dirty="0"/>
            <a:t>Предполагает неконтролируемую разрядку напряжения через удары или крики. Если потерпевший сопротивляется, насильник становится еще более жестоким. Эта «игра во власть» предназначена показать потерпевшему «кто в доме хозяин». Эта фаза может быть длительной во времени или произойти моментально. Потерпевшие часто скрывают тяжесть побоев или мотивируют их бытовыми травмами, отказываются от помощи докторов и от судмедэкспертизы.</a:t>
          </a:r>
        </a:p>
      </dgm:t>
    </dgm:pt>
    <dgm:pt modelId="{A294CA6B-B6D0-45CF-8AEC-42CC86DDF846}" type="parTrans" cxnId="{DD4BB7C3-660F-4E6A-AB19-F0C1244D795F}">
      <dgm:prSet/>
      <dgm:spPr/>
      <dgm:t>
        <a:bodyPr/>
        <a:lstStyle/>
        <a:p>
          <a:endParaRPr lang="ru-RU"/>
        </a:p>
      </dgm:t>
    </dgm:pt>
    <dgm:pt modelId="{324F8C11-F80D-4EF9-A5B2-64BF1CE2ADDA}" type="sibTrans" cxnId="{DD4BB7C3-660F-4E6A-AB19-F0C1244D795F}">
      <dgm:prSet/>
      <dgm:spPr/>
      <dgm:t>
        <a:bodyPr/>
        <a:lstStyle/>
        <a:p>
          <a:endParaRPr lang="ru-RU"/>
        </a:p>
      </dgm:t>
    </dgm:pt>
    <dgm:pt modelId="{9C578C5A-6E7D-4925-B71A-2CD33B644D07}">
      <dgm:prSet phldrT="[Текст]" custT="1"/>
      <dgm:spPr>
        <a:ln w="38100">
          <a:solidFill>
            <a:schemeClr val="accent1"/>
          </a:solidFill>
        </a:ln>
      </dgm:spPr>
      <dgm:t>
        <a:bodyPr/>
        <a:lstStyle/>
        <a:p>
          <a:pPr algn="ctr"/>
          <a:r>
            <a:rPr lang="ru-RU" sz="1300" b="1" dirty="0"/>
            <a:t>ФАЗА 3. </a:t>
          </a:r>
          <a:r>
            <a:rPr lang="ru-RU" sz="1300" b="1"/>
            <a:t>Раскаяние</a:t>
          </a:r>
          <a:r>
            <a:rPr lang="ru-RU" sz="1300" b="1" dirty="0"/>
            <a:t>. «Медовый месяц»</a:t>
          </a:r>
          <a:endParaRPr lang="ru-RU" sz="1300" dirty="0"/>
        </a:p>
        <a:p>
          <a:pPr algn="just"/>
          <a:r>
            <a:rPr lang="ru-RU" sz="1300" dirty="0"/>
            <a:t>Необычайно спокойный период. Насильник делает все, что в его силах, чтобы возобновить контроль и удержать потерпевшую: просит прощения, спокоен, любвеобилен, преподносит подарки. Эта мирная фаза «медового месяца» может внушить  потерпевшей надежду на то, что в этот раз мучитель на самом деле изменился. Создается иллюзия, что между партнерами вновь устанавливается душевная и эмоциональная связь. Круг насилия повторяется. Крайне редко проявление насилия остаются единичными. Со временем инциденты повторяются все чаще и чаще, и становятся все тяжелее. Круг насилия можно разорвать, если потерпевший не станет сразу прощать первый случай насилия и окажет сопротивление или обратится за помощью. Родственники, друзья, правоохранительные органы, психологи могут оказать помощь в случае НС.</a:t>
          </a:r>
        </a:p>
      </dgm:t>
    </dgm:pt>
    <dgm:pt modelId="{2A802FB6-4371-4728-A60A-306228E81156}" type="parTrans" cxnId="{DEE13005-4545-4198-BF15-DC1F4A5E3002}">
      <dgm:prSet/>
      <dgm:spPr/>
      <dgm:t>
        <a:bodyPr/>
        <a:lstStyle/>
        <a:p>
          <a:endParaRPr lang="ru-RU"/>
        </a:p>
      </dgm:t>
    </dgm:pt>
    <dgm:pt modelId="{7F5DD775-11C7-4316-A329-B5779417D048}" type="sibTrans" cxnId="{DEE13005-4545-4198-BF15-DC1F4A5E3002}">
      <dgm:prSet/>
      <dgm:spPr/>
      <dgm:t>
        <a:bodyPr/>
        <a:lstStyle/>
        <a:p>
          <a:endParaRPr lang="ru-RU"/>
        </a:p>
      </dgm:t>
    </dgm:pt>
    <dgm:pt modelId="{3753CCB5-BBA7-464B-9E47-74507480BCAC}" type="pres">
      <dgm:prSet presAssocID="{9538AE0A-DD10-46B5-B8C1-10225F154B7E}" presName="Name0" presStyleCnt="0">
        <dgm:presLayoutVars>
          <dgm:dir/>
          <dgm:resizeHandles val="exact"/>
        </dgm:presLayoutVars>
      </dgm:prSet>
      <dgm:spPr/>
    </dgm:pt>
    <dgm:pt modelId="{6BF65598-94E5-4A62-9BB9-DE4D6B54F6A7}" type="pres">
      <dgm:prSet presAssocID="{18170B76-EB3F-4042-BF17-BB37EA2E9FAC}" presName="node" presStyleLbl="node1" presStyleIdx="0" presStyleCnt="3" custScaleX="212807" custScaleY="182314" custRadScaleRad="77695" custRadScaleInc="-3561">
        <dgm:presLayoutVars>
          <dgm:bulletEnabled val="1"/>
        </dgm:presLayoutVars>
      </dgm:prSet>
      <dgm:spPr/>
    </dgm:pt>
    <dgm:pt modelId="{3A97C3DF-98F8-4217-8334-F65782A35D4B}" type="pres">
      <dgm:prSet presAssocID="{87718B01-0554-4FD6-ABF8-DE9332722FF6}" presName="sibTrans" presStyleLbl="sibTrans2D1" presStyleIdx="0" presStyleCnt="3" custScaleX="138813"/>
      <dgm:spPr/>
    </dgm:pt>
    <dgm:pt modelId="{20F8DACE-C987-4389-A009-C8BEA0D00B2B}" type="pres">
      <dgm:prSet presAssocID="{87718B01-0554-4FD6-ABF8-DE9332722FF6}" presName="connectorText" presStyleLbl="sibTrans2D1" presStyleIdx="0" presStyleCnt="3"/>
      <dgm:spPr/>
    </dgm:pt>
    <dgm:pt modelId="{06634FB9-F9E7-41F7-8042-87F856A38E3E}" type="pres">
      <dgm:prSet presAssocID="{C9088D38-6976-4654-B828-EC53207BC50A}" presName="node" presStyleLbl="node1" presStyleIdx="1" presStyleCnt="3" custScaleX="160728" custScaleY="171501" custRadScaleRad="118881" custRadScaleInc="-18881">
        <dgm:presLayoutVars>
          <dgm:bulletEnabled val="1"/>
        </dgm:presLayoutVars>
      </dgm:prSet>
      <dgm:spPr/>
    </dgm:pt>
    <dgm:pt modelId="{DA422BDB-A73D-4E28-96ED-95CC63A4EFA3}" type="pres">
      <dgm:prSet presAssocID="{324F8C11-F80D-4EF9-A5B2-64BF1CE2ADDA}" presName="sibTrans" presStyleLbl="sibTrans2D1" presStyleIdx="1" presStyleCnt="3" custScaleX="160250" custLinFactNeighborX="-1246" custLinFactNeighborY="7536"/>
      <dgm:spPr/>
    </dgm:pt>
    <dgm:pt modelId="{8D2699FF-719C-4DCE-9564-799F0A219013}" type="pres">
      <dgm:prSet presAssocID="{324F8C11-F80D-4EF9-A5B2-64BF1CE2ADDA}" presName="connectorText" presStyleLbl="sibTrans2D1" presStyleIdx="1" presStyleCnt="3"/>
      <dgm:spPr/>
    </dgm:pt>
    <dgm:pt modelId="{A57B439F-2BE8-4C0C-AEB5-013A99B6E9CF}" type="pres">
      <dgm:prSet presAssocID="{9C578C5A-6E7D-4925-B71A-2CD33B644D07}" presName="node" presStyleLbl="node1" presStyleIdx="2" presStyleCnt="3" custScaleX="172256" custScaleY="171737" custRadScaleRad="111533" custRadScaleInc="18257">
        <dgm:presLayoutVars>
          <dgm:bulletEnabled val="1"/>
        </dgm:presLayoutVars>
      </dgm:prSet>
      <dgm:spPr/>
    </dgm:pt>
    <dgm:pt modelId="{498D23AA-BDEE-4137-826D-B92118626DD1}" type="pres">
      <dgm:prSet presAssocID="{7F5DD775-11C7-4316-A329-B5779417D048}" presName="sibTrans" presStyleLbl="sibTrans2D1" presStyleIdx="2" presStyleCnt="3" custScaleX="138111"/>
      <dgm:spPr/>
    </dgm:pt>
    <dgm:pt modelId="{1FC74E6F-6D1C-4CE0-8CDE-2BEDE8D3F303}" type="pres">
      <dgm:prSet presAssocID="{7F5DD775-11C7-4316-A329-B5779417D048}" presName="connectorText" presStyleLbl="sibTrans2D1" presStyleIdx="2" presStyleCnt="3"/>
      <dgm:spPr/>
    </dgm:pt>
  </dgm:ptLst>
  <dgm:cxnLst>
    <dgm:cxn modelId="{C6F11D03-5218-4AE0-B78E-C74A88E9963E}" type="presOf" srcId="{9538AE0A-DD10-46B5-B8C1-10225F154B7E}" destId="{3753CCB5-BBA7-464B-9E47-74507480BCAC}" srcOrd="0" destOrd="0" presId="urn:microsoft.com/office/officeart/2005/8/layout/cycle7"/>
    <dgm:cxn modelId="{DEE13005-4545-4198-BF15-DC1F4A5E3002}" srcId="{9538AE0A-DD10-46B5-B8C1-10225F154B7E}" destId="{9C578C5A-6E7D-4925-B71A-2CD33B644D07}" srcOrd="2" destOrd="0" parTransId="{2A802FB6-4371-4728-A60A-306228E81156}" sibTransId="{7F5DD775-11C7-4316-A329-B5779417D048}"/>
    <dgm:cxn modelId="{29002616-9DAB-4A9B-82FE-8A9F003F5C0C}" type="presOf" srcId="{18170B76-EB3F-4042-BF17-BB37EA2E9FAC}" destId="{6BF65598-94E5-4A62-9BB9-DE4D6B54F6A7}" srcOrd="0" destOrd="0" presId="urn:microsoft.com/office/officeart/2005/8/layout/cycle7"/>
    <dgm:cxn modelId="{BB0F2C3B-9778-44A2-97D7-F77B45460D26}" type="presOf" srcId="{87718B01-0554-4FD6-ABF8-DE9332722FF6}" destId="{3A97C3DF-98F8-4217-8334-F65782A35D4B}" srcOrd="0" destOrd="0" presId="urn:microsoft.com/office/officeart/2005/8/layout/cycle7"/>
    <dgm:cxn modelId="{38E23A3F-D6A2-4C53-ACFE-9B760C02262C}" type="presOf" srcId="{9C578C5A-6E7D-4925-B71A-2CD33B644D07}" destId="{A57B439F-2BE8-4C0C-AEB5-013A99B6E9CF}" srcOrd="0" destOrd="0" presId="urn:microsoft.com/office/officeart/2005/8/layout/cycle7"/>
    <dgm:cxn modelId="{4BE27872-6940-4A29-87A5-0C5BE8F79CE3}" type="presOf" srcId="{87718B01-0554-4FD6-ABF8-DE9332722FF6}" destId="{20F8DACE-C987-4389-A009-C8BEA0D00B2B}" srcOrd="1" destOrd="0" presId="urn:microsoft.com/office/officeart/2005/8/layout/cycle7"/>
    <dgm:cxn modelId="{9B5F3A53-CDEB-4698-AB46-588544BBA4E7}" type="presOf" srcId="{C9088D38-6976-4654-B828-EC53207BC50A}" destId="{06634FB9-F9E7-41F7-8042-87F856A38E3E}" srcOrd="0" destOrd="0" presId="urn:microsoft.com/office/officeart/2005/8/layout/cycle7"/>
    <dgm:cxn modelId="{E0AEF592-5648-4711-B245-DCCF6940A132}" type="presOf" srcId="{324F8C11-F80D-4EF9-A5B2-64BF1CE2ADDA}" destId="{8D2699FF-719C-4DCE-9564-799F0A219013}" srcOrd="1" destOrd="0" presId="urn:microsoft.com/office/officeart/2005/8/layout/cycle7"/>
    <dgm:cxn modelId="{7FB5FFA5-1145-4796-9885-14BA12ED4010}" srcId="{9538AE0A-DD10-46B5-B8C1-10225F154B7E}" destId="{18170B76-EB3F-4042-BF17-BB37EA2E9FAC}" srcOrd="0" destOrd="0" parTransId="{30FF1CC3-C2D4-47A0-BF90-40F5EBA5FA32}" sibTransId="{87718B01-0554-4FD6-ABF8-DE9332722FF6}"/>
    <dgm:cxn modelId="{E69322B9-BDCE-47BA-A730-C92DFF49809C}" type="presOf" srcId="{7F5DD775-11C7-4316-A329-B5779417D048}" destId="{498D23AA-BDEE-4137-826D-B92118626DD1}" srcOrd="0" destOrd="0" presId="urn:microsoft.com/office/officeart/2005/8/layout/cycle7"/>
    <dgm:cxn modelId="{DD4BB7C3-660F-4E6A-AB19-F0C1244D795F}" srcId="{9538AE0A-DD10-46B5-B8C1-10225F154B7E}" destId="{C9088D38-6976-4654-B828-EC53207BC50A}" srcOrd="1" destOrd="0" parTransId="{A294CA6B-B6D0-45CF-8AEC-42CC86DDF846}" sibTransId="{324F8C11-F80D-4EF9-A5B2-64BF1CE2ADDA}"/>
    <dgm:cxn modelId="{81C003D7-D340-4B87-BB8F-EFF0EAAA5A4D}" type="presOf" srcId="{324F8C11-F80D-4EF9-A5B2-64BF1CE2ADDA}" destId="{DA422BDB-A73D-4E28-96ED-95CC63A4EFA3}" srcOrd="0" destOrd="0" presId="urn:microsoft.com/office/officeart/2005/8/layout/cycle7"/>
    <dgm:cxn modelId="{A2E247FA-7E16-4DEB-9A5F-B08632D1B41E}" type="presOf" srcId="{7F5DD775-11C7-4316-A329-B5779417D048}" destId="{1FC74E6F-6D1C-4CE0-8CDE-2BEDE8D3F303}" srcOrd="1" destOrd="0" presId="urn:microsoft.com/office/officeart/2005/8/layout/cycle7"/>
    <dgm:cxn modelId="{921C8A40-79F3-4E93-8E81-E252671466C8}" type="presParOf" srcId="{3753CCB5-BBA7-464B-9E47-74507480BCAC}" destId="{6BF65598-94E5-4A62-9BB9-DE4D6B54F6A7}" srcOrd="0" destOrd="0" presId="urn:microsoft.com/office/officeart/2005/8/layout/cycle7"/>
    <dgm:cxn modelId="{ED0DC982-C941-4023-AB36-5F9FA6ECB43E}" type="presParOf" srcId="{3753CCB5-BBA7-464B-9E47-74507480BCAC}" destId="{3A97C3DF-98F8-4217-8334-F65782A35D4B}" srcOrd="1" destOrd="0" presId="urn:microsoft.com/office/officeart/2005/8/layout/cycle7"/>
    <dgm:cxn modelId="{99019887-DF2A-4970-89F5-487D7D06C9F2}" type="presParOf" srcId="{3A97C3DF-98F8-4217-8334-F65782A35D4B}" destId="{20F8DACE-C987-4389-A009-C8BEA0D00B2B}" srcOrd="0" destOrd="0" presId="urn:microsoft.com/office/officeart/2005/8/layout/cycle7"/>
    <dgm:cxn modelId="{A4C4A106-7930-4826-B9BF-CFBEE1A615BF}" type="presParOf" srcId="{3753CCB5-BBA7-464B-9E47-74507480BCAC}" destId="{06634FB9-F9E7-41F7-8042-87F856A38E3E}" srcOrd="2" destOrd="0" presId="urn:microsoft.com/office/officeart/2005/8/layout/cycle7"/>
    <dgm:cxn modelId="{BFD3DA36-CCDF-4DBA-B970-134219EB5E59}" type="presParOf" srcId="{3753CCB5-BBA7-464B-9E47-74507480BCAC}" destId="{DA422BDB-A73D-4E28-96ED-95CC63A4EFA3}" srcOrd="3" destOrd="0" presId="urn:microsoft.com/office/officeart/2005/8/layout/cycle7"/>
    <dgm:cxn modelId="{69F3BBE6-51BA-4897-A48A-402151AD517B}" type="presParOf" srcId="{DA422BDB-A73D-4E28-96ED-95CC63A4EFA3}" destId="{8D2699FF-719C-4DCE-9564-799F0A219013}" srcOrd="0" destOrd="0" presId="urn:microsoft.com/office/officeart/2005/8/layout/cycle7"/>
    <dgm:cxn modelId="{B444872B-5546-41AA-A60A-9D1041757735}" type="presParOf" srcId="{3753CCB5-BBA7-464B-9E47-74507480BCAC}" destId="{A57B439F-2BE8-4C0C-AEB5-013A99B6E9CF}" srcOrd="4" destOrd="0" presId="urn:microsoft.com/office/officeart/2005/8/layout/cycle7"/>
    <dgm:cxn modelId="{1C58A196-65F7-478D-A035-32D80B891C84}" type="presParOf" srcId="{3753CCB5-BBA7-464B-9E47-74507480BCAC}" destId="{498D23AA-BDEE-4137-826D-B92118626DD1}" srcOrd="5" destOrd="0" presId="urn:microsoft.com/office/officeart/2005/8/layout/cycle7"/>
    <dgm:cxn modelId="{59C44789-BD34-416D-B697-6C87D9B24E42}" type="presParOf" srcId="{498D23AA-BDEE-4137-826D-B92118626DD1}" destId="{1FC74E6F-6D1C-4CE0-8CDE-2BEDE8D3F30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65598-94E5-4A62-9BB9-DE4D6B54F6A7}">
      <dsp:nvSpPr>
        <dsp:cNvPr id="0" name=""/>
        <dsp:cNvSpPr/>
      </dsp:nvSpPr>
      <dsp:spPr>
        <a:xfrm>
          <a:off x="2494258" y="68565"/>
          <a:ext cx="6814855" cy="2919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38100"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ФАЗА 1. Накапливание и рост напряжения</a:t>
          </a:r>
          <a:endParaRPr lang="ru-RU" sz="1400" kern="1200" dirty="0"/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Агрессор  наблюдает за поведением партнёра, ищет повод обвинить партнера в чем угодно, возникает ничем не объяснимое недовольство, за которым следуют угрозы, насильник создаёт ситуации, с помощью которых стремится оправдать свое жестокое обращение с партнёром. Другой партнёр, в свою очередь, ведет себя очень осторожно, и всячески пытается избежать насилия. В этой фазе обычно потерпевший не обращается в правоохранительные органы, а если это </a:t>
          </a:r>
          <a:r>
            <a:rPr lang="ru-RU" sz="1500" kern="1200" dirty="0" err="1"/>
            <a:t>ипроисходит</a:t>
          </a:r>
          <a:r>
            <a:rPr lang="ru-RU" sz="1500" kern="1200" dirty="0"/>
            <a:t>, этот факт подстёгивает насильника к еще более агрессивным действиям. По этой самой причине сотрудники органов внутренних дел должны быть очень внимательны к проявлениям легких форм агрессии и принимать во внимание со всей серьёзностью любую информации о НС, независимо от степени их тяжести.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 dirty="0"/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 dirty="0"/>
        </a:p>
      </dsp:txBody>
      <dsp:txXfrm>
        <a:off x="2579758" y="154065"/>
        <a:ext cx="6643855" cy="2748179"/>
      </dsp:txXfrm>
    </dsp:sp>
    <dsp:sp modelId="{3A97C3DF-98F8-4217-8334-F65782A35D4B}">
      <dsp:nvSpPr>
        <dsp:cNvPr id="0" name=""/>
        <dsp:cNvSpPr/>
      </dsp:nvSpPr>
      <dsp:spPr>
        <a:xfrm rot="2807205">
          <a:off x="7117965" y="3058412"/>
          <a:ext cx="969296" cy="56041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>
        <a:off x="7286089" y="3170495"/>
        <a:ext cx="633048" cy="336247"/>
      </dsp:txXfrm>
    </dsp:sp>
    <dsp:sp modelId="{06634FB9-F9E7-41F7-8042-87F856A38E3E}">
      <dsp:nvSpPr>
        <dsp:cNvPr id="0" name=""/>
        <dsp:cNvSpPr/>
      </dsp:nvSpPr>
      <dsp:spPr>
        <a:xfrm>
          <a:off x="6648662" y="3689494"/>
          <a:ext cx="5147096" cy="2746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38100"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ФАЗА 2. Непосредственно насильственные действия</a:t>
          </a:r>
          <a:endParaRPr lang="ru-RU" sz="1500" kern="1200" dirty="0"/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Предполагает неконтролируемую разрядку напряжения через удары или крики. Если потерпевший сопротивляется, насильник становится еще более жестоким. Эта «игра во власть» предназначена показать потерпевшему «кто в доме хозяин». Эта фаза может быть длительной во времени или произойти моментально. Потерпевшие часто скрывают тяжесть побоев или мотивируют их бытовыми травмами, отказываются от помощи докторов и от судмедэкспертизы.</a:t>
          </a:r>
        </a:p>
      </dsp:txBody>
      <dsp:txXfrm>
        <a:off x="6729091" y="3769923"/>
        <a:ext cx="4986238" cy="2585185"/>
      </dsp:txXfrm>
    </dsp:sp>
    <dsp:sp modelId="{DA422BDB-A73D-4E28-96ED-95CC63A4EFA3}">
      <dsp:nvSpPr>
        <dsp:cNvPr id="0" name=""/>
        <dsp:cNvSpPr/>
      </dsp:nvSpPr>
      <dsp:spPr>
        <a:xfrm rot="10827060">
          <a:off x="5520004" y="4799872"/>
          <a:ext cx="1118985" cy="56041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 rot="10800000">
        <a:off x="5688128" y="4911955"/>
        <a:ext cx="782737" cy="336247"/>
      </dsp:txXfrm>
    </dsp:sp>
    <dsp:sp modelId="{A57B439F-2BE8-4C0C-AEB5-013A99B6E9CF}">
      <dsp:nvSpPr>
        <dsp:cNvPr id="0" name=""/>
        <dsp:cNvSpPr/>
      </dsp:nvSpPr>
      <dsp:spPr>
        <a:xfrm>
          <a:off x="11467" y="3636813"/>
          <a:ext cx="5516264" cy="27498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38100">
          <a:solidFill>
            <a:schemeClr val="accent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ФАЗА 3. </a:t>
          </a:r>
          <a:r>
            <a:rPr lang="ru-RU" sz="1300" b="1" kern="1200"/>
            <a:t>Раскаяние</a:t>
          </a:r>
          <a:r>
            <a:rPr lang="ru-RU" sz="1300" b="1" kern="1200" dirty="0"/>
            <a:t>. «Медовый месяц»</a:t>
          </a:r>
          <a:endParaRPr lang="ru-RU" sz="1300" kern="1200" dirty="0"/>
        </a:p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Необычайно спокойный период. Насильник делает все, что в его силах, чтобы возобновить контроль и удержать потерпевшую: просит прощения, спокоен, любвеобилен, преподносит подарки. Эта мирная фаза «медового месяца» может внушить  потерпевшей надежду на то, что в этот раз мучитель на самом деле изменился. Создается иллюзия, что между партнерами вновь устанавливается душевная и эмоциональная связь. Круг насилия повторяется. Крайне редко проявление насилия остаются единичными. Со временем инциденты повторяются все чаще и чаще, и становятся все тяжелее. Круг насилия можно разорвать, если потерпевший не станет сразу прощать первый случай насилия и окажет сопротивление или обратится за помощью. Родственники, друзья, правоохранительные органы, психологи могут оказать помощь в случае НС.</a:t>
          </a:r>
        </a:p>
      </dsp:txBody>
      <dsp:txXfrm>
        <a:off x="92007" y="3717353"/>
        <a:ext cx="5355184" cy="2588742"/>
      </dsp:txXfrm>
    </dsp:sp>
    <dsp:sp modelId="{498D23AA-BDEE-4137-826D-B92118626DD1}">
      <dsp:nvSpPr>
        <dsp:cNvPr id="0" name=""/>
        <dsp:cNvSpPr/>
      </dsp:nvSpPr>
      <dsp:spPr>
        <a:xfrm rot="18717527">
          <a:off x="3815378" y="3032071"/>
          <a:ext cx="964394" cy="56041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>
        <a:off x="3983502" y="3144154"/>
        <a:ext cx="628146" cy="336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AC557-003C-4B7C-9689-B968C1511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870" y="2446565"/>
            <a:ext cx="9791631" cy="18427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kern="50" dirty="0">
                <a:solidFill>
                  <a:schemeClr val="accent1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ПРЕЗЕНТАЦИЯ №9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СПЕЦИФИКА И ХАРАКТЕРНЫЕ ЧЕРТЫ НАСИЛИЯ В СЕМЬЕ</a:t>
            </a:r>
            <a: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800" kern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                                                                                                                   </a:t>
            </a:r>
            <a:br>
              <a:rPr lang="ru-RU" sz="3200" b="1" dirty="0">
                <a:solidFill>
                  <a:schemeClr val="tx1"/>
                </a:solidFill>
              </a:rPr>
            </a:br>
            <a:endParaRPr lang="ru-RU" sz="3200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F9CD2F3F-5463-437F-93A7-0FA1260434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t="9735" r="36282" b="85616"/>
          <a:stretch/>
        </p:blipFill>
        <p:spPr bwMode="auto">
          <a:xfrm>
            <a:off x="1380876" y="768835"/>
            <a:ext cx="9236371" cy="12735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C9C688-CCB4-40C5-8C81-7973CD9FD55E}"/>
              </a:ext>
            </a:extLst>
          </p:cNvPr>
          <p:cNvSpPr txBox="1"/>
          <p:nvPr/>
        </p:nvSpPr>
        <p:spPr>
          <a:xfrm>
            <a:off x="1245870" y="4289335"/>
            <a:ext cx="88011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МОДУЛЬ 1. </a:t>
            </a:r>
            <a:r>
              <a:rPr lang="ru-RU" sz="32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понятия и виды гендерного насилия/насилия в отношении женщин и девочек</a:t>
            </a:r>
          </a:p>
          <a:p>
            <a:pPr algn="ctr"/>
            <a:r>
              <a:rPr lang="ru-RU" sz="32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ноября 2021 года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00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94D21-94A3-4CC3-9674-5CCC62F2D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НАСИЛИЕ В СЕМЬЕ: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B230D2-2651-4025-A6A3-C748D22C0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" y="1845734"/>
            <a:ext cx="11280913" cy="4574944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всегда характеризуется умышленными действиями агрессора по отношению к пострадавшему и намерением получения определенного результата воздействия. Сущность насилия в семье заключается в попирании личных прав и свобод человека, провозглашенных во Всемирной Декларации о правах человека – </a:t>
            </a: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люди равны и свободны в своих правах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(право на жизнь, безопасность, учебу, лечение, отдых и т. д.). 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Насилие – это такой вид попирания прав и свобод человека при котором пострадавший человек становится полностью подконтрольным и имеет ограниченные возможности самозащиты. Это означает, что для такого действия присуще неравенство сил в семье , когда одна сторона имеет превосходство над другой стороной. Насильственные действия в семье также связаны с причинением определенного ущерба -ущерба здоровью, материального или морального ущерба.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653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76D05A-244C-4F69-BA2E-F3FC108DA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75173"/>
            <a:ext cx="10058400" cy="145075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НАСИЛИЕ В СЕМЬЕ ХАРАКТЕРИЗУЕТСЯ ОСОБЫМИ ПРИЗНАКАМИ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9D087C-F4CB-43CD-B807-3AC6549AC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1845734"/>
            <a:ext cx="11475720" cy="4644518"/>
          </a:xfrm>
        </p:spPr>
        <p:txBody>
          <a:bodyPr>
            <a:normAutofit fontScale="92500" lnSpcReduction="20000"/>
          </a:bodyPr>
          <a:lstStyle/>
          <a:p>
            <a:pPr marL="92075" lvl="0" indent="-92075" algn="just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НАСИЛИЕ В СЕМЬЕ является способом контроля со стороны совершающим насилие лицом, над лицом, которое подвергается насилию. По мнению агрессора, это является быстрым, эффективным и результативным методом достижения какой-либо цели, по сравнению с другими ненасильственными путями воздействия которые требуют дополнительных усилий. Поскольку насилие происходит в рамках семьи, оно часто ошибочно воспринимается как внутреннее дело семьи, и поэтому пострадавшие не решаются обратиться за помощью, а насильникам удаётся таким образом скрывать эти факты насилия;</a:t>
            </a:r>
            <a:endParaRPr lang="ru-RU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lvl="1" indent="368300" algn="just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Как правило, насилие совершается лицом, по отношению к которому пострадавшее лицо находится в зависящем положении;</a:t>
            </a:r>
            <a:endParaRPr lang="ru-RU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lvl="1" indent="36830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НАСИЛИЕ В СЕМЬЕ не является одноразовым действием, как правило, оно повторяется во времени. Если не принимаются соответствующие меры, насилие в семье имеет вероятность увеличения интенсивности с соответствующими последствиями, вплоть до летального исхода пострадавших.</a:t>
            </a:r>
            <a:endParaRPr lang="ru-RU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082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7678E6-CAE7-419F-8DED-A36FCCC65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Насилие в семье отличается от других форм насилия следующими особенностями: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6636C1-1368-4D86-83FA-C71B30A29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765" y="1845733"/>
            <a:ext cx="10873409" cy="4455675"/>
          </a:xfrm>
        </p:spPr>
        <p:txBody>
          <a:bodyPr>
            <a:normAutofit fontScale="92500"/>
          </a:bodyPr>
          <a:lstStyle/>
          <a:p>
            <a:pPr marL="742950" lvl="1" indent="-285750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Насилие в семье происходит с целью контроля и доминирования одного члена семьи над другим(и);</a:t>
            </a:r>
            <a:b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Агрессор всегда имеет доступ к потерпевшим. В личном пространстве дома нет мест, где потерпевший смог бы спрятаться и находиться в безопасности, поэтому Агрессор полностью контролирует потерпевшего;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Насилие в семье развивается по циклической схеме, с повторными эпизодами, часто всё более частыми и жесткими; 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члены семьи, где присутствует насилие, становятся прямыми или косвенными потерпевшими (члены семьи подвергаются насилию или являются свидетелями актов насилия);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следствие актов насилия в семье, возникают изменения личности всех участников феномена. Агрессор постепенно утрачивает самоуважение и начинает проявлять определенные типы поведения, посредством которых пытается соответствовать ситуации. Пострадавшие женщины соответственно ведут себя  агрессивно с Агрессором и даже со своими детьми; дети, выросшие в атмосфере насилия, склонны перенять «по наследству» насильственное поведение по отношению к своим будущим партнерам или детям, если своевременно не осознают и не пересмотрят свое поведение;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896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7230" y="1920240"/>
            <a:ext cx="9665970" cy="4677112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accent1"/>
                </a:solidFill>
              </a:rPr>
              <a:t>КОНФЛИКТ</a:t>
            </a:r>
            <a:r>
              <a:rPr lang="ru-RU" sz="1800" b="1" dirty="0"/>
              <a:t>			</a:t>
            </a:r>
            <a:endParaRPr lang="ru-RU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b="1" dirty="0"/>
              <a:t>Имеет конкретную причину         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b="1" dirty="0"/>
              <a:t>Супруги участвуют в конфликте на равных (</a:t>
            </a:r>
            <a:r>
              <a:rPr lang="ru-RU" b="1" dirty="0">
                <a:solidFill>
                  <a:schemeClr val="accent1"/>
                </a:solidFill>
              </a:rPr>
              <a:t>нет обидчика и пострадавшего, нет страха</a:t>
            </a:r>
            <a:r>
              <a:rPr lang="ru-RU" b="1" dirty="0"/>
              <a:t>)  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b="1" dirty="0"/>
              <a:t>Конфликт может быть разрешен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b="1" dirty="0"/>
              <a:t>Конфликт – это отдельный эпизод (</a:t>
            </a:r>
            <a:r>
              <a:rPr lang="ru-RU" b="1" dirty="0">
                <a:solidFill>
                  <a:schemeClr val="accent1"/>
                </a:solidFill>
              </a:rPr>
              <a:t>нет системности, или цикла</a:t>
            </a:r>
            <a:r>
              <a:rPr lang="ru-RU" b="1" u="sng" dirty="0">
                <a:solidFill>
                  <a:schemeClr val="accent1"/>
                </a:solidFill>
              </a:rPr>
              <a:t>, </a:t>
            </a:r>
            <a:r>
              <a:rPr lang="ru-RU" b="1" dirty="0"/>
              <a:t>как при домашнем насилии) </a:t>
            </a:r>
            <a:endParaRPr lang="ru-RU" sz="24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/>
              <a:t>                                           </a:t>
            </a:r>
            <a:r>
              <a:rPr lang="ru-RU" b="1" dirty="0">
                <a:solidFill>
                  <a:schemeClr val="accent1"/>
                </a:solidFill>
              </a:rPr>
              <a:t>ДОМАШНЕЕ НАСИЛИЕ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1"/>
                </a:solidFill>
              </a:rPr>
              <a:t>Власть и контроль </a:t>
            </a:r>
            <a:r>
              <a:rPr lang="ru-RU" b="1" dirty="0"/>
              <a:t>со стороны обидчика (отношения: обидчик и пострадавшая/</a:t>
            </a:r>
            <a:r>
              <a:rPr lang="ru-RU" b="1" dirty="0" err="1"/>
              <a:t>ий</a:t>
            </a:r>
            <a:r>
              <a:rPr lang="ru-RU" b="1" dirty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b="1" dirty="0"/>
              <a:t>Домашнее насилие  характеризуется </a:t>
            </a:r>
            <a:r>
              <a:rPr lang="ru-RU" b="1" dirty="0">
                <a:solidFill>
                  <a:schemeClr val="accent1"/>
                </a:solidFill>
              </a:rPr>
              <a:t>системностью</a:t>
            </a:r>
            <a:r>
              <a:rPr lang="ru-RU" b="1" dirty="0"/>
              <a:t> поведения обидчика (цикл насилия)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b="1" dirty="0"/>
              <a:t>Выход из цикла насилия </a:t>
            </a:r>
            <a:r>
              <a:rPr lang="ru-RU" b="1" dirty="0">
                <a:solidFill>
                  <a:schemeClr val="accent1"/>
                </a:solidFill>
              </a:rPr>
              <a:t>невозможен без помощи извне </a:t>
            </a:r>
            <a:r>
              <a:rPr lang="ru-RU" b="1" dirty="0"/>
              <a:t>(например, специалистов по социальной работе/психологов и сотрудников правоохранительных органов)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1"/>
                </a:solidFill>
              </a:rPr>
              <a:t>Страх,</a:t>
            </a:r>
            <a:r>
              <a:rPr lang="ru-RU" b="1" dirty="0"/>
              <a:t> который испытывают пострадавшие (женщины и дети), изоляция, зависимость от обидчика </a:t>
            </a:r>
            <a:r>
              <a:rPr lang="ru-RU" b="1" u="sng" dirty="0">
                <a:solidFill>
                  <a:schemeClr val="accent1"/>
                </a:solidFill>
              </a:rPr>
              <a:t>– «стокгольмский синдром»</a:t>
            </a:r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title"/>
          </p:nvPr>
        </p:nvSpPr>
        <p:spPr>
          <a:xfrm>
            <a:off x="1623060" y="457200"/>
            <a:ext cx="8740140" cy="94869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chemeClr val="accent1"/>
                </a:solidFill>
                <a:latin typeface="+mn-lt"/>
              </a:rPr>
              <a:t>Отличие домашнего насилия от конфликта/ссоры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0BA5F-900A-42F9-9D57-36A894C1B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ОСОБЕННОСТИ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C73AF5-C926-475B-A1B6-490464F8F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84883"/>
          </a:xfrm>
        </p:spPr>
        <p:txBody>
          <a:bodyPr>
            <a:normAutofit fontScale="85000" lnSpcReduction="20000"/>
          </a:bodyPr>
          <a:lstStyle/>
          <a:p>
            <a:pPr marL="742950" lvl="1" indent="-285750" algn="just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 Агрессором и потерпевшим существует эмоциональная связь. Потерпевшие чувствуют сильнейшую эмоциональную зависимость от Агрессора, и даже могут стать на сторону Агрессора, когда кто-то посторонний пытается принять меры против него. Такой тип странного поведения пострадавших (патологическое проявление привязанности пострадавших к Агрессору) известен в психологии как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Стокгольмский синдром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Факты насилия в семье часто хранятся в секрете. Очень незначительное число потерпевших от насилия в семье желают говорить о том, что происходит с ними в семье. Члены общества не вмешивается в случаи НС, считая эти факты личными делами каждой семьи, что является распространенным заблуждением, распространенным во многих странах мира.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591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380" y="407670"/>
            <a:ext cx="8126730" cy="1139825"/>
          </a:xfrm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accent1"/>
                </a:solidFill>
              </a:rPr>
              <a:t>Стокгольмский синдром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6390" y="1981201"/>
            <a:ext cx="8229600" cy="414527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dirty="0"/>
              <a:t>Угроза жизни (страх)</a:t>
            </a:r>
          </a:p>
          <a:p>
            <a:pPr>
              <a:defRPr/>
            </a:pPr>
            <a:r>
              <a:rPr lang="ru-RU" sz="3200" dirty="0"/>
              <a:t>Женщина не может уйти от обидчика из-за страха и беспомощности в связи с переживаемым насилием </a:t>
            </a:r>
          </a:p>
          <a:p>
            <a:pPr>
              <a:defRPr/>
            </a:pPr>
            <a:r>
              <a:rPr lang="ru-RU" sz="3200" dirty="0"/>
              <a:t>Изоляция пострадавшей от окружения </a:t>
            </a:r>
          </a:p>
          <a:p>
            <a:pPr>
              <a:defRPr/>
            </a:pPr>
            <a:r>
              <a:rPr lang="ru-RU" sz="3200" dirty="0"/>
              <a:t>Обидчик бывает и доброжелательным (это наблюдается фазе 3 цикла насилия)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27FB1-269C-4446-8466-B07D86FD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0215">
              <a:lnSpc>
                <a:spcPct val="110000"/>
              </a:lnSpc>
              <a:spcAft>
                <a:spcPts val="600"/>
              </a:spcAf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ЦИКЛ НАСИЛИЯ В СЕМЬЕ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0DD210-6639-4C8F-8853-F86C5FF16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6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Фаза 1. Накапливание и рост напряжения</a:t>
            </a:r>
            <a:br>
              <a:rPr lang="ru-RU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Фаза 2. Случаи активного насилия</a:t>
            </a:r>
            <a:br>
              <a:rPr lang="ru-RU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Фаза 3. «Медовый месяц».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433100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45BB505A-1ED8-483E-B427-2DC4427D55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7207109"/>
              </p:ext>
            </p:extLst>
          </p:nvPr>
        </p:nvGraphicFramePr>
        <p:xfrm>
          <a:off x="194310" y="0"/>
          <a:ext cx="11795759" cy="6187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7016353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180</TotalTime>
  <Words>1119</Words>
  <Application>Microsoft Office PowerPoint</Application>
  <PresentationFormat>Широкоэкранный</PresentationFormat>
  <Paragraphs>45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Calibri</vt:lpstr>
      <vt:lpstr>Calibri Light</vt:lpstr>
      <vt:lpstr>Cambria</vt:lpstr>
      <vt:lpstr>Times New Roman</vt:lpstr>
      <vt:lpstr>Wingdings</vt:lpstr>
      <vt:lpstr>Ретро</vt:lpstr>
      <vt:lpstr>«ПРЕЗЕНТАЦИЯ №9   СПЕЦИФИКА И ХАРАКТЕРНЫЕ ЧЕРТЫ НАСИЛИЯ В СЕМЬЕ                                                                                                                                         </vt:lpstr>
      <vt:lpstr>НАСИЛИЕ В СЕМЬЕ:</vt:lpstr>
      <vt:lpstr>НАСИЛИЕ В СЕМЬЕ ХАРАКТЕРИЗУЕТСЯ ОСОБЫМИ ПРИЗНАКАМИ </vt:lpstr>
      <vt:lpstr>Насилие в семье отличается от других форм насилия следующими особенностями:</vt:lpstr>
      <vt:lpstr>Отличие домашнего насилия от конфликта/ссоры</vt:lpstr>
      <vt:lpstr>ОСОБЕННОСТИ</vt:lpstr>
      <vt:lpstr>Стокгольмский синдром</vt:lpstr>
      <vt:lpstr>ЦИКЛ НАСИЛИЯ В СЕМЬЕ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«СЕССИЯ 4.  Распространенность и основные виды гендерного насилия.</dc:title>
  <dc:creator>Татьяна Ник</dc:creator>
  <cp:lastModifiedBy>Татьяна Ник</cp:lastModifiedBy>
  <cp:revision>11</cp:revision>
  <dcterms:created xsi:type="dcterms:W3CDTF">2022-02-06T02:49:33Z</dcterms:created>
  <dcterms:modified xsi:type="dcterms:W3CDTF">2022-03-17T17:24:53Z</dcterms:modified>
</cp:coreProperties>
</file>