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6" r:id="rId2"/>
  </p:sldMasterIdLst>
  <p:sldIdLst>
    <p:sldId id="256" r:id="rId3"/>
    <p:sldId id="258" r:id="rId4"/>
    <p:sldId id="284" r:id="rId5"/>
    <p:sldId id="292" r:id="rId6"/>
    <p:sldId id="291" r:id="rId7"/>
    <p:sldId id="289" r:id="rId8"/>
    <p:sldId id="290" r:id="rId9"/>
    <p:sldId id="298" r:id="rId10"/>
    <p:sldId id="299" r:id="rId11"/>
    <p:sldId id="296" r:id="rId12"/>
    <p:sldId id="297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2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4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1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6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5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49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4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12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3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1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76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26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7771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16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84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30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3B6837-64BF-4F0F-9CF5-64E3A0C67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7D3747C-27B4-4B97-AD32-866196CD8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05487E7-7FCA-491A-AE28-EA67781E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0D5E6-EC65-4562-9220-D5B0338337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22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8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9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7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0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7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7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0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1C78-AA01-414F-8387-0855521037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ACAD8A-724D-4E66-87F5-2BD2FA225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1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youtube.com/watch?v=fwgeG7zlWO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53BC8-45EB-43DC-A997-395E768C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865" y="2171700"/>
            <a:ext cx="8644270" cy="201167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</a:pP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МЕЖДУНАРОДНЫЕ ИНСТРУМЕНТЫ В ОБЛАСТИ ПРАВ ЧЕЛОВЕКА И ПО ИСКОРЕНЕНИЮ ГЕНДЕРНОГО НАСИЛИЯ</a:t>
            </a:r>
            <a:br>
              <a:rPr lang="ru-R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5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kern="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№17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1C2424-4226-492D-8627-66120B605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1328" y="4593354"/>
            <a:ext cx="8526132" cy="2264646"/>
          </a:xfrm>
        </p:spPr>
        <p:txBody>
          <a:bodyPr>
            <a:normAutofit/>
          </a:bodyPr>
          <a:lstStyle/>
          <a:p>
            <a:pPr algn="ctr"/>
            <a:r>
              <a:rPr lang="ru-RU" sz="2400" b="1" kern="5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3. «МЕЖДУНАРОДНЫЕ ИНСТРУМЕНТЫ ПО ИСКОРЕНЕНИЮ  ГЕНДЕРНОГО НАСИЛИЯ»</a:t>
            </a:r>
          </a:p>
          <a:p>
            <a:pPr algn="ctr"/>
            <a:r>
              <a:rPr lang="ru-RU" sz="2400" b="1" kern="50" dirty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первый, 14.11.21</a:t>
            </a:r>
            <a:endParaRPr lang="ru-RU" sz="2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B59C616-3B19-463A-BD85-03F7AB9D9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731851" y="289737"/>
            <a:ext cx="9540899" cy="1315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91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332656"/>
            <a:ext cx="10546080" cy="1800944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Общая рекомендация Комитета КЛДЖ № 35 о гендерном насилии в</a:t>
            </a:r>
            <a:r>
              <a:rPr lang="en-US" sz="3100" b="1" dirty="0"/>
              <a:t> </a:t>
            </a:r>
            <a:r>
              <a:rPr lang="ru-RU" sz="3100" b="1" dirty="0"/>
              <a:t>отношении женщин, предназначенная для обновления общей рекомендации № 19</a:t>
            </a:r>
            <a:br>
              <a:rPr lang="ru-RU" sz="3100" b="1" dirty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1580" y="2133600"/>
            <a:ext cx="10980420" cy="43917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Гендерное насилие принимает разнообразные формы, в том числе форму действий или бездействия, которые либо носят преднамеренный характер, либо с большой степенью вероятности могут привести к гибели женщин или причинить женщинам страдания или ущерб физического, психического, полового или экономического характера, а также форму угрозы совершения таких действий или бездействия, преследования, принуждения и произвольного ущемления свободы 	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332656"/>
            <a:ext cx="9902512" cy="1496144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Общая рекомендация КЛДЖ № 35 о гендерном насилии в</a:t>
            </a:r>
            <a:r>
              <a:rPr lang="en-US" sz="3100" b="1" dirty="0"/>
              <a:t> </a:t>
            </a:r>
            <a:r>
              <a:rPr lang="ru-RU" sz="3100" b="1" dirty="0"/>
              <a:t>отношении женщин, предназначенная для обновления общей рекомендации № 19</a:t>
            </a:r>
            <a:br>
              <a:rPr lang="ru-RU" sz="3100" b="1" dirty="0"/>
            </a:br>
            <a:r>
              <a:rPr lang="ru-RU" sz="2800" b="1" dirty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8760" y="1988820"/>
            <a:ext cx="9749790" cy="46863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/>
              <a:t>Обязательства государств-участников в связи с</a:t>
            </a:r>
            <a:r>
              <a:rPr lang="en-US" sz="2000" b="1" dirty="0"/>
              <a:t> </a:t>
            </a:r>
            <a:r>
              <a:rPr lang="ru-RU" sz="2000" b="1" dirty="0"/>
              <a:t>гендерным насилием в отношении женщин:</a:t>
            </a:r>
          </a:p>
          <a:p>
            <a:pPr>
              <a:buFontTx/>
              <a:buChar char="-"/>
            </a:pPr>
            <a:r>
              <a:rPr lang="ru-RU" dirty="0"/>
              <a:t>ответственность за действия или бездействие государственных субъектов</a:t>
            </a:r>
          </a:p>
          <a:p>
            <a:pPr>
              <a:buFontTx/>
              <a:buChar char="-"/>
            </a:pPr>
            <a:r>
              <a:rPr lang="ru-RU" dirty="0"/>
              <a:t>ответственность за действия или бездействие негосударственных субъектов (уполномоченные государством частные субъекты)</a:t>
            </a:r>
          </a:p>
          <a:p>
            <a:pPr>
              <a:buFontTx/>
              <a:buChar char="-"/>
            </a:pPr>
            <a:r>
              <a:rPr lang="ru-RU" dirty="0"/>
              <a:t>соблюдение </a:t>
            </a:r>
            <a:r>
              <a:rPr lang="en-US" dirty="0"/>
              <a:t> </a:t>
            </a:r>
            <a:r>
              <a:rPr lang="ru-RU" dirty="0"/>
              <a:t>принципа должной осмотрительности «</a:t>
            </a:r>
            <a:r>
              <a:rPr lang="en-US" dirty="0"/>
              <a:t>due diligence</a:t>
            </a:r>
            <a:r>
              <a:rPr lang="ru-RU" dirty="0"/>
              <a:t>» применительно к действиям или бездействию негосударственных субъектов </a:t>
            </a:r>
          </a:p>
          <a:p>
            <a:pPr>
              <a:buFontTx/>
              <a:buChar char="-"/>
            </a:pPr>
            <a:r>
              <a:rPr lang="ru-RU" dirty="0"/>
              <a:t>принимать законодательство направленное на защиту женщин от насилия, в том числе и в семье</a:t>
            </a:r>
          </a:p>
          <a:p>
            <a:pPr>
              <a:buFontTx/>
              <a:buChar char="-"/>
            </a:pPr>
            <a:r>
              <a:rPr lang="ru-RU" dirty="0"/>
              <a:t>на уровне исполнительной власти проводить государственную политику в этой области</a:t>
            </a:r>
          </a:p>
          <a:p>
            <a:pPr>
              <a:buFontTx/>
              <a:buChar char="-"/>
            </a:pPr>
            <a:r>
              <a:rPr lang="ru-RU" dirty="0"/>
              <a:t>на уровне судебной власти обеспечить недопустимость влияния стереотипов на беспристрастное и справедливое рассмотрение дела, обеспечить эффективную средства правовой защиты для пострадавших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b="1" dirty="0"/>
          </a:p>
          <a:p>
            <a:pPr>
              <a:buFontTx/>
              <a:buChar char="-"/>
            </a:pP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6D86-2F9A-4370-8E7B-21F5F7FE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624110"/>
            <a:ext cx="9982199" cy="18396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Практическое занятие №1. Индивидуальная работа. </a:t>
            </a:r>
            <a:br>
              <a:rPr lang="ru-RU" b="1" dirty="0"/>
            </a:br>
            <a:r>
              <a:rPr lang="ru-RU" b="1" i="1" dirty="0">
                <a:solidFill>
                  <a:schemeClr val="tx1"/>
                </a:solidFill>
              </a:rPr>
              <a:t>Мыслить глобально - действовать локально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1E9EF-55C2-471D-9F84-188F79D54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00" y="2133600"/>
            <a:ext cx="10185400" cy="4838700"/>
          </a:xfrm>
        </p:spPr>
        <p:txBody>
          <a:bodyPr>
            <a:normAutofit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Определить наиболее значимые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и  важные меры 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поддержки женщин, пострадавших от насилия в Таджикистане  в сфере преодоления гендерного насилия из 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Общей рекомендации № 35 о гендерном насилии в отношении женщин, предназначенная для обновления общей рекомендации № 19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773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AF4EF-4F52-4A06-B21A-84F6B72B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ПРАВА ЧЕЛОВЕКА: это что?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FD722E-7851-4F87-AEAF-AB3A44A5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800" y="1905000"/>
            <a:ext cx="8821000" cy="377762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200" dirty="0"/>
              <a:t>ИСТОРИЯ ПРАВ ЧЕЛОВЕКА – ПРОСМОТР ВИДЕО</a:t>
            </a:r>
          </a:p>
          <a:p>
            <a:pPr marL="0" indent="0" algn="just">
              <a:buNone/>
            </a:pPr>
            <a:r>
              <a:rPr lang="ru-RU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https://www.youtube.com/watch?v=fwgeG7zlWO0</a:t>
            </a:r>
            <a:r>
              <a:rPr lang="ru-RU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500" dirty="0"/>
          </a:p>
          <a:p>
            <a:pPr algn="just"/>
            <a:endParaRPr lang="ru-RU" sz="3500" dirty="0"/>
          </a:p>
          <a:p>
            <a:pPr algn="just"/>
            <a:r>
              <a:rPr lang="ru-RU" sz="3200" dirty="0"/>
              <a:t>КАКИЕ МЕЖДУНАРОДНЫЕ ИНСТРУМЕНТЫ?</a:t>
            </a:r>
          </a:p>
          <a:p>
            <a:pPr algn="ctr"/>
            <a:endParaRPr lang="ru-RU" sz="3200" dirty="0"/>
          </a:p>
        </p:txBody>
      </p:sp>
      <p:graphicFrame>
        <p:nvGraphicFramePr>
          <p:cNvPr id="4" name="Object 1028">
            <a:extLst>
              <a:ext uri="{FF2B5EF4-FFF2-40B4-BE49-F238E27FC236}">
                <a16:creationId xmlns:a16="http://schemas.microsoft.com/office/drawing/2014/main" id="{B2750DF7-306A-4119-B943-B0019D805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016916"/>
              </p:ext>
            </p:extLst>
          </p:nvPr>
        </p:nvGraphicFramePr>
        <p:xfrm>
          <a:off x="10499725" y="113008"/>
          <a:ext cx="16922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5" imgW="1857600" imgH="3995640" progId="MS_ClipArt_Gallery.2">
                  <p:embed/>
                </p:oleObj>
              </mc:Choice>
              <mc:Fallback>
                <p:oleObj name="Clip" r:id="rId5" imgW="1857600" imgH="3995640" progId="MS_ClipArt_Gallery.2">
                  <p:embed/>
                  <p:pic>
                    <p:nvPicPr>
                      <p:cNvPr id="118788" name="Object 1028">
                        <a:extLst>
                          <a:ext uri="{FF2B5EF4-FFF2-40B4-BE49-F238E27FC236}">
                            <a16:creationId xmlns:a16="http://schemas.microsoft.com/office/drawing/2014/main" id="{ADAF6D49-E5AB-497C-9C56-20087616CB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9725" y="113008"/>
                        <a:ext cx="1692275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>
            <a:extLst>
              <a:ext uri="{FF2B5EF4-FFF2-40B4-BE49-F238E27FC236}">
                <a16:creationId xmlns:a16="http://schemas.microsoft.com/office/drawing/2014/main" id="{F41E72A1-B194-4BDF-B665-4971CA3CB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5" y="1"/>
            <a:ext cx="8147050" cy="15208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dirty="0"/>
            </a:br>
            <a:r>
              <a:rPr lang="ru-RU" altLang="ru-RU" sz="3200" b="1" dirty="0"/>
              <a:t>Рассмотрим возможные определения  «Прав человека»</a:t>
            </a: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0DB366B6-CCDC-4D78-9F55-9D02834512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27462" y="1952625"/>
            <a:ext cx="8147050" cy="4681538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"</a:t>
            </a:r>
            <a:r>
              <a:rPr lang="ru-RU" altLang="ru-RU" sz="2800" b="1" dirty="0"/>
              <a:t>Права человека</a:t>
            </a:r>
            <a:r>
              <a:rPr lang="ru-RU" altLang="ru-RU" sz="2800" dirty="0"/>
              <a:t> - права, принадлежащие индивиду вследствие того, что он является человеком. Они соотносятся с широким континуумом ценностей, и в некотором смысле равно присущи всем человеческим существам" - </a:t>
            </a:r>
            <a:r>
              <a:rPr lang="ru-RU" altLang="ru-RU" sz="2800" i="1" dirty="0"/>
              <a:t>Британская энциклопедия, т.6, 1998</a:t>
            </a:r>
            <a:r>
              <a:rPr lang="ru-RU" altLang="ru-RU" sz="2800" dirty="0"/>
              <a:t>.</a:t>
            </a:r>
          </a:p>
        </p:txBody>
      </p:sp>
      <p:graphicFrame>
        <p:nvGraphicFramePr>
          <p:cNvPr id="118788" name="Object 1028">
            <a:extLst>
              <a:ext uri="{FF2B5EF4-FFF2-40B4-BE49-F238E27FC236}">
                <a16:creationId xmlns:a16="http://schemas.microsoft.com/office/drawing/2014/main" id="{ADAF6D49-E5AB-497C-9C56-20087616CB1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703389" y="2313582"/>
          <a:ext cx="16922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4" imgW="1857600" imgH="3995640" progId="MS_ClipArt_Gallery.2">
                  <p:embed/>
                </p:oleObj>
              </mc:Choice>
              <mc:Fallback>
                <p:oleObj name="Clip" r:id="rId4" imgW="1857600" imgH="3995640" progId="MS_ClipArt_Gallery.2">
                  <p:embed/>
                  <p:pic>
                    <p:nvPicPr>
                      <p:cNvPr id="118788" name="Object 1028">
                        <a:extLst>
                          <a:ext uri="{FF2B5EF4-FFF2-40B4-BE49-F238E27FC236}">
                            <a16:creationId xmlns:a16="http://schemas.microsoft.com/office/drawing/2014/main" id="{ADAF6D49-E5AB-497C-9C56-20087616CB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2313582"/>
                        <a:ext cx="1692275" cy="399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418B5-5DF2-447F-A00A-2A548318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369204"/>
            <a:ext cx="10795000" cy="6488795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Права человека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Это социальные возможности, обеспечивающие человеку определенный стандарт жизни. Естественные, неотчуждаемые права, принадлежащие человеку от рождения </a:t>
            </a:r>
            <a:b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Права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считаемые прирождёнными и неотъемлемыми для каждого человека независимо от его гражданства, пола, возраста, расы, этнической или религиозной принадлежности. </a:t>
            </a:r>
            <a:b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Впервые понятие «</a:t>
            </a:r>
            <a:r>
              <a:rPr lang="ru-RU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прав человека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» встречается во французской «Декларации прав человека и гражданина» , принятой в 1789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46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B252-F459-4A60-8F81-AA213E7E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911" y="262603"/>
            <a:ext cx="9645149" cy="15555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Ключевые международные договора в области обеспечения прав женщин и искоренения гендерного насилия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AE5265-04A6-4789-A319-214F0BCE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260281"/>
            <a:ext cx="10657305" cy="4491393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Всеобщая декларация прав человека</a:t>
            </a:r>
          </a:p>
          <a:p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Международный пакт о гражданских и политических правах</a:t>
            </a:r>
          </a:p>
          <a:p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Международный пакт об экономических, социальных и культурных правах (приняты в 1966, вступили в силу в 1976)</a:t>
            </a:r>
          </a:p>
          <a:p>
            <a:r>
              <a:rPr lang="ru-RU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Декларация ООН об искоренении насилия в отношении женщин </a:t>
            </a:r>
          </a:p>
          <a:p>
            <a:r>
              <a:rPr lang="ru-RU" sz="4000" dirty="0">
                <a:effectLst/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Конвенция о ликвидации всех форм дискриминации в отношении женщин об обязательствах стран по защите прав женщин во всех сферах. </a:t>
            </a:r>
          </a:p>
          <a:p>
            <a:r>
              <a:rPr lang="ru-RU" sz="4000" dirty="0">
                <a:effectLst/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Пекинская платформа действий по обеспечению прав женщин в 12 проблемных областях и др.</a:t>
            </a:r>
            <a:endParaRPr lang="ru-RU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7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A93362-C7D2-4068-B604-948FE13DE60B}"/>
              </a:ext>
            </a:extLst>
          </p:cNvPr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5" y="200721"/>
            <a:ext cx="10850136" cy="5988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39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E0281-7E62-456A-B777-59D021F6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3" y="624110"/>
            <a:ext cx="9378100" cy="128089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Пекинская декларация, </a:t>
            </a:r>
            <a:r>
              <a:rPr lang="ru-RU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Принята четвертой Всемирной конференцией по положению женщин, Пекин, 4–15 сентября 1995 года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AFE14E-EB14-4EF1-9547-5C0F572F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23" y="2133599"/>
            <a:ext cx="10529777" cy="47244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убеждены в том, что: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Расширение возможностей женщин и их всестороннее участие на основе равенства во всех сферах жизни общества, включая участие в процессе принятия решений и доступ к власти, имеют основополагающее значение для достижения целей равенства, развития и мира;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Права женщин являются правами человека;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Равные права, возможности и доступ к ресурсам, равное распределение семейных обязанностей между мужчинами и женщинами и гармоничное партнерство между ними имеют ключевое значение для их благосостояния и благосостояния их семей, а также для укрепления демократии;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6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99D7E-DA4E-426F-9201-5A6AA064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11" y="384080"/>
            <a:ext cx="9504362" cy="827500"/>
          </a:xfrm>
        </p:spPr>
        <p:txBody>
          <a:bodyPr/>
          <a:lstStyle/>
          <a:p>
            <a:r>
              <a:rPr lang="ru-RU" b="1" dirty="0"/>
              <a:t>ЗАДАЧИ ЦУР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F730D-AADA-4F0F-BC6C-9A6F8E62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130" y="1428750"/>
            <a:ext cx="10915650" cy="528066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5.1 Покончить со всеми формами дискриминации в отношении всех женщин и девочек повсюду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5.2 Искоренить все формы насилия в отношении всех женщин и девочек в общественной и частной сферах, включая торговлю людьми, сексуальную и другие виды эксплуатации.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5.3 Искоренить все вредные обычаи, такие как детские, ранние и принудительные браки и калечащие операции на женских половых органах.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5.4 Признавать и ценить неоплачиваемый уход и домашний труд посредством предоставления государственных услуг, инфраструктуры и политики социальной защиты, а также поощрения совместной ответственности в домашнем хозяйстве и семье в соответствии с национальными требованиями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5.5 Обеспечить полное и эффективное участие женщин и равные возможности для руководства на всех уровнях принятия решений в политической, экономической и общественной жизни.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5.a Провести реформы для предоставления женщинам равных прав на экономические ресурсы, а также доступа к владению и контролю над землей и другими формами собственности, финансовыми услугами, наследованием и природными ресурсами в соответствии с национальными законами.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5.b Расширять использование передовых технологий, в частности информационно-коммуникационных технологий, для содействия расширению прав и возможностей женщин.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83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B6418-A568-43A8-AEDB-E4B5B011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ГЕНДЕРНЫЕ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ЦУР 16</a:t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2A9A3-3665-405D-B7A9-F8B7CB68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133600"/>
            <a:ext cx="10018712" cy="3777622"/>
          </a:xfrm>
        </p:spPr>
        <p:txBody>
          <a:bodyPr/>
          <a:lstStyle/>
          <a:p>
            <a:pPr lvl="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16.1. Значительно сократить распространенность всех форм насилия и уменьшить показатели смертности от этого явления во всем мире</a:t>
            </a:r>
          </a:p>
          <a:p>
            <a:pPr lvl="0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16.2 Положить конец надругательствам, эксплуатации, торговле и всем видам насилия и пыток в отношении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94100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 ноября презентация гендер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 ноября презентация гендер" id="{7508EAC2-E703-4175-88A6-0DC55160BF2F}" vid="{386BC165-E4EB-4FD2-938A-EF4EAFD641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865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Century Gothic</vt:lpstr>
      <vt:lpstr>Roboto</vt:lpstr>
      <vt:lpstr>Times New Roman</vt:lpstr>
      <vt:lpstr>Wingdings 2</vt:lpstr>
      <vt:lpstr>Wingdings 3</vt:lpstr>
      <vt:lpstr>HDOfficeLightV0</vt:lpstr>
      <vt:lpstr>7 ноября презентация гендер</vt:lpstr>
      <vt:lpstr>Clip</vt:lpstr>
      <vt:lpstr> КЛЮЧЕВЫЕ МЕЖДУНАРОДНЫЕ ИНСТРУМЕНТЫ В ОБЛАСТИ ПРАВ ЧЕЛОВЕКА И ПО ИСКОРЕНЕНИЮ ГЕНДЕРНОГО НАСИЛИЯ  Презентация №17</vt:lpstr>
      <vt:lpstr>ПРАВА ЧЕЛОВЕКА: это что?</vt:lpstr>
      <vt:lpstr> Рассмотрим возможные определения  «Прав человека»</vt:lpstr>
      <vt:lpstr>Права человека Это социальные возможности, обеспечивающие человеку определенный стандарт жизни. Естественные, неотчуждаемые права, принадлежащие человеку от рождения   Права, считаемые прирождёнными и неотъемлемыми для каждого человека независимо от его гражданства, пола, возраста, расы, этнической или религиозной принадлежности.   Впервые понятие «прав человека» встречается во французской «Декларации прав человека и гражданина» , принятой в 1789 году</vt:lpstr>
      <vt:lpstr>Ключевые международные договора в области обеспечения прав женщин и искоренения гендерного насилия</vt:lpstr>
      <vt:lpstr>Презентация PowerPoint</vt:lpstr>
      <vt:lpstr>Пекинская декларация, Принята четвертой Всемирной конференцией по положению женщин, Пекин, 4–15 сентября 1995 года </vt:lpstr>
      <vt:lpstr>ЗАДАЧИ ЦУР 5</vt:lpstr>
      <vt:lpstr>ГЕНДЕРНЫЕ ЗАДАЧИ ЦУР 16 </vt:lpstr>
      <vt:lpstr>Общая рекомендация Комитета КЛДЖ № 35 о гендерном насилии в отношении женщин, предназначенная для обновления общей рекомендации № 19 </vt:lpstr>
      <vt:lpstr>Общая рекомендация КЛДЖ № 35 о гендерном насилии в отношении женщин, предназначенная для обновления общей рекомендации № 19  </vt:lpstr>
      <vt:lpstr>Практическое занятие №1. Индивидуальная работа.  Мыслить глобально - действовать локально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МЕЖДУНАРОДНЫЕ ПРАВОВЫЕ ИНСТРУМЕНТЫ В ОБЛАСТИ ПРАВ ЧЕЛОВЕКА И КАМПАНИИ ПО ИСКОРЕНЕНИЮ ГЕНДЕРНОГО НАСИЛИЯ</dc:title>
  <dc:creator>Татьяна Ник</dc:creator>
  <cp:lastModifiedBy>Татьяна Ник</cp:lastModifiedBy>
  <cp:revision>12</cp:revision>
  <dcterms:created xsi:type="dcterms:W3CDTF">2021-11-13T21:17:31Z</dcterms:created>
  <dcterms:modified xsi:type="dcterms:W3CDTF">2022-03-17T23:15:14Z</dcterms:modified>
</cp:coreProperties>
</file>