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69" r:id="rId4"/>
    <p:sldId id="270" r:id="rId5"/>
    <p:sldId id="271" r:id="rId6"/>
    <p:sldId id="272" r:id="rId7"/>
    <p:sldId id="273" r:id="rId8"/>
    <p:sldId id="267" r:id="rId9"/>
    <p:sldId id="274" r:id="rId10"/>
    <p:sldId id="275" r:id="rId11"/>
    <p:sldId id="256" r:id="rId12"/>
    <p:sldId id="257" r:id="rId13"/>
    <p:sldId id="265" r:id="rId14"/>
    <p:sldId id="259" r:id="rId15"/>
    <p:sldId id="260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8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2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2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0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0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3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5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8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2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0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6145F4-E5CB-4524-81E2-DB3E5157388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0033E2-0286-4AEF-9948-8924820F9B8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f#_ftn3" TargetMode="External"/><Relationship Id="rId2" Type="http://schemas.openxmlformats.org/officeDocument/2006/relationships/hyperlink" Target="https://translate.googleusercontent.com/translate_f#_ftn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anslate.googleusercontent.com/translate_f#_ftn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access-ods.un.org/access.nsf/Get?Open&amp;DS=A/RES/60/251&amp;Lang=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chr.org/RU/HRBodies/Pages/HumanRightsBodies.aspx" TargetMode="External"/><Relationship Id="rId2" Type="http://schemas.openxmlformats.org/officeDocument/2006/relationships/hyperlink" Target="https://www.ohchr.org/RU/HRBodies/SP/Pages/Welcomepage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rreg.ohchr.org/Account/Login?ReturnUrl=/ParallelEventRegistration" TargetMode="External"/><Relationship Id="rId2" Type="http://schemas.openxmlformats.org/officeDocument/2006/relationships/hyperlink" Target="https://uprreg.ohchr.org/ParallelEventRegistr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0F0F0-A5CC-40DF-A16A-A70817C8E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349730"/>
            <a:ext cx="10058400" cy="197538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tx1"/>
                </a:solidFill>
              </a:rPr>
            </a:br>
            <a:br>
              <a:rPr lang="ru-RU" sz="32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0757E9-A529-41F0-884D-2D4642B7A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4696207"/>
            <a:ext cx="9022080" cy="15953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1. Международные правовые инструменты в области прав человека и кампании по искоренению СГН   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1 ДЕНЬ</a:t>
            </a:r>
            <a:r>
              <a:rPr lang="ru-RU" b="1">
                <a:solidFill>
                  <a:schemeClr val="tx1"/>
                </a:solidFill>
              </a:rPr>
              <a:t>, 14 </a:t>
            </a:r>
            <a:r>
              <a:rPr lang="ru-RU" b="1" dirty="0">
                <a:solidFill>
                  <a:schemeClr val="tx1"/>
                </a:solidFill>
              </a:rPr>
              <a:t>ноября 2021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C51040A-0823-4F12-8BE5-C3E779444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705393" y="566443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534FF7-A62A-4368-9B2F-455BC843721E}"/>
              </a:ext>
            </a:extLst>
          </p:cNvPr>
          <p:cNvSpPr txBox="1"/>
          <p:nvPr/>
        </p:nvSpPr>
        <p:spPr>
          <a:xfrm>
            <a:off x="1291591" y="2211047"/>
            <a:ext cx="1028699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УНИВЕРСАЛЬНЫЙ ПЕРИОДИЧЕСКИЙ ОБЗОР </a:t>
            </a:r>
            <a:r>
              <a:rPr lang="ru-RU" sz="32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</a:rPr>
              <a:t>ПО ПРАВАМ ЧЕЛОВЕКА РЕСПУБЛИКИ ТАДЖИКИСТАН 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endParaRPr lang="ru-RU" sz="32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</a:t>
            </a:r>
            <a:r>
              <a:rPr lang="ru-RU" sz="2800" b="1" dirty="0"/>
              <a:t>ия №18</a:t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9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76" y="370114"/>
            <a:ext cx="10530054" cy="100148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Содержание Альтернативного обзора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1480458"/>
            <a:ext cx="10218420" cy="48974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600" b="1" dirty="0"/>
              <a:t>ГРАЖДАНСКИЕ И ПОЛИТИЧЕСКИЕ ПРАВА</a:t>
            </a:r>
            <a:endParaRPr lang="ru-RU" sz="2600" dirty="0"/>
          </a:p>
          <a:p>
            <a:pPr lvl="0"/>
            <a:r>
              <a:rPr lang="ru-RU" sz="2600" dirty="0"/>
              <a:t>ОБЩИЕ ВОПРОСЫ / МЕЖДУНАРОДНЫЕ ОБЯЗАТЕЛЬСТВА</a:t>
            </a:r>
          </a:p>
          <a:p>
            <a:pPr lvl="0"/>
            <a:r>
              <a:rPr lang="ru-RU" sz="2600" dirty="0"/>
              <a:t>РАВЕНСТВО И НЕДИСКРИМИНАЦИЯ</a:t>
            </a:r>
          </a:p>
          <a:p>
            <a:pPr lvl="0"/>
            <a:r>
              <a:rPr lang="ru-RU" sz="2600" dirty="0"/>
              <a:t>НЕЗАВИСИМОСТЬ СУДЕЙ И ДОСТУП К ПРАВОСУДИЮ</a:t>
            </a:r>
          </a:p>
          <a:p>
            <a:pPr lvl="0"/>
            <a:r>
              <a:rPr lang="ru-RU" sz="2600" dirty="0"/>
              <a:t>ПРАВОСУДИЕ ДЛЯ НЕСОВЕРШЕННОЛЕТНИХ </a:t>
            </a:r>
          </a:p>
          <a:p>
            <a:pPr lvl="0"/>
            <a:r>
              <a:rPr lang="ru-RU" sz="2600" dirty="0"/>
              <a:t>ПРАВО НА ЖИЗНЬ И ОТМЕНА СМЕРТНОЙ КАЗНИ</a:t>
            </a:r>
          </a:p>
          <a:p>
            <a:pPr lvl="0"/>
            <a:r>
              <a:rPr lang="ru-RU" sz="2600" dirty="0"/>
              <a:t>СВОБОДА ОТ ПЫТОК, БЕСЧЕЛОВЕЧНОГО И УНИЖАЮЩЕГО ДОСТОИНСТВО ОБРАЩЕНИЯ И НАКАЗАНИЯ </a:t>
            </a:r>
          </a:p>
          <a:p>
            <a:pPr lvl="0"/>
            <a:r>
              <a:rPr lang="ru-RU" sz="2600" dirty="0"/>
              <a:t>ПРАВА ЛИЦ В ЗАКРЫТЫХ И ПОЛУЗАКРЫТЫХ УЧРЕЖДЕНИЯХ </a:t>
            </a:r>
          </a:p>
          <a:p>
            <a:pPr lvl="0"/>
            <a:r>
              <a:rPr lang="ru-RU" sz="2600" dirty="0"/>
              <a:t>ТОРГОВЛЯ ЛЮДЬМИ </a:t>
            </a:r>
          </a:p>
          <a:p>
            <a:pPr lvl="0"/>
            <a:r>
              <a:rPr lang="ru-RU" sz="2600" dirty="0"/>
              <a:t>СВОБОДА ВЕРОИСПОВЕДАНИЯ </a:t>
            </a:r>
          </a:p>
          <a:p>
            <a:pPr lvl="0"/>
            <a:r>
              <a:rPr lang="ru-RU" sz="2600" dirty="0"/>
              <a:t>СВОБОДА ВЫРАЖЕНИЯ МНЕНИЯ И ДОСТУП К ИНФОРМАЦИИ</a:t>
            </a:r>
          </a:p>
          <a:p>
            <a:pPr lvl="0"/>
            <a:r>
              <a:rPr lang="ru-RU" sz="2600" dirty="0"/>
              <a:t> ПРАВО НА  УВАЖЕНИЕ ЧАСТНОЙ И СЕМЕЙНОЙ ЖИЗНИ </a:t>
            </a:r>
          </a:p>
          <a:p>
            <a:pPr lvl="0"/>
            <a:r>
              <a:rPr lang="ru-RU" sz="2600" dirty="0"/>
              <a:t>ПРАВО НА СВОБОДУ АССОЦИАЦИЙ   </a:t>
            </a:r>
          </a:p>
        </p:txBody>
      </p:sp>
    </p:spTree>
    <p:extLst>
      <p:ext uri="{BB962C8B-B14F-4D97-AF65-F5344CB8AC3E}">
        <p14:creationId xmlns:p14="http://schemas.microsoft.com/office/powerpoint/2010/main" val="189083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18D7C-A267-4721-B8C9-B6C5CA957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Вопросы Таджикистану по итогам слушаний УПО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F964A4-CA70-419D-AB06-1A4C99EDA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160" y="4442790"/>
            <a:ext cx="9144000" cy="12480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9 ноября 2021</a:t>
            </a:r>
          </a:p>
        </p:txBody>
      </p:sp>
    </p:spTree>
    <p:extLst>
      <p:ext uri="{BB962C8B-B14F-4D97-AF65-F5344CB8AC3E}">
        <p14:creationId xmlns:p14="http://schemas.microsoft.com/office/powerpoint/2010/main" val="325497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A532CB-124F-4AFD-962D-463ECE573415}"/>
              </a:ext>
            </a:extLst>
          </p:cNvPr>
          <p:cNvSpPr txBox="1"/>
          <p:nvPr/>
        </p:nvSpPr>
        <p:spPr>
          <a:xfrm>
            <a:off x="91440" y="384994"/>
            <a:ext cx="11704320" cy="599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Обзор по Таджикистану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проведен на 7-м заседании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ноября 2021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 Делегацию Таджикистана возглавил министр юстиции г-н Музаффар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Ашуриён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На своем 13-м заседании 9 ноября 2021 года Рабочая группа приняла отчет по Таджикистану.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12 января 2021 года Совет по правам человека выбрал следующую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группу докладчиков (тройку) для содействия обзору по Таджикистану: Австрия, Буркина-Фасо и Куба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Были выпущены следующие документы: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Представленный национальный доклад / письменное представление в соответствии с пунктом 15 (а);</a:t>
            </a:r>
            <a:r>
              <a:rPr lang="ru-RU" sz="24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[1]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(б) Подборка, подготовленная Управлением Верховного комиссара Организации Объединенных Наций по правам человека (УВКПЧ) в соответствии с пунктом 15 (b);</a:t>
            </a:r>
            <a:r>
              <a:rPr lang="ru-RU" sz="24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[2]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(c) Резюме, подготовленное УВКПЧ в соответствии с пунктом 15 (c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[3]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4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66D4C-E9E0-40B3-9292-B1D9732C497F}"/>
              </a:ext>
            </a:extLst>
          </p:cNvPr>
          <p:cNvSpPr txBox="1"/>
          <p:nvPr/>
        </p:nvSpPr>
        <p:spPr>
          <a:xfrm>
            <a:off x="731520" y="1048906"/>
            <a:ext cx="10138410" cy="577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Делегацию Таджикистана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возглавил г-н Музаффар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Ашуриён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министр юстиции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Таджикистана, и в ее состав вошли следующие члены:</a:t>
            </a:r>
          </a:p>
          <a:p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Сироджиддин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Мухриддин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министр иностранных дел;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Рамазон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Рахимзода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министр внутренних дел;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Г-жа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Амонзода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министр труда, миграции и занятости населения;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Мухаммадьюсуф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Имомзода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министр образования и науки;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Джамолиддин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Абдуллозода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министр здравоохранения и социальной защиты населения;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Г-жа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Зульфия Давлат, министр культуры;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Абдуджаббор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Сатторзода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начальник Управления по правам человека Администрации Президента Таджикистана;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Мирзоамон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Рофизода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заместитель Генерального прокурора;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Г-жа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Гульнора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Хасанзода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директор статистического агентства;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Г-жа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Хилолби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Курбонзода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председатель Комитета по делам женщин и семьи;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Сулаймон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председатель правительственного комитета по религии, регулированию традиций, торжеств и церемоний;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Г-н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Абдулло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Рахмонзода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председатель комитета по делам молодежи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833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7430CA-E134-4D0A-B600-0EB7971D3BC4}"/>
              </a:ext>
            </a:extLst>
          </p:cNvPr>
          <p:cNvSpPr txBox="1"/>
          <p:nvPr/>
        </p:nvSpPr>
        <p:spPr>
          <a:xfrm>
            <a:off x="1495425" y="710605"/>
            <a:ext cx="9201150" cy="411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  <a:spcBef>
                <a:spcPts val="1800"/>
              </a:spcBef>
              <a:spcAft>
                <a:spcPts val="1200"/>
              </a:spcAft>
            </a:pP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Интерактивный диалог и ответы государства - объекта обзора</a:t>
            </a:r>
          </a:p>
          <a:p>
            <a:pPr algn="ctr"/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интерактивного диалога с заявлениями выступили 80 делегаций. 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4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D95FA-DF0E-46A2-83DB-381AB9CADA0F}"/>
              </a:ext>
            </a:extLst>
          </p:cNvPr>
          <p:cNvSpPr txBox="1"/>
          <p:nvPr/>
        </p:nvSpPr>
        <p:spPr>
          <a:xfrm>
            <a:off x="746760" y="0"/>
            <a:ext cx="11155680" cy="661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6.1 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Привести действующие нормативные акты по борьбе с терроризмом и экстремизмом в полное соответствие с Международным пактом о гражданских и политических правах (Польша);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6.2 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направления постоянного приглашения всем мандатариям специальных процедур СПЧ (Латвия);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6.3 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усилия по пересмотру и приведению законодательства в соответствие с международными обязательствами Таджикистана в области прав человека (Туркменистан);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6.4 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ратификации основных договоров по правам человека, участником которых Таджикистан еще не является (Украина);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6.5 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направления постоянного приглашения всем специальным процедурам СПЧ (Украина);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6,6 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Обратиться за технической поддержкой к Управлению Верховного комиссара для ускорения ратификации основных международных договоров по правам человека, участником которых страна еще не является, а также для обеспечения согласования своей национальной правовой системы с вытекающими из этого обязательствами. ратифицировал договоры о правах человека (Уругвай);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1066A-DC6D-4B94-8A4C-46CF506D5359}"/>
              </a:ext>
            </a:extLst>
          </p:cNvPr>
          <p:cNvSpPr txBox="1"/>
          <p:nvPr/>
        </p:nvSpPr>
        <p:spPr>
          <a:xfrm>
            <a:off x="537210" y="492042"/>
            <a:ext cx="11430000" cy="5671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сотрудничество с правозащитными механизмами ООН, направленное на реализацию национальной политики (Армения);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6,8 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конструктивное сотрудничество с правозащитными механизмами Организации Объединенных Наций (Бангладеш);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6.9 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усилия путем выделения достаточного бюджета и эффективных механизмов последующих действий (Бутан);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6.10 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Направить открытое приглашение специальным процедурам (Коста-Рика);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6,11 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Направить постоянное приглашение всем специальным процедурам Совета по правам человека (Кипр);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6,12 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усилия по ратификации Конвенции о правах инвалидов (Тунис); (Багамы); (Алжир);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6,13 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ратификации Конвенции о правах инвалидов (Мавритания); (Пакистан);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9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71058-E72D-475B-8998-F282872A2022}"/>
              </a:ext>
            </a:extLst>
          </p:cNvPr>
          <p:cNvSpPr txBox="1"/>
          <p:nvPr/>
        </p:nvSpPr>
        <p:spPr>
          <a:xfrm>
            <a:off x="514350" y="85970"/>
            <a:ext cx="11007090" cy="678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6,70 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Криминализация насилия в семье и изнасилования в браке и создание среды, в которой жертвам не нужно бояться сообщать о случаях насилия в семье и они могут получить необходимую помощь (Чехия);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6,71 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Внести поправки в статью 53 проекта Уголовного кодекса, чтобы ввести уголовную ответственность за все формы сексуального и гендерного насилия, включая изнасилование в браке и насилие в семье и со стороны интимного партнера (Дания);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6,72 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продвигать действия по укреплению Управления Омбудсмена или Уполномоченного по правам человека (Доминиканская Республика);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6,73 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национальные усилия по ратификации законопроекта о равенстве и ликвидации всех форм дискриминации (Египет);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6,74 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полной мере реализовать закон о предотвращении насилия в семье и ввести уголовную ответственность за насилие в семье (Эстония);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6,75 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принятие дальнейших законодательных и политических мер по обеспечению гендерного равенства (Индия);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0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76B9B2-79EF-4DAD-AC10-676EB6DEBFF9}"/>
              </a:ext>
            </a:extLst>
          </p:cNvPr>
          <p:cNvSpPr txBox="1"/>
          <p:nvPr/>
        </p:nvSpPr>
        <p:spPr>
          <a:xfrm>
            <a:off x="1062990" y="1539709"/>
            <a:ext cx="10184129" cy="2434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6,223 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информационные кампании о вредных последствиях детских, ранних, принудительных и незарегистрированных браков (Буркина-Фасо);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4330"/>
            <a:ext cx="9883986" cy="113701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Универсальный периодический обзор (УПО)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1640"/>
            <a:ext cx="10924116" cy="43497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 новый механизм Совета по правам человека</a:t>
            </a:r>
          </a:p>
          <a:p>
            <a:r>
              <a:rPr lang="ru-RU" dirty="0"/>
              <a:t>Создан 5 марта 2006 года в соответствии с резолюцией Генеральной Ассамблеи ООН </a:t>
            </a:r>
            <a:r>
              <a:rPr lang="ru-RU" b="1" dirty="0">
                <a:hlinkClick r:id="rId2"/>
              </a:rPr>
              <a:t>60/251</a:t>
            </a:r>
            <a:r>
              <a:rPr lang="ru-RU" dirty="0"/>
              <a:t>, учредившей Совет по правам человека. </a:t>
            </a:r>
          </a:p>
          <a:p>
            <a:r>
              <a:rPr lang="ru-RU" dirty="0"/>
              <a:t>Четыре раза в год проводятся регулярные обзоры выполнения 193 государствами-членами ООН обязательств и обязанностей в области прав человека. </a:t>
            </a:r>
          </a:p>
          <a:p>
            <a:r>
              <a:rPr lang="ru-RU" dirty="0"/>
              <a:t>УПО стремится обеспечить равноправные условия для всех стран при оценке их ситуации в области прав человека. </a:t>
            </a:r>
          </a:p>
          <a:p>
            <a:r>
              <a:rPr lang="ru-RU" dirty="0"/>
              <a:t>Дает возможность каждому государству заявить о предпринятых действиях в целях улучшения ситуации в области прав человека, а также выполнения своих обязательств в области прав человека</a:t>
            </a:r>
          </a:p>
          <a:p>
            <a:r>
              <a:rPr lang="ru-RU" dirty="0"/>
              <a:t>Происходит обмен примерами наилучшей практики в области прав человека по всему миру. </a:t>
            </a:r>
          </a:p>
          <a:p>
            <a:r>
              <a:rPr lang="ru-RU" dirty="0"/>
              <a:t>В настоящее время не существует других аналогичных универсальных механизмов.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236983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9277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Ключевые факты по УПО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970" y="1796143"/>
            <a:ext cx="10641330" cy="43189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проводится каждые 5 лет;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рассматривает все государства-члены ООН;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основывается на трех справочных документах;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государства получают рекомендации от своих «коллег» – других государств;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рассматриваемое государство может поддержать или принять во внимание рекомендации;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поддержанные рекомендации подлежат выполнению до следующего обзора;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государства могут также проводить работу по принятым во внимание рекомендациям в те же сроки.</a:t>
            </a:r>
          </a:p>
        </p:txBody>
      </p:sp>
    </p:spTree>
    <p:extLst>
      <p:ext uri="{BB962C8B-B14F-4D97-AF65-F5344CB8AC3E}">
        <p14:creationId xmlns:p14="http://schemas.microsoft.com/office/powerpoint/2010/main" val="40618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Какова цель УПО?</a:t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65960"/>
            <a:ext cx="10775526" cy="40754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Улучшить положение в области прав человека во всех странах,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Обеспечивать продвижение, поддержку и защиту прав человека на практике.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Для достижения своей цели УПО дает оценку деятельности государств в области прав человека и принимает необходимые меры в отношении нарушений прав человека во всем мире. УПО также оказывает техническую помощь государствам, способствует укреплению потенциала государства по решению существующих проблем в области прав человека и обеспечивает обмен лучшим опытом между государствами и другими заинтересованными сторонами.</a:t>
            </a:r>
          </a:p>
        </p:txBody>
      </p:sp>
    </p:spTree>
    <p:extLst>
      <p:ext uri="{BB962C8B-B14F-4D97-AF65-F5344CB8AC3E}">
        <p14:creationId xmlns:p14="http://schemas.microsoft.com/office/powerpoint/2010/main" val="254236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Когда проводится обзор государств в рамках механизма УПО?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3200" dirty="0"/>
              <a:t>В ходе первого цикла был проведён обзор всех государств-членов ООН - по 48 государств в год. </a:t>
            </a:r>
          </a:p>
          <a:p>
            <a:r>
              <a:rPr lang="ru-RU" sz="3200" dirty="0"/>
              <a:t>В рамках второго цикла в год рассматриваются 42 государства.</a:t>
            </a:r>
          </a:p>
          <a:p>
            <a:r>
              <a:rPr lang="ru-RU" sz="3200" dirty="0"/>
              <a:t>Обзор проходит во время сессий Рабочей группы УПО, которая собирается три раза в год (январь, май, ноябрь). </a:t>
            </a:r>
          </a:p>
          <a:p>
            <a:r>
              <a:rPr lang="ru-RU" sz="3200" dirty="0"/>
              <a:t>Количество рассматриваемых государств на каждой сессии составляет​ 14.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30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Кто проводит обзор?</a:t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2800" dirty="0"/>
              <a:t>Обзор проводится Рабочей группой УПО, состоящей из 47 членов Совета; </a:t>
            </a:r>
          </a:p>
          <a:p>
            <a:r>
              <a:rPr lang="ru-RU" sz="2800" dirty="0"/>
              <a:t>однако любое государство-член​​​​​ ООН может участвовать в рассмотрении, в том числе в интерактивном диалоге. </a:t>
            </a:r>
          </a:p>
          <a:p>
            <a:r>
              <a:rPr lang="ru-RU" sz="2800" dirty="0"/>
              <a:t>Проведению обзора каждого государства содействует группа из трех докладчиков (так называемая «тройка»), представляющих три государства. </a:t>
            </a:r>
          </a:p>
          <a:p>
            <a:r>
              <a:rPr lang="ru-RU" sz="2800" dirty="0"/>
              <a:t>Члены "тройки" отбираются путем жеребьевки перед каждой сессией рабочей группы. </a:t>
            </a:r>
          </a:p>
          <a:p>
            <a:endParaRPr lang="ru-RU" dirty="0"/>
          </a:p>
        </p:txBody>
      </p:sp>
      <p:pic>
        <p:nvPicPr>
          <p:cNvPr id="1026" name="Picture 2" descr="Универсальный периодический обзор | Вестник Кавк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0"/>
            <a:ext cx="3356610" cy="23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3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На чем основывается проведение обзора?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1) информация от соответствующего государства, подготовленной для обзора, которая может иметь форму “национального доклада”; </a:t>
            </a:r>
          </a:p>
          <a:p>
            <a:r>
              <a:rPr lang="ru-RU" sz="2800" dirty="0"/>
              <a:t>2) информация, содержащаяся в докладах независимых специалистов и групп экспертов в </a:t>
            </a:r>
            <a:r>
              <a:rPr lang="ru-RU" sz="2800" dirty="0">
                <a:solidFill>
                  <a:schemeClr val="tx1"/>
                </a:solidFill>
              </a:rPr>
              <a:t>области прав человека, так называемых </a:t>
            </a:r>
            <a:r>
              <a:rPr lang="ru-RU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специальных процедур</a:t>
            </a:r>
            <a:r>
              <a:rPr lang="ru-RU" sz="2800" dirty="0">
                <a:solidFill>
                  <a:schemeClr val="tx1"/>
                </a:solidFill>
              </a:rPr>
              <a:t>, </a:t>
            </a:r>
            <a:r>
              <a:rPr lang="ru-RU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договорных органов </a:t>
            </a:r>
            <a:r>
              <a:rPr lang="ru-RU" sz="2800" dirty="0"/>
              <a:t>по правам человека, и других структур ООН; </a:t>
            </a:r>
          </a:p>
          <a:p>
            <a:r>
              <a:rPr lang="ru-RU" sz="2800" dirty="0"/>
              <a:t>3) информация, предоставленная другими заинтересованными сторонами, в том числе неправительственными организациями и национальными правозащитными учреждениями.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68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B6A30-BAFB-40A1-8F36-97767976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roboto_slab"/>
              </a:rPr>
              <a:t>В</a:t>
            </a:r>
            <a:r>
              <a:rPr lang="ru-RU" b="1" i="0" dirty="0">
                <a:solidFill>
                  <a:schemeClr val="accent1"/>
                </a:solidFill>
                <a:effectLst/>
                <a:latin typeface="roboto_slab"/>
              </a:rPr>
              <a:t>клад и участие “других заинтересованных сторон” в УПО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7E590-B77E-4758-9444-9DA07BD7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827849"/>
            <a:ext cx="11624310" cy="5030151"/>
          </a:xfrm>
        </p:spPr>
        <p:txBody>
          <a:bodyPr>
            <a:normAutofit fontScale="47500" lnSpcReduction="20000"/>
          </a:bodyPr>
          <a:lstStyle/>
          <a:p>
            <a:pPr algn="l"/>
            <a:endParaRPr lang="ru-RU" sz="4400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u-RU" sz="4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Обзор проводится в Женеве в ходе сессии Рабочей группы по УПО, состоящей из 47 стран – членов Совета по правам человека. Обзор проходит в форме интерактивного диалога между рассматриваемым государством, странами – членами Совета и странами-наблюдателями. По окончанию каждого обзора Рабочая группа принимает итоговый документ, который позднее рассматривается и утверждается Советом по правам человека во время его сессии.</a:t>
            </a:r>
          </a:p>
          <a:p>
            <a:pPr algn="l"/>
            <a:r>
              <a:rPr lang="ru-RU" sz="4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Универсальный периодический обзор обеспечивает участие всех заинтересованных сторон, в том числе неправительственных организаций (НПО), национальных правозащитных учреждений (НПЗУ) и региональных механизмов.</a:t>
            </a:r>
          </a:p>
          <a:p>
            <a:pPr algn="l"/>
            <a:r>
              <a:rPr lang="ru-RU" sz="44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Информационные встречи НПО: 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НПО могут присутствовать на сессиях Рабочей группы в качестве наблюдателей, не , делая устных или письменных заявлений, однако они могут и организовывать информационные встречи по процессу УПО с тем, чтобы обменяться </a:t>
            </a:r>
            <a:r>
              <a:rPr lang="ru-RU" sz="4400" b="1" i="0" u="none" strike="noStrike" dirty="0">
                <a:solidFill>
                  <a:srgbClr val="006FB7"/>
                </a:solidFill>
                <a:effectLst/>
                <a:latin typeface="roboto" panose="02000000000000000000" pitchFamily="2" charset="0"/>
                <a:hlinkClick r:id="rId2" tooltip="Information and best practices"/>
              </a:rPr>
              <a:t>информацией и примерами наиболее успешных практик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 Запросы на организацию информационных встреч необходимо направлять посредством </a:t>
            </a:r>
            <a:r>
              <a:rPr lang="ru-RU" sz="4400" b="1" i="0" u="none" strike="noStrike" dirty="0">
                <a:solidFill>
                  <a:srgbClr val="006FB7"/>
                </a:solidFill>
                <a:effectLst/>
                <a:latin typeface="roboto" panose="02000000000000000000" pitchFamily="2" charset="0"/>
                <a:hlinkClick r:id="rId3"/>
              </a:rPr>
              <a:t>регистрационного портала параллельных мероприятий НПО.</a:t>
            </a:r>
            <a:endParaRPr lang="ru-RU" sz="4400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84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263527"/>
            <a:ext cx="10058400" cy="1450757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Фокус третьего цикла УПО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2400" dirty="0"/>
          </a:p>
          <a:p>
            <a:r>
              <a:rPr lang="ru-RU" sz="3200" dirty="0"/>
              <a:t>Обзор должен быть сосредоточен, в частности, на выполнении принятых рекомендаций и развитии ситуации с правами человека в рассматриваемом государстве. Таким образом, заинтересованным сторонам рекомендуется сосредоточиться на оценке выполнения рекомендаций предыдущих циклов и их влиянии, а также на события или соответствующие вопросы, не рассмотренные в ходе предыдущих обзоров 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9995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342</TotalTime>
  <Words>1542</Words>
  <Application>Microsoft Office PowerPoint</Application>
  <PresentationFormat>Широкоэкранный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Calibri Light</vt:lpstr>
      <vt:lpstr>Cambria</vt:lpstr>
      <vt:lpstr>roboto</vt:lpstr>
      <vt:lpstr>roboto_slab</vt:lpstr>
      <vt:lpstr>Times New Roman</vt:lpstr>
      <vt:lpstr>Wingdings</vt:lpstr>
      <vt:lpstr>Ретро</vt:lpstr>
      <vt:lpstr>    </vt:lpstr>
      <vt:lpstr>Универсальный периодический обзор (УПО) </vt:lpstr>
      <vt:lpstr>Ключевые факты по УПО</vt:lpstr>
      <vt:lpstr>Какова цель УПО? </vt:lpstr>
      <vt:lpstr>Когда проводится обзор государств в рамках механизма УПО?</vt:lpstr>
      <vt:lpstr>Кто проводит обзор? </vt:lpstr>
      <vt:lpstr>На чем основывается проведение обзора?  </vt:lpstr>
      <vt:lpstr>Вклад и участие “других заинтересованных сторон” в УПО</vt:lpstr>
      <vt:lpstr>Фокус третьего цикла УПО</vt:lpstr>
      <vt:lpstr>Содержание Альтернативного обзора</vt:lpstr>
      <vt:lpstr>Вопросы Таджикистану по итогам слушаний УПО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Таджикистану по итогам слушаний УПО</dc:title>
  <dc:creator>Татьяна Ник</dc:creator>
  <cp:lastModifiedBy>Татьяна Ник</cp:lastModifiedBy>
  <cp:revision>10</cp:revision>
  <dcterms:created xsi:type="dcterms:W3CDTF">2021-11-14T05:44:17Z</dcterms:created>
  <dcterms:modified xsi:type="dcterms:W3CDTF">2022-03-17T21:07:49Z</dcterms:modified>
</cp:coreProperties>
</file>