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1E4B3-463F-4D54-A716-5373A3FB2DC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64D19-9F71-476B-94D6-38D9F692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BFD22BCA-A81D-4640-AC4B-AB839A8B5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9EAAB2E8-4B32-4F58-90F6-C4FA89D0D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607CA613-CEA9-4046-BC4A-4A62C5352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5977B8-FE78-4B5D-A302-AC559E4283C6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0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3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1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5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5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8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B84EA7-C640-4F12-9A63-824A555F439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1A2C3B-5222-493E-A78C-8F42DAE91C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7BEDB-4D36-4D3A-8C8F-412CFEF0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2235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+mn-lt"/>
              </a:rPr>
              <a:t>НАЦИОНАЛЬНЫЕ ДОКЛАДЫ ПО РЕАЛИЗАЦИИ КЛДЖ</a:t>
            </a:r>
            <a:br>
              <a:rPr lang="ru-RU" sz="3600" b="1" dirty="0">
                <a:solidFill>
                  <a:schemeClr val="accent2"/>
                </a:solidFill>
                <a:latin typeface="+mn-lt"/>
              </a:rPr>
            </a:br>
            <a:r>
              <a:rPr lang="ru-RU" sz="3600" b="1" dirty="0">
                <a:latin typeface="+mn-lt"/>
              </a:rPr>
              <a:t>ПРЕЗЕНТАЦИЯ №19</a:t>
            </a:r>
            <a:br>
              <a:rPr lang="ru-RU" sz="3600" b="1" dirty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E1F38B-65FC-4FE5-AD12-D6EACCF1E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50" y="4870768"/>
            <a:ext cx="9144000" cy="142078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МОДУЛЬ 1. Международные правовые инструменты в области прав человека и кампании по искоренению СГН    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1 ДЕНЬ, 14 ноября 2021</a:t>
            </a:r>
          </a:p>
          <a:p>
            <a:endParaRPr lang="ru-RU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685496C-7337-48C1-9936-A6D0E917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705393" y="566443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75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0EB40-0941-438C-B9FC-9F0B1C21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+mn-lt"/>
              </a:rPr>
              <a:t>Конвенция о ликвидации всех форм дискриминации в отношении женщин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FEB35-815E-438D-93F4-D1A40501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26140" cy="483806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Статья 17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Для рассмотрения хода осуществления настоящей Конвенции учреждается Комитет по ликвидации дискриминации в отношении женщин (далее именуемый Комитет), состоящий в момент вступления Конвенции в силу из восемнадцати, а после ее ратификации или присоединения к ней тридцать пятого государства-участника — из двадцати трех экспертов, обладающих высокими моральными качествами и компетентностью в области, охватываемой настоящей Конвенцией. Эти эксперты избираются государствами-участниками из числа своих граждан и выступают в своем личном качестве, при этом учитывается справедливое географическое распределение и представительство различных форм цивилизации, а также основных правовых систем.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Члены Комитета избираются тайным голосованием из числа внесенных в список лиц, выдвинутых государствами-участниками. Каждое государство-участник может выдвинуть одно лицо из числа своих граждан.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4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>
            <a:extLst>
              <a:ext uri="{FF2B5EF4-FFF2-40B4-BE49-F238E27FC236}">
                <a16:creationId xmlns:a16="http://schemas.microsoft.com/office/drawing/2014/main" id="{EBB97F25-8D2F-4B80-B4DA-6A5049EF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10" y="285751"/>
            <a:ext cx="934497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Комитет ООН по ликвидации дискриминации в отношении женщин</a:t>
            </a:r>
            <a:endParaRPr lang="ru-RU" altLang="ru-RU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id="{F096BF2D-A573-4341-9175-8E5AD84C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6" y="1564143"/>
            <a:ext cx="9612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</a:rPr>
              <a:t>Задача: </a:t>
            </a:r>
            <a:r>
              <a:rPr lang="ru-RU" altLang="ru-RU" sz="2400" dirty="0">
                <a:latin typeface="Calibri" panose="020F0502020204030204" pitchFamily="34" charset="0"/>
              </a:rPr>
              <a:t>контроль соблюдения странами-участницами Конвенции о ликвидации всех форм дискриминации в отношении женщин.</a:t>
            </a:r>
            <a:endParaRPr lang="ru-RU" altLang="ru-RU" sz="2400" b="1" dirty="0">
              <a:latin typeface="Calibri" panose="020F0502020204030204" pitchFamily="34" charset="0"/>
            </a:endParaRPr>
          </a:p>
        </p:txBody>
      </p:sp>
      <p:sp>
        <p:nvSpPr>
          <p:cNvPr id="8196" name="Прямоугольник 3">
            <a:extLst>
              <a:ext uri="{FF2B5EF4-FFF2-40B4-BE49-F238E27FC236}">
                <a16:creationId xmlns:a16="http://schemas.microsoft.com/office/drawing/2014/main" id="{8B2E2724-3838-423D-9CAA-A177CD3D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6" y="2565173"/>
            <a:ext cx="819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</a:rPr>
              <a:t>Состав: </a:t>
            </a:r>
            <a:r>
              <a:rPr lang="ru-RU" altLang="ru-RU" sz="2400" dirty="0">
                <a:latin typeface="Calibri" panose="020F0502020204030204" pitchFamily="34" charset="0"/>
              </a:rPr>
              <a:t>23 эксперта</a:t>
            </a:r>
          </a:p>
        </p:txBody>
      </p:sp>
      <p:sp>
        <p:nvSpPr>
          <p:cNvPr id="8197" name="Прямоугольник 6">
            <a:extLst>
              <a:ext uri="{FF2B5EF4-FFF2-40B4-BE49-F238E27FC236}">
                <a16:creationId xmlns:a16="http://schemas.microsoft.com/office/drawing/2014/main" id="{80A28E65-D339-4D98-A177-1250AF1B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6" y="3195784"/>
            <a:ext cx="4028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</a:rPr>
              <a:t>Срок полномочий: </a:t>
            </a:r>
            <a:r>
              <a:rPr lang="ru-RU" altLang="ru-RU" sz="2400" dirty="0">
                <a:latin typeface="Calibri" panose="020F0502020204030204" pitchFamily="34" charset="0"/>
              </a:rPr>
              <a:t>4 года </a:t>
            </a:r>
            <a:endParaRPr lang="ru-RU" altLang="ru-RU" sz="2400" b="1" dirty="0">
              <a:latin typeface="Calibri" panose="020F0502020204030204" pitchFamily="34" charset="0"/>
            </a:endParaRPr>
          </a:p>
        </p:txBody>
      </p:sp>
      <p:sp>
        <p:nvSpPr>
          <p:cNvPr id="8198" name="Прямоугольник 6">
            <a:extLst>
              <a:ext uri="{FF2B5EF4-FFF2-40B4-BE49-F238E27FC236}">
                <a16:creationId xmlns:a16="http://schemas.microsoft.com/office/drawing/2014/main" id="{D41399C3-9F64-4A7E-BADE-F8361DA5F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6" y="3757664"/>
            <a:ext cx="108061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</a:rPr>
              <a:t>Компетенция: </a:t>
            </a:r>
          </a:p>
          <a:p>
            <a:pPr eaLnBrk="1" hangingPunct="1"/>
            <a:r>
              <a:rPr lang="ru-RU" altLang="ru-RU" sz="2400" dirty="0">
                <a:latin typeface="Calibri" panose="020F0502020204030204" pitchFamily="34" charset="0"/>
              </a:rPr>
              <a:t>-</a:t>
            </a:r>
            <a:r>
              <a:rPr lang="ru-RU" altLang="ru-RU" sz="2400" b="1" dirty="0">
                <a:latin typeface="Calibri" panose="020F0502020204030204" pitchFamily="34" charset="0"/>
              </a:rPr>
              <a:t> </a:t>
            </a:r>
            <a:r>
              <a:rPr lang="ru-RU" altLang="ru-RU" sz="2400" dirty="0">
                <a:latin typeface="Calibri" panose="020F0502020204030204" pitchFamily="34" charset="0"/>
              </a:rPr>
              <a:t>рассмотрение докладов стран-участниц;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dirty="0">
                <a:latin typeface="Calibri" panose="020F0502020204030204" pitchFamily="34" charset="0"/>
              </a:rPr>
              <a:t>рассмотрение </a:t>
            </a:r>
            <a:r>
              <a:rPr lang="ru-RU" altLang="ru-RU" sz="2400" b="1" dirty="0">
                <a:latin typeface="Calibri" panose="020F0502020204030204" pitchFamily="34" charset="0"/>
              </a:rPr>
              <a:t> </a:t>
            </a:r>
            <a:r>
              <a:rPr lang="ru-RU" altLang="ru-RU" sz="2400" dirty="0">
                <a:latin typeface="Calibri" panose="020F0502020204030204" pitchFamily="34" charset="0"/>
              </a:rPr>
              <a:t>сообщений о нарушениях странами-участницами прав ,  </a:t>
            </a:r>
          </a:p>
          <a:p>
            <a:pPr eaLnBrk="1" hangingPunct="1"/>
            <a:r>
              <a:rPr lang="ru-RU" altLang="ru-RU" sz="2400" dirty="0">
                <a:latin typeface="Calibri" panose="020F0502020204030204" pitchFamily="34" charset="0"/>
              </a:rPr>
              <a:t>     изложенных в конвенции;</a:t>
            </a:r>
          </a:p>
          <a:p>
            <a:pPr eaLnBrk="1" hangingPunct="1"/>
            <a:r>
              <a:rPr lang="ru-RU" altLang="ru-RU" sz="2400" dirty="0">
                <a:latin typeface="Calibri" panose="020F0502020204030204" pitchFamily="34" charset="0"/>
              </a:rPr>
              <a:t>- проведение расследования</a:t>
            </a:r>
          </a:p>
          <a:p>
            <a:pPr eaLnBrk="1" hangingPunct="1"/>
            <a:r>
              <a:rPr lang="ru-RU" altLang="ru-RU" sz="2400" dirty="0">
                <a:latin typeface="Calibri" panose="020F0502020204030204" pitchFamily="34" charset="0"/>
              </a:rPr>
              <a:t>- официально толкование норм Конвенции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3A7DB-256E-4BC8-B185-38A79821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КЛДЖ  Статья 18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B78A0-1D4D-44E1-94DA-CE452875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70" y="1845734"/>
            <a:ext cx="10961370" cy="442933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Государства-участники обязуются представлять Генеральному секретарю ООН для рассмотрения Комитетом доклады о законодательных, судебных, административных или других мерах, принятых ими для выполнения положений настоящей Конвенции, и о прогрессе, достигнутом в этой связи: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течение одного года со дня вступления настоящей Конвенции в силу для заинтересованного государства;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после этого по крайней мере через каждые четыре года и далее тогда, когда об этом запросит Комитет.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докладах могут указываться факторы и трудности, влияющие на степень выполнения обязательств по настоящей Конвенции.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9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7C092-95FE-4F66-AFBB-486DD0C8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+mn-lt"/>
              </a:rPr>
              <a:t>Представление Национальных докладов РТ в КЛДЖ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48E03-8569-4F91-990C-AC532382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81310" cy="439504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Сводные первоначальный, второй и третий периодические доклады РТ (представлен 7 июня 2005 года)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ts val="1350"/>
              </a:lnSpc>
              <a:spcBef>
                <a:spcPts val="1800"/>
              </a:spcBef>
              <a:spcAft>
                <a:spcPts val="1200"/>
              </a:spcAft>
              <a:buNone/>
              <a:tabLst>
                <a:tab pos="540385" algn="r"/>
                <a:tab pos="449580" algn="l"/>
              </a:tabLst>
            </a:pPr>
            <a:r>
              <a:rPr lang="ru-RU" sz="3200" b="0" kern="700" spc="20" dirty="0">
                <a:effectLst/>
                <a:ea typeface="Times New Roman" panose="02020603050405020304" pitchFamily="18" charset="0"/>
              </a:rPr>
              <a:t>2. Объединенный четвертый и пятый периодический </a:t>
            </a:r>
          </a:p>
          <a:p>
            <a:pPr indent="0" algn="just">
              <a:lnSpc>
                <a:spcPts val="1350"/>
              </a:lnSpc>
              <a:spcBef>
                <a:spcPts val="1800"/>
              </a:spcBef>
              <a:spcAft>
                <a:spcPts val="1200"/>
              </a:spcAft>
              <a:buNone/>
              <a:tabLst>
                <a:tab pos="540385" algn="r"/>
                <a:tab pos="449580" algn="l"/>
              </a:tabLst>
            </a:pPr>
            <a:r>
              <a:rPr lang="ru-RU" sz="3200" b="0" kern="700" spc="20" dirty="0">
                <a:effectLst/>
                <a:ea typeface="Times New Roman" panose="02020603050405020304" pitchFamily="18" charset="0"/>
              </a:rPr>
              <a:t>       доклады РТ  (22 марта 2012 года)</a:t>
            </a:r>
            <a:endParaRPr lang="ru-RU" sz="3200" b="1" kern="700" spc="2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Шестой периодический доклад Таджикистана (представлен в 2017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году)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4. Седьмой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периодический доклад Таджикистана  - ноябрь 2022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7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AC551-9D19-4FDD-9194-C26ADC0F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46988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+mn-lt"/>
              </a:rPr>
              <a:t>По итогам слушаний 6 Доклада РТ даны 51 рекомендация по вопросам: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B42F5-07F2-49A9-8988-3DF1DA3D3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" y="1845734"/>
            <a:ext cx="11132820" cy="442933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дискриминации в отношении женщин и законодательная база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правосудию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механизмы по улучшению положения женщин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Национальное правозащитное учреждение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Гражданское общество и неправительственные организации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Временные специальные меры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Стереотипы и вредная практика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Гендерное насилие в отношении женщин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Торговля людьми и эксплуатация проституции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60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B93AA-5CA8-4F88-83FA-0C087131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286603"/>
            <a:ext cx="11212830" cy="1450757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+mn-lt"/>
              </a:rPr>
              <a:t>Продолжение: По итогам слушаний 6 Доклада РТ даны 51 рекомендация по вопросам: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51DB6-B157-4C8E-AB56-A893FC0A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политической и общественной жизни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Гражданство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 в сельских районах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женщин, находящиеся в неблагоприятном положении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Брак и семейные отношения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76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DCCC1-B7CB-451F-B221-BCACD485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+mn-lt"/>
              </a:rPr>
              <a:t>Практическое занятие №8</a:t>
            </a:r>
            <a:br>
              <a:rPr lang="ru-RU" b="1" dirty="0">
                <a:solidFill>
                  <a:schemeClr val="accent2"/>
                </a:solidFill>
                <a:latin typeface="+mn-lt"/>
              </a:rPr>
            </a:b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FA77D-898E-43C6-A969-3AE9966F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49890" cy="4315036"/>
          </a:xfrm>
        </p:spPr>
        <p:txBody>
          <a:bodyPr>
            <a:normAutofit/>
          </a:bodyPr>
          <a:lstStyle/>
          <a:p>
            <a:r>
              <a:rPr lang="ru-RU" sz="2800" dirty="0"/>
              <a:t>Изучаем Рекомендации Комитета ООН КЛДЖ по 6 Периодическому докладу РТ и делаем заключение: что выполнено, что не выполнено:</a:t>
            </a:r>
          </a:p>
          <a:p>
            <a:r>
              <a:rPr lang="ru-RU" sz="2800" b="1" dirty="0"/>
              <a:t>1 ГРУППА. </a:t>
            </a:r>
            <a:r>
              <a:rPr lang="ru-RU" sz="2800" dirty="0"/>
              <a:t>Рекомендации №23 и 24.  </a:t>
            </a:r>
            <a:r>
              <a:rPr lang="ru-RU" sz="2800" kern="700" spc="10" dirty="0">
                <a:effectLst/>
                <a:ea typeface="Calibri" panose="020F0502020204030204" pitchFamily="34" charset="0"/>
              </a:rPr>
              <a:t>Стереотипы и вредная практика</a:t>
            </a:r>
          </a:p>
          <a:p>
            <a:r>
              <a:rPr lang="ru-RU" sz="2800" b="1" kern="700" spc="10" dirty="0">
                <a:ea typeface="Calibri" panose="020F0502020204030204" pitchFamily="34" charset="0"/>
              </a:rPr>
              <a:t>2 ГРУППА</a:t>
            </a:r>
            <a:r>
              <a:rPr lang="ru-RU" sz="2800" kern="700" spc="10" dirty="0">
                <a:ea typeface="Calibri" panose="020F0502020204030204" pitchFamily="34" charset="0"/>
              </a:rPr>
              <a:t>. Рекомендации № 25 и 26. </a:t>
            </a:r>
            <a:r>
              <a:rPr lang="ru-RU" sz="2800" kern="700" spc="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Гендерное насилие в отношении женщин</a:t>
            </a:r>
            <a:endParaRPr lang="ru-RU" sz="2800" kern="700" spc="10" dirty="0">
              <a:effectLst/>
              <a:ea typeface="Calibri" panose="020F0502020204030204" pitchFamily="34" charset="0"/>
            </a:endParaRPr>
          </a:p>
          <a:p>
            <a:r>
              <a:rPr lang="ru-RU" sz="2800" b="1" kern="700" spc="10" dirty="0">
                <a:effectLst/>
                <a:ea typeface="Calibri" panose="020F0502020204030204" pitchFamily="34" charset="0"/>
              </a:rPr>
              <a:t>3 ГРУППА. </a:t>
            </a:r>
            <a:r>
              <a:rPr lang="ru-RU" sz="2800" kern="700" spc="10" dirty="0">
                <a:effectLst/>
                <a:ea typeface="Calibri" panose="020F0502020204030204" pitchFamily="34" charset="0"/>
              </a:rPr>
              <a:t>Рекомендации  №43 и 44. </a:t>
            </a:r>
            <a:r>
              <a:rPr lang="ru-RU" sz="2800" kern="700" spc="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Группы женщин, находящиеся в неблагоприятном положении</a:t>
            </a:r>
            <a:endParaRPr lang="ru-RU" sz="2800" kern="700" spc="10" dirty="0">
              <a:effectLst/>
              <a:ea typeface="Calibri" panose="020F0502020204030204" pitchFamily="34" charset="0"/>
            </a:endParaRPr>
          </a:p>
          <a:p>
            <a:endParaRPr lang="ru-RU" sz="1800" b="1" kern="700" spc="1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6771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</TotalTime>
  <Words>547</Words>
  <Application>Microsoft Office PowerPoint</Application>
  <PresentationFormat>Широкоэкранный</PresentationFormat>
  <Paragraphs>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Ретро</vt:lpstr>
      <vt:lpstr>НАЦИОНАЛЬНЫЕ ДОКЛАДЫ ПО РЕАЛИЗАЦИИ КЛДЖ ПРЕЗЕНТАЦИЯ №19 </vt:lpstr>
      <vt:lpstr>Конвенция о ликвидации всех форм дискриминации в отношении женщин</vt:lpstr>
      <vt:lpstr>Презентация PowerPoint</vt:lpstr>
      <vt:lpstr>КЛДЖ  Статья 18 </vt:lpstr>
      <vt:lpstr>Представление Национальных докладов РТ в КЛДЖ</vt:lpstr>
      <vt:lpstr>По итогам слушаний 6 Доклада РТ даны 51 рекомендация по вопросам:</vt:lpstr>
      <vt:lpstr>Продолжение: По итогам слушаний 6 Доклада РТ даны 51 рекомендация по вопросам:</vt:lpstr>
      <vt:lpstr>Практическое занятие №8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9</cp:revision>
  <dcterms:created xsi:type="dcterms:W3CDTF">2022-03-17T19:13:40Z</dcterms:created>
  <dcterms:modified xsi:type="dcterms:W3CDTF">2022-03-17T21:08:07Z</dcterms:modified>
</cp:coreProperties>
</file>