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71" r:id="rId3"/>
    <p:sldId id="328" r:id="rId4"/>
    <p:sldId id="329" r:id="rId5"/>
    <p:sldId id="323" r:id="rId6"/>
    <p:sldId id="331" r:id="rId7"/>
    <p:sldId id="324" r:id="rId8"/>
    <p:sldId id="325" r:id="rId9"/>
    <p:sldId id="332" r:id="rId10"/>
    <p:sldId id="333" r:id="rId11"/>
    <p:sldId id="326" r:id="rId12"/>
    <p:sldId id="327" r:id="rId13"/>
    <p:sldId id="33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5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1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07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6321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60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215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314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39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2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64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43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0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9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9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7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95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8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8B75D-9E0E-43E8-AA86-3E0F92CD0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0626" y="1008275"/>
            <a:ext cx="9448800" cy="16009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B4D455-3B73-4CBC-BD38-1A3923CD3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289852"/>
            <a:ext cx="9448800" cy="241520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ОБУЧАЮЩАЯ СЕССИЯ 2.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МОДУЛЬ 1. НОРМАТИВНАЯ ПРАВОВАЯ БАЗА ПО ИСКОРЕНЕНИЮ НАСИЛИЯ </a:t>
            </a:r>
          </a:p>
          <a:p>
            <a:pPr algn="ctr"/>
            <a:r>
              <a:rPr lang="ru-RU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27 ноября 2021 год</a:t>
            </a:r>
            <a:r>
              <a:rPr lang="ru-RU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а</a:t>
            </a:r>
            <a:endParaRPr lang="ru-RU" sz="2400" b="1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A0B5910-E8EB-42D8-A4FE-909743B93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530626" y="1008275"/>
            <a:ext cx="9236371" cy="16009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184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94A17-F719-49B4-AC91-6553DF61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effectLst/>
                <a:latin typeface="Palatino Linotype" panose="02040502050505030304" pitchFamily="18" charset="0"/>
                <a:cs typeface="Tahoma" panose="020B0604030504040204" pitchFamily="34" charset="0"/>
              </a:rPr>
              <a:t>Статья 21. Лица, имеющие право на вторичную юридическую помощь по уголовным делам. </a:t>
            </a:r>
            <a:r>
              <a:rPr lang="ru-RU" sz="2800" b="1" i="1" dirty="0">
                <a:effectLst/>
                <a:latin typeface="Palatino Linotype" panose="02040502050505030304" pitchFamily="18" charset="0"/>
                <a:cs typeface="Tahoma" panose="020B0604030504040204" pitchFamily="34" charset="0"/>
              </a:rPr>
              <a:t>Продолжение </a:t>
            </a:r>
            <a:endParaRPr lang="ru-RU" sz="2800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BE56A9-0E18-4BDE-A178-84C6D222C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61421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если лицо обвиняется в совершении преступления, за которое в качестве меры наказания может быть назначена смертная казнь или пожизненное лишение свободы;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подсудимый, содержащийся под стражей, отказывающийся явиться на судебное заседание;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4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ветераны Великой Отечественной войны и приравненные к ним лица, ветераны боевых действий на территории других государств и приравненные к ним лица, а также лица, пострадавшие вследствие катастрофы на Чернобыльской атомной электростанции, либо принимавшие участия в ликвидации последствий этой катастрофы.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272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2B0DF2-3034-4BF1-AA69-141EAF5F2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852452" cy="12930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/>
                <a:latin typeface="Palatino Linotype" panose="02040502050505030304" pitchFamily="18" charset="0"/>
                <a:cs typeface="Tahoma" panose="020B0604030504040204" pitchFamily="34" charset="0"/>
              </a:rPr>
              <a:t>Статья 22. Лица, имеющие права на вторичную юридическую помощь по делам об административных правонарушениях</a:t>
            </a:r>
            <a:br>
              <a:rPr lang="ru-RU" sz="2800" b="1" dirty="0">
                <a:effectLst/>
                <a:latin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DEE788-E8D4-4497-9F62-3F307B96A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94560"/>
            <a:ext cx="11211339" cy="4504414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</a:pPr>
            <a:r>
              <a:rPr lang="ru-RU" sz="18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В судебном процессе право на вторичную юридическую помощь по делам об административных правонарушениях в соответствии с настоящим Законом и другими нормативными правовыми актами Республики Таджикистан имеют следующие лица: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8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- лицо, не имеющее возможности оплатить услуги защитника, которое является получателем адресной социальной помощи в соответствии с законодательством РТ;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8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- несовершеннолетний сирота или несовершеннолетний, родители (лица, их заменяющие) которого являются получателями адресной социальной помощи в соответствии с законодательством РТ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8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- лицо, которое в силу физических или психических недостатков не может самостоятельно осуществлять свое право на защиту;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18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- ветераны Великой Отечественной войны и приравненные к ним лица, ветераны боевых действий на территории других государств и приравненные к ним лица, а также лица, пострадавшие вследствие катастрофы на Чернобыльской атомной электростанции, либо принимавшие участие в ликвидации последствий этой катастрофы.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704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F0BC4-2243-4C5D-AC0A-CD55E4F7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817" y="582891"/>
            <a:ext cx="9587948" cy="1014731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effectLst/>
                <a:latin typeface="Palatino Linotype" panose="02040502050505030304" pitchFamily="18" charset="0"/>
                <a:cs typeface="Tahoma" panose="020B0604030504040204" pitchFamily="34" charset="0"/>
              </a:rPr>
              <a:t>Статья 23. Лица, имеющие право на вторичную юридическую помощь (ВЮП) по гражданским делам</a:t>
            </a:r>
            <a:br>
              <a:rPr lang="ru-RU" sz="2400" b="1" dirty="0">
                <a:effectLst/>
                <a:latin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DFC6C9-012D-4984-9F4D-744B13F60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9652"/>
            <a:ext cx="10820400" cy="5019261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- лицам, не имеющим возможности оплатить эти услуги, являющимся получателями адресной социальной помощи в соответствии с законодательством РТ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- ветеранам Великой Отечественной войны и приравненным к ним лицам, ветеранам боевых действий на территории других государств и приравненным к ним лицам, а также лицам, пострадавшим вследствие катастрофы на Чернобыльской атомной электростанции, </a:t>
            </a:r>
            <a:r>
              <a:rPr lang="ru-RU" sz="2000" dirty="0" err="1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либр</a:t>
            </a: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 принимавшим участие в ликвидации последствий этой катастрофы;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- лицам, в отношении которых суд рассматривает дело об ограничении дееспособности, признании недееспособными и возобновлении дееспособности физического лица;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- истцам в судах первой инстанции при ведении дел о возмещении причиненного вреда, в случае потери кормильца, получения увечья или иного повреждения здоровья, связанного с трудовой деятельностью;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- истцам в судах первой инстанции при ведении дел о восстановлении на прежнюю работу</a:t>
            </a:r>
            <a:r>
              <a:rPr lang="ru-RU" sz="18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.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257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544CC-A3CE-4DAF-A77B-52966A0B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72140"/>
            <a:ext cx="8610600" cy="1020725"/>
          </a:xfrm>
        </p:spPr>
        <p:txBody>
          <a:bodyPr>
            <a:normAutofit/>
          </a:bodyPr>
          <a:lstStyle/>
          <a:p>
            <a:r>
              <a:rPr lang="ru-RU" sz="3200" b="1" dirty="0"/>
              <a:t>ГЕНДЕРНЫЕ Пробелы В ЗАКОНЕ</a:t>
            </a:r>
            <a:br>
              <a:rPr lang="ru-RU" sz="3200" b="1" dirty="0"/>
            </a:br>
            <a:r>
              <a:rPr lang="ru-RU" sz="3200" b="1" dirty="0"/>
              <a:t>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02C694-E88E-4492-85F2-380C39342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22744"/>
            <a:ext cx="10820400" cy="555019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w Cen MT" panose="020B0602020104020603" pitchFamily="34" charset="0"/>
                <a:cs typeface="Times New Roman" panose="02020603050405020304" pitchFamily="18" charset="0"/>
              </a:rPr>
              <a:t>Концепцией об оказании бесплатной юридической помощи (БЮП) предусматривалась модель участия гражданского общества в оказании юридической помощи через государственный заказ. Закон практически не прописывает данную модель.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w Cen MT" panose="020B0602020104020603" pitchFamily="34" charset="0"/>
                <a:cs typeface="Times New Roman" panose="02020603050405020304" pitchFamily="18" charset="0"/>
              </a:rPr>
              <a:t>Не учтены 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w Cen MT" panose="020B0602020104020603" pitchFamily="34" charset="0"/>
                <a:cs typeface="Times New Roman" panose="02020603050405020304" pitchFamily="18" charset="0"/>
              </a:rPr>
              <a:t>оложения Концепции БЮП: из категории лиц, имеющих право на получение вторичной юридической помощи (ВЮП) по уголовным делам, были исключены жертвы насилия в семье, жертвы пыток, матери, одни воспитывающие детей. Такая категория также не предусмотрена и в делах об административных правонарушениях, так как жертвы насилия в семье также являются и потерпевшими по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w Cen MT" panose="020B0602020104020603" pitchFamily="34" charset="0"/>
                <a:cs typeface="Times New Roman" panose="02020603050405020304" pitchFamily="18" charset="0"/>
              </a:rPr>
              <a:t>ст.ст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w Cen MT" panose="020B0602020104020603" pitchFamily="34" charset="0"/>
                <a:cs typeface="Times New Roman" panose="02020603050405020304" pitchFamily="18" charset="0"/>
              </a:rPr>
              <a:t>. 93(1), 93(2)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w Cen MT" panose="020B0602020104020603" pitchFamily="34" charset="0"/>
                <a:cs typeface="Times New Roman" panose="02020603050405020304" pitchFamily="18" charset="0"/>
              </a:rPr>
              <a:t>КобАП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w Cen MT" panose="020B0602020104020603" pitchFamily="34" charset="0"/>
                <a:cs typeface="Times New Roman" panose="02020603050405020304" pitchFamily="18" charset="0"/>
              </a:rPr>
              <a:t> РТ.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w Cen MT" panose="020B0602020104020603" pitchFamily="34" charset="0"/>
                <a:cs typeface="Times New Roman" panose="02020603050405020304" pitchFamily="18" charset="0"/>
              </a:rPr>
              <a:t>Несправедливо исключена из получателей ВЮП такая категория, как истец/истица по делам о взыскании алиментов. </a:t>
            </a:r>
            <a:r>
              <a:rPr lang="ru-RU" dirty="0">
                <a:effectLst/>
                <a:latin typeface="Times New Roman" panose="02020603050405020304" pitchFamily="18" charset="0"/>
                <a:ea typeface="Tw Cen MT" panose="020B0602020104020603" pitchFamily="34" charset="0"/>
                <a:cs typeface="Times New Roman" panose="02020603050405020304" pitchFamily="18" charset="0"/>
              </a:rPr>
              <a:t>Данная категория была предусмотрена в п. 26 Концепции об оказании БЮП и в ст. 32 Закона РТ «Об адвокатуре и адвокатской деятельности» и другие вопросы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w Cen MT" panose="020B0602020104020603" pitchFamily="34" charset="0"/>
                <a:cs typeface="Times New Roman" panose="02020603050405020304" pitchFamily="18" charset="0"/>
              </a:rPr>
              <a:t>НЕОБХОДИМО: п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w Cen MT" panose="020B0602020104020603" pitchFamily="34" charset="0"/>
                <a:cs typeface="Times New Roman" panose="02020603050405020304" pitchFamily="18" charset="0"/>
              </a:rPr>
              <a:t>ересмотреть категории получателей ВЮП по уголовным, административным и гражданским делам с учетом международных стандартов в сфере прав человека и гендерного подхода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5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B8F10-2173-48B0-BF74-2A918A5D0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560" y="1842888"/>
            <a:ext cx="10068338" cy="4185129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Закон РТ «О юридической помощи» - важный инструмент правовой поддержки граждан</a:t>
            </a:r>
            <a:br>
              <a:rPr lang="ru-RU" sz="3600" b="1" dirty="0"/>
            </a:br>
            <a:br>
              <a:rPr lang="ru-RU" sz="3600" b="1" dirty="0"/>
            </a:br>
            <a:r>
              <a:rPr lang="ru-RU" sz="3600" b="1" dirty="0" err="1">
                <a:solidFill>
                  <a:srgbClr val="0070C0"/>
                </a:solidFill>
              </a:rPr>
              <a:t>ПРезентация</a:t>
            </a:r>
            <a:r>
              <a:rPr lang="ru-RU" sz="3600" b="1" dirty="0">
                <a:solidFill>
                  <a:srgbClr val="0070C0"/>
                </a:solidFill>
              </a:rPr>
              <a:t> №3</a:t>
            </a:r>
            <a:br>
              <a:rPr lang="ru-RU" sz="3600" b="1" dirty="0">
                <a:solidFill>
                  <a:srgbClr val="0070C0"/>
                </a:solidFill>
              </a:rPr>
            </a:br>
            <a:br>
              <a:rPr lang="ru-RU" sz="3600" b="1" dirty="0">
                <a:solidFill>
                  <a:srgbClr val="0070C0"/>
                </a:solidFill>
              </a:rPr>
            </a:br>
            <a:r>
              <a:rPr lang="ru-RU" sz="3600" b="1" dirty="0">
                <a:latin typeface="Calibri" panose="020F0502020204030204" pitchFamily="34" charset="0"/>
                <a:cs typeface="Times New Roman" panose="02020603050405020304" pitchFamily="18" charset="0"/>
              </a:rPr>
              <a:t>28 ноября 2021 года</a:t>
            </a:r>
            <a:br>
              <a:rPr lang="ru-RU" sz="3600" b="1" dirty="0"/>
            </a:br>
            <a:br>
              <a:rPr lang="ru-RU" b="1" dirty="0">
                <a:solidFill>
                  <a:srgbClr val="0070C0"/>
                </a:solidFill>
              </a:rPr>
            </a:b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9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B1C9E-D082-4671-AAFC-7F3E4005F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w Cen MT" panose="020B0602020104020603" pitchFamily="34" charset="0"/>
              </a:rPr>
              <a:t>Юридическая помощь является важным компонентом обеспечения доступа граждан к правосудию.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823EA4-BA41-46C2-8BA1-077D6887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31720"/>
            <a:ext cx="10820400" cy="4183380"/>
          </a:xfrm>
        </p:spPr>
        <p:txBody>
          <a:bodyPr>
            <a:normAutofit/>
          </a:bodyPr>
          <a:lstStyle/>
          <a:p>
            <a:r>
              <a:rPr lang="ru-RU" sz="3200" dirty="0">
                <a:effectLst/>
                <a:latin typeface="Times New Roman" panose="02020603050405020304" pitchFamily="18" charset="0"/>
                <a:ea typeface="Tw Cen MT" panose="020B0602020104020603" pitchFamily="34" charset="0"/>
              </a:rPr>
              <a:t>Статья 1 Конституции РТ гласит, что Таджикистан является социальным и правовым государством, а это означает, что принцип верховенства закона и социальной справедливости в нашей стране является приоритетом.</a:t>
            </a:r>
          </a:p>
          <a:p>
            <a:r>
              <a:rPr lang="ru-RU" sz="3200" dirty="0">
                <a:effectLst/>
                <a:latin typeface="Times New Roman" panose="02020603050405020304" pitchFamily="18" charset="0"/>
                <a:ea typeface="Tw Cen MT" panose="020B0602020104020603" pitchFamily="34" charset="0"/>
              </a:rPr>
              <a:t> Верховенство закона и доступ к правосудию два взаимосвязанных принципа, которые на практике не могут исполняться друг без друга.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685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6BF10-E962-4A46-A212-A12BA7E7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317230" cy="129302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w Cen MT" panose="020B0602020104020603" pitchFamily="34" charset="0"/>
              </a:rPr>
              <a:t>ЦУР №16 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Tw Cen MT" panose="020B0602020104020603" pitchFamily="34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Tw Cen MT" panose="020B0602020104020603" pitchFamily="34" charset="0"/>
              </a:rPr>
              <a:t>Повестки дня в области устойчивого развития на период 2030 года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113C84-7214-4635-AABD-2FDD2F800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430" y="2069502"/>
            <a:ext cx="10999470" cy="47084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ru-RU" sz="3200" b="1" dirty="0">
              <a:effectLst/>
              <a:latin typeface="Times New Roman" panose="02020603050405020304" pitchFamily="18" charset="0"/>
              <a:ea typeface="Tw Cen MT" panose="020B0602020104020603" pitchFamily="34" charset="0"/>
            </a:endParaRPr>
          </a:p>
          <a:p>
            <a:pPr marL="0" indent="0">
              <a:buNone/>
            </a:pPr>
            <a:r>
              <a:rPr lang="ru-RU" sz="3200" b="1" dirty="0">
                <a:effectLst/>
                <a:latin typeface="Times New Roman" panose="02020603050405020304" pitchFamily="18" charset="0"/>
                <a:ea typeface="Tw Cen MT" panose="020B0602020104020603" pitchFamily="34" charset="0"/>
              </a:rPr>
              <a:t>ЗАДАЧА 3</a:t>
            </a:r>
            <a:r>
              <a:rPr lang="ru-RU" sz="3200" dirty="0">
                <a:effectLst/>
                <a:latin typeface="Times New Roman" panose="02020603050405020304" pitchFamily="18" charset="0"/>
                <a:ea typeface="Tw Cen MT" panose="020B0602020104020603" pitchFamily="34" charset="0"/>
              </a:rPr>
              <a:t>: "Содействие построению миролюбивого и открытого общества в интересах устойчивого развития, обеспечение доступа к правосудию для всех и создание эффективных, подотчётных и основанных на широком участии учреждений на всех уровнях." </a:t>
            </a:r>
          </a:p>
          <a:p>
            <a:pPr marL="0" indent="0">
              <a:buNone/>
            </a:pPr>
            <a:endParaRPr lang="ru-RU" sz="3200" dirty="0">
              <a:effectLst/>
              <a:latin typeface="Times New Roman" panose="02020603050405020304" pitchFamily="18" charset="0"/>
              <a:ea typeface="Tw Cen MT" panose="020B0602020104020603" pitchFamily="34" charset="0"/>
            </a:endParaRPr>
          </a:p>
          <a:p>
            <a:pPr marL="0" indent="0" algn="just"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равного доступа к справедливой системе правосудия включает оказание поддержки лицам, не имеющим средств для активного обеспечения и защиты своих прав</a:t>
            </a:r>
          </a:p>
          <a:p>
            <a:pPr marL="0" indent="0">
              <a:buNone/>
            </a:pPr>
            <a:endParaRPr lang="ru-RU" sz="3200" b="1" kern="1200" cap="all" spc="250" dirty="0">
              <a:effectLst/>
              <a:latin typeface="Tw Cen MT" panose="020B0602020104020603" pitchFamily="34" charset="0"/>
              <a:ea typeface="Tw Cen MT" panose="020B0602020104020603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7308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9BE6869-1614-41A9-B7C2-8A52692836FB}"/>
              </a:ext>
            </a:extLst>
          </p:cNvPr>
          <p:cNvSpPr>
            <a:spLocks/>
          </p:cNvSpPr>
          <p:nvPr/>
        </p:nvSpPr>
        <p:spPr>
          <a:xfrm>
            <a:off x="111512" y="775252"/>
            <a:ext cx="11795566" cy="608274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ЗАКОНА РТ « О ЮРИДИЧЕСКОЙ ПОМОЩИ»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500"/>
              </a:spcBef>
            </a:pPr>
            <a:r>
              <a:rPr lang="ru-RU" sz="2000" b="1" dirty="0">
                <a:solidFill>
                  <a:srgbClr val="003399"/>
                </a:solidFill>
                <a:effectLst/>
                <a:latin typeface="Palatino Linotype" panose="02040502050505030304" pitchFamily="18" charset="0"/>
                <a:cs typeface="Tahoma" panose="020B0604030504040204" pitchFamily="34" charset="0"/>
              </a:rPr>
              <a:t>Статья 1. Основные понятия </a:t>
            </a:r>
            <a:endParaRPr lang="ru-RU" sz="2000" b="1" dirty="0">
              <a:solidFill>
                <a:srgbClr val="003399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- юридическая помощь </a:t>
            </a: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- юридические услуги, оказываемые профессиональным юристом физическим лицам на основании Конституции Республики Таджикистан в порядке, предусмотренном настоящим Законом, Законом Республики Таджикистан "Об адвокатуре и адвокатской деятельности" и другими нормативными правовыми актами РТ;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- первичная юридическая помощь </a:t>
            </a: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- форма юридических услуг, оказываемых физическим лицам путём разъяснения прав и обязанностей, предоставления консультаций и составления соответствующих документов;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- вторичная юридическая помощь </a:t>
            </a: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- форма юридических услуг, гарантированных государством, оказываемых адвокатом и государственным юристом на основании и в порядке, предусмотренном настоящим Законом и другими нормативными правовыми актами Республики Таджикистан по уголовным, административным правонарушениям и гражданским делам;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3348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6A07E-CFDF-4786-B67E-07FC3DB31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793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effectLst/>
                <a:latin typeface="Palatino Linotype" panose="02040502050505030304" pitchFamily="18" charset="0"/>
                <a:cs typeface="Tahoma" panose="020B0604030504040204" pitchFamily="34" charset="0"/>
              </a:rPr>
              <a:t>Статья 5. Принципы оказания юридической помощи</a:t>
            </a:r>
            <a:br>
              <a:rPr lang="ru-RU" sz="1800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B385A5-AB59-4EE3-A502-0A488D930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94884"/>
            <a:ext cx="10820400" cy="526311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законность;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гуманизм;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обеспечение защиты прав, свобод и законных интересов лиц;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доступность юридической помощи;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объективность, беспристрастность и своевременное оказание юридической помощи;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равенство доступа физических лиц к юридической помощи;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приоритетность мирного разрешения – споров;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обеспечение, конфиденциальности при оказании юридической помощи;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профессионализм, и компетентность лиц, оказывающих юридическую помощь;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качественность, эффективность и экономичность услуг по оказанию юридической помощи.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7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77C6DD-D49D-4951-BE6E-C98885BD6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676801"/>
          </a:xfrm>
          <a:noFill/>
        </p:spPr>
        <p:txBody>
          <a:bodyPr>
            <a:normAutofit fontScale="90000"/>
          </a:bodyPr>
          <a:lstStyle/>
          <a:p>
            <a:r>
              <a:rPr lang="ru-RU" sz="2800" b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Первичная юридическая помощь оказывается в следующих видах: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25E5A6-B8B1-40B8-8684-A33F942BC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9227"/>
            <a:ext cx="10820400" cy="4880112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- предоставление правовой информации населению, в том числе путём проведения выездных информационно-правовых сессий;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- предоставление консультаций и разъяснений по правовым вопросам с целью повышения уровня правовых знаний населения;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- составление заявлений, жалоб и других документов правового характера;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- информирование о возможностях досудебного разрешения правовых споров в рамках законодательства РТ;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- направление обращающих в уполномоченные государственные и общественные учреждения;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- распространение правовой информации через общественных помощников;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- оказание помощи лицам в обеспечении доступа к вторичной юридической помощи;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- иные виды юридической помощи, не запрещенные законодательством РТ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35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59842-9EFD-485C-8ED1-AE74CE532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47870"/>
            <a:ext cx="8610600" cy="1709531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Вторичная юридическая помощь по уголовным делам, административным правонарушениям и гражданским делам предоставляется в следующих видах</a:t>
            </a:r>
            <a:r>
              <a:rPr lang="ru-RU" sz="18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0E9E49-1607-46BA-A792-B03650A4C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ru-RU" sz="24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правовое информирование;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дача консультаций и разъяснений по правовым вопросам;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разъяснение и использование мер досудебного разрешения дел в соответствии с законодательством Республики Таджикистан;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составление заявлений, жалоб, документов процессуального характера и других документов правового характера;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участие и защита в уголовных делах, делах об административных правонарушениях и представительства по гражданским делам.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48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11C8E-4800-41D7-BE76-74AEA4AA4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027" y="616690"/>
            <a:ext cx="8927805" cy="133970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/>
                <a:latin typeface="Palatino Linotype" panose="02040502050505030304" pitchFamily="18" charset="0"/>
                <a:cs typeface="Tahoma" panose="020B0604030504040204" pitchFamily="34" charset="0"/>
              </a:rPr>
              <a:t>Статья 21. Лица, имеющие право на вторичную юридическую помощь по уголовным делам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2A678F-DAC1-47EA-8832-45562CC21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589012"/>
          </a:xfrm>
        </p:spPr>
        <p:txBody>
          <a:bodyPr/>
          <a:lstStyle/>
          <a:p>
            <a:pPr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подозреваемый, обвиняемый, подсудимый или осужденный, нуждающиеся в юридической помощи, не имеющие возможности оплатить эти услуги, являющиеся получателем адресной социальной помощи в соответствии с законодательством РТ;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подозреваемый, обвиняемый, подсудимый или осужденный являются несовершеннолетними сиротами или несовершеннолетние, родители которых (лица, их заменяющие) не имеют возможности оплатить эти услуги, являющиеся получателями адресной социальной помощи в соответствии с законодательством РТ;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подозреваемый, обвиняемый, подсудимый или осужденный, которые в силу физических или психических недостатков не могут самостоятельно осуществлять свое право на защиту;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ahoma" panose="020B0604030504040204" pitchFamily="34" charset="0"/>
              </a:rPr>
              <a:t>обвиняемый, находящийся за пределами РТ, и уклоняющийся от явки к следствию;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115447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592</TotalTime>
  <Words>1261</Words>
  <Application>Microsoft Office PowerPoint</Application>
  <PresentationFormat>Широкоэкранный</PresentationFormat>
  <Paragraphs>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Century Gothic</vt:lpstr>
      <vt:lpstr>Palatino Linotype</vt:lpstr>
      <vt:lpstr>Times New Roman</vt:lpstr>
      <vt:lpstr>Tw Cen MT</vt:lpstr>
      <vt:lpstr>Wingdings</vt:lpstr>
      <vt:lpstr>След самолета</vt:lpstr>
      <vt:lpstr>Презентация PowerPoint</vt:lpstr>
      <vt:lpstr>  Закон РТ «О юридической помощи» - важный инструмент правовой поддержки граждан  ПРезентация №3  28 ноября 2021 года   </vt:lpstr>
      <vt:lpstr>Юридическая помощь является важным компонентом обеспечения доступа граждан к правосудию.</vt:lpstr>
      <vt:lpstr>ЦУР №16  Повестки дня в области устойчивого развития на период 2030 года</vt:lpstr>
      <vt:lpstr>Презентация PowerPoint</vt:lpstr>
      <vt:lpstr>Статья 5. Принципы оказания юридической помощи </vt:lpstr>
      <vt:lpstr>Первичная юридическая помощь оказывается в следующих видах:</vt:lpstr>
      <vt:lpstr>Вторичная юридическая помощь по уголовным делам, административным правонарушениям и гражданским делам предоставляется в следующих видах: </vt:lpstr>
      <vt:lpstr>Статья 21. Лица, имеющие право на вторичную юридическую помощь по уголовным делам</vt:lpstr>
      <vt:lpstr>Статья 21. Лица, имеющие право на вторичную юридическую помощь по уголовным делам. Продолжение </vt:lpstr>
      <vt:lpstr>Статья 22. Лица, имеющие права на вторичную юридическую помощь по делам об административных правонарушениях </vt:lpstr>
      <vt:lpstr>Статья 23. Лица, имеющие право на вторичную юридическую помощь (ВЮП) по гражданским делам </vt:lpstr>
      <vt:lpstr>ГЕНДЕРНЫЕ Пробелы В ЗАКОНЕ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</dc:creator>
  <cp:lastModifiedBy>Татьяна Ник</cp:lastModifiedBy>
  <cp:revision>21</cp:revision>
  <dcterms:created xsi:type="dcterms:W3CDTF">2021-11-26T18:32:53Z</dcterms:created>
  <dcterms:modified xsi:type="dcterms:W3CDTF">2022-03-18T23:32:59Z</dcterms:modified>
</cp:coreProperties>
</file>