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98" r:id="rId4"/>
    <p:sldId id="269" r:id="rId5"/>
    <p:sldId id="293" r:id="rId6"/>
    <p:sldId id="294" r:id="rId7"/>
    <p:sldId id="288" r:id="rId8"/>
    <p:sldId id="270" r:id="rId9"/>
    <p:sldId id="297" r:id="rId10"/>
    <p:sldId id="295" r:id="rId11"/>
    <p:sldId id="296" r:id="rId12"/>
    <p:sldId id="263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069B8-2D0E-4634-8236-D54DA4E131C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CC83D-5F63-434D-AFAC-C81E9B42BB2E}">
      <dgm:prSet phldrT="[Текст]" custT="1"/>
      <dgm:spPr/>
      <dgm:t>
        <a:bodyPr/>
        <a:lstStyle/>
        <a:p>
          <a:r>
            <a:rPr lang="ru-RU" sz="2000" dirty="0"/>
            <a:t>Центры репродуктивного здоровья и кабинеты медико-социальной реабилитации пострадавших от насилия</a:t>
          </a:r>
        </a:p>
      </dgm:t>
    </dgm:pt>
    <dgm:pt modelId="{B423E74F-C447-4A08-B4D7-E9F58A823B62}" type="parTrans" cxnId="{59542D05-BDB4-4442-99B5-84399BA6BAFC}">
      <dgm:prSet/>
      <dgm:spPr/>
      <dgm:t>
        <a:bodyPr/>
        <a:lstStyle/>
        <a:p>
          <a:endParaRPr lang="ru-RU"/>
        </a:p>
      </dgm:t>
    </dgm:pt>
    <dgm:pt modelId="{CBDB15B4-F203-4F11-9698-084FD31B69D6}" type="sibTrans" cxnId="{59542D05-BDB4-4442-99B5-84399BA6BAFC}">
      <dgm:prSet/>
      <dgm:spPr/>
      <dgm:t>
        <a:bodyPr/>
        <a:lstStyle/>
        <a:p>
          <a:endParaRPr lang="ru-RU"/>
        </a:p>
      </dgm:t>
    </dgm:pt>
    <dgm:pt modelId="{BD89B6F8-87A6-4147-A91F-0B4A099C15E2}">
      <dgm:prSet phldrT="[Текст]" custT="1"/>
      <dgm:spPr/>
      <dgm:t>
        <a:bodyPr/>
        <a:lstStyle/>
        <a:p>
          <a:r>
            <a:rPr lang="ru-RU" sz="2000" dirty="0"/>
            <a:t>Шелтер для пострадавших от гендерного и сексуального насилия </a:t>
          </a:r>
        </a:p>
      </dgm:t>
    </dgm:pt>
    <dgm:pt modelId="{187B61A8-1EE6-41DD-8A4C-EFFB5872B0D1}" type="parTrans" cxnId="{0AE9C67E-E8F3-4446-8742-157F1CF48D57}">
      <dgm:prSet/>
      <dgm:spPr/>
      <dgm:t>
        <a:bodyPr/>
        <a:lstStyle/>
        <a:p>
          <a:endParaRPr lang="ru-RU"/>
        </a:p>
      </dgm:t>
    </dgm:pt>
    <dgm:pt modelId="{86644CA4-4C80-4CF5-A2F9-AE788D835294}" type="sibTrans" cxnId="{0AE9C67E-E8F3-4446-8742-157F1CF48D57}">
      <dgm:prSet/>
      <dgm:spPr/>
      <dgm:t>
        <a:bodyPr/>
        <a:lstStyle/>
        <a:p>
          <a:endParaRPr lang="ru-RU"/>
        </a:p>
      </dgm:t>
    </dgm:pt>
    <dgm:pt modelId="{BACB241D-9BA3-43AE-9830-0B8DF2F9E5BB}">
      <dgm:prSet phldrT="[Текст]" custT="1"/>
      <dgm:spPr/>
      <dgm:t>
        <a:bodyPr/>
        <a:lstStyle/>
        <a:p>
          <a:r>
            <a:rPr lang="ru-RU" sz="2000" dirty="0"/>
            <a:t>Республиканский учебно-клинический центр семейной медицины</a:t>
          </a:r>
        </a:p>
      </dgm:t>
    </dgm:pt>
    <dgm:pt modelId="{11DDFEA1-BA3E-4C5E-9C6C-EFE9971F7F44}" type="parTrans" cxnId="{726E4777-2914-4AE9-887C-23CB395A036A}">
      <dgm:prSet/>
      <dgm:spPr/>
      <dgm:t>
        <a:bodyPr/>
        <a:lstStyle/>
        <a:p>
          <a:endParaRPr lang="ru-RU"/>
        </a:p>
      </dgm:t>
    </dgm:pt>
    <dgm:pt modelId="{CEEC4143-B7F0-45F8-958D-6A5A025CAF28}" type="sibTrans" cxnId="{726E4777-2914-4AE9-887C-23CB395A036A}">
      <dgm:prSet/>
      <dgm:spPr/>
      <dgm:t>
        <a:bodyPr/>
        <a:lstStyle/>
        <a:p>
          <a:endParaRPr lang="ru-RU"/>
        </a:p>
      </dgm:t>
    </dgm:pt>
    <dgm:pt modelId="{9953C2AC-4C54-4D32-882C-5DD50E568360}">
      <dgm:prSet custT="1"/>
      <dgm:spPr/>
      <dgm:t>
        <a:bodyPr/>
        <a:lstStyle/>
        <a:p>
          <a:r>
            <a:rPr lang="ru-RU" sz="2000" dirty="0"/>
            <a:t>УЧРЕЖДЕНИЯ ПЕРВИЧНОЙ МЕДИЦИЦИНСКОЙ САНИТАРНОЙ ПОМОЩИ и другие</a:t>
          </a:r>
        </a:p>
      </dgm:t>
    </dgm:pt>
    <dgm:pt modelId="{042B3384-3C85-4EDF-8E9E-CDC194DCF7A2}" type="parTrans" cxnId="{471D5E77-D660-4B8B-9C58-8C8276BAE43C}">
      <dgm:prSet/>
      <dgm:spPr/>
      <dgm:t>
        <a:bodyPr/>
        <a:lstStyle/>
        <a:p>
          <a:endParaRPr lang="ru-RU"/>
        </a:p>
      </dgm:t>
    </dgm:pt>
    <dgm:pt modelId="{1A243B0E-E247-4540-89BA-57EF395ED912}" type="sibTrans" cxnId="{471D5E77-D660-4B8B-9C58-8C8276BAE43C}">
      <dgm:prSet/>
      <dgm:spPr/>
      <dgm:t>
        <a:bodyPr/>
        <a:lstStyle/>
        <a:p>
          <a:endParaRPr lang="ru-RU"/>
        </a:p>
      </dgm:t>
    </dgm:pt>
    <dgm:pt modelId="{C62BCD25-5603-4627-9E24-6CD1A0F9413B}" type="pres">
      <dgm:prSet presAssocID="{851069B8-2D0E-4634-8236-D54DA4E131CE}" presName="linear" presStyleCnt="0">
        <dgm:presLayoutVars>
          <dgm:dir/>
          <dgm:animLvl val="lvl"/>
          <dgm:resizeHandles val="exact"/>
        </dgm:presLayoutVars>
      </dgm:prSet>
      <dgm:spPr/>
    </dgm:pt>
    <dgm:pt modelId="{5DC01734-63FD-48CC-900F-B4AE38B675F7}" type="pres">
      <dgm:prSet presAssocID="{5C7CC83D-5F63-434D-AFAC-C81E9B42BB2E}" presName="parentLin" presStyleCnt="0"/>
      <dgm:spPr/>
    </dgm:pt>
    <dgm:pt modelId="{25FB2AB5-6389-4797-AD4D-763568CB1466}" type="pres">
      <dgm:prSet presAssocID="{5C7CC83D-5F63-434D-AFAC-C81E9B42BB2E}" presName="parentLeftMargin" presStyleLbl="node1" presStyleIdx="0" presStyleCnt="4"/>
      <dgm:spPr/>
    </dgm:pt>
    <dgm:pt modelId="{761F5FB1-C99D-46C3-8C95-076B45437790}" type="pres">
      <dgm:prSet presAssocID="{5C7CC83D-5F63-434D-AFAC-C81E9B42BB2E}" presName="parentText" presStyleLbl="node1" presStyleIdx="0" presStyleCnt="4" custScaleY="423881" custLinFactNeighborX="12430" custLinFactNeighborY="20202">
        <dgm:presLayoutVars>
          <dgm:chMax val="0"/>
          <dgm:bulletEnabled val="1"/>
        </dgm:presLayoutVars>
      </dgm:prSet>
      <dgm:spPr/>
    </dgm:pt>
    <dgm:pt modelId="{3BF8E798-C372-4FBB-8154-A00C4C7E3F5E}" type="pres">
      <dgm:prSet presAssocID="{5C7CC83D-5F63-434D-AFAC-C81E9B42BB2E}" presName="negativeSpace" presStyleCnt="0"/>
      <dgm:spPr/>
    </dgm:pt>
    <dgm:pt modelId="{D1D0A7B7-12BA-49C2-AFEB-2AB127843596}" type="pres">
      <dgm:prSet presAssocID="{5C7CC83D-5F63-434D-AFAC-C81E9B42BB2E}" presName="childText" presStyleLbl="conFgAcc1" presStyleIdx="0" presStyleCnt="4" custScaleY="241742" custLinFactY="-185900" custLinFactNeighborX="6" custLinFactNeighborY="-200000">
        <dgm:presLayoutVars>
          <dgm:bulletEnabled val="1"/>
        </dgm:presLayoutVars>
      </dgm:prSet>
      <dgm:spPr/>
    </dgm:pt>
    <dgm:pt modelId="{1D8D87A4-1E7B-486F-8EB1-9B06962EE165}" type="pres">
      <dgm:prSet presAssocID="{CBDB15B4-F203-4F11-9698-084FD31B69D6}" presName="spaceBetweenRectangles" presStyleCnt="0"/>
      <dgm:spPr/>
    </dgm:pt>
    <dgm:pt modelId="{43912CC3-F751-4DFD-B773-9857999738E7}" type="pres">
      <dgm:prSet presAssocID="{BD89B6F8-87A6-4147-A91F-0B4A099C15E2}" presName="parentLin" presStyleCnt="0"/>
      <dgm:spPr/>
    </dgm:pt>
    <dgm:pt modelId="{8F654810-E63F-43C0-8632-265D04204EC6}" type="pres">
      <dgm:prSet presAssocID="{BD89B6F8-87A6-4147-A91F-0B4A099C15E2}" presName="parentLeftMargin" presStyleLbl="node1" presStyleIdx="0" presStyleCnt="4"/>
      <dgm:spPr/>
    </dgm:pt>
    <dgm:pt modelId="{613D5C14-1449-4A76-B216-59C947C097FD}" type="pres">
      <dgm:prSet presAssocID="{BD89B6F8-87A6-4147-A91F-0B4A099C15E2}" presName="parentText" presStyleLbl="node1" presStyleIdx="1" presStyleCnt="4" custScaleY="317619" custLinFactY="71032" custLinFactNeighborX="10358" custLinFactNeighborY="100000">
        <dgm:presLayoutVars>
          <dgm:chMax val="0"/>
          <dgm:bulletEnabled val="1"/>
        </dgm:presLayoutVars>
      </dgm:prSet>
      <dgm:spPr/>
    </dgm:pt>
    <dgm:pt modelId="{26EB0277-D550-45A5-AB46-1AE2118B3F17}" type="pres">
      <dgm:prSet presAssocID="{BD89B6F8-87A6-4147-A91F-0B4A099C15E2}" presName="negativeSpace" presStyleCnt="0"/>
      <dgm:spPr/>
    </dgm:pt>
    <dgm:pt modelId="{F8307FAA-2DC0-4413-B053-769A3E214E36}" type="pres">
      <dgm:prSet presAssocID="{BD89B6F8-87A6-4147-A91F-0B4A099C15E2}" presName="childText" presStyleLbl="conFgAcc1" presStyleIdx="1" presStyleCnt="4" custScaleY="412836" custLinFactY="-111055" custLinFactNeighborX="1138" custLinFactNeighborY="-200000">
        <dgm:presLayoutVars>
          <dgm:bulletEnabled val="1"/>
        </dgm:presLayoutVars>
      </dgm:prSet>
      <dgm:spPr/>
    </dgm:pt>
    <dgm:pt modelId="{A346F10A-292D-4167-A0DE-00462CA388BB}" type="pres">
      <dgm:prSet presAssocID="{86644CA4-4C80-4CF5-A2F9-AE788D835294}" presName="spaceBetweenRectangles" presStyleCnt="0"/>
      <dgm:spPr/>
    </dgm:pt>
    <dgm:pt modelId="{B6043607-9FE6-4417-B8DA-67BD0CD18487}" type="pres">
      <dgm:prSet presAssocID="{BACB241D-9BA3-43AE-9830-0B8DF2F9E5BB}" presName="parentLin" presStyleCnt="0"/>
      <dgm:spPr/>
    </dgm:pt>
    <dgm:pt modelId="{28D411EB-C449-43BC-9BF4-850C443D2C60}" type="pres">
      <dgm:prSet presAssocID="{BACB241D-9BA3-43AE-9830-0B8DF2F9E5BB}" presName="parentLeftMargin" presStyleLbl="node1" presStyleIdx="1" presStyleCnt="4"/>
      <dgm:spPr/>
    </dgm:pt>
    <dgm:pt modelId="{B8E9B5ED-DC72-4E5A-9761-8E00CA8975D8}" type="pres">
      <dgm:prSet presAssocID="{BACB241D-9BA3-43AE-9830-0B8DF2F9E5BB}" presName="parentText" presStyleLbl="node1" presStyleIdx="2" presStyleCnt="4" custScaleY="449497" custLinFactNeighborX="-4143" custLinFactNeighborY="92028">
        <dgm:presLayoutVars>
          <dgm:chMax val="0"/>
          <dgm:bulletEnabled val="1"/>
        </dgm:presLayoutVars>
      </dgm:prSet>
      <dgm:spPr/>
    </dgm:pt>
    <dgm:pt modelId="{0E0F9989-8D58-498A-A249-54BF627E2108}" type="pres">
      <dgm:prSet presAssocID="{BACB241D-9BA3-43AE-9830-0B8DF2F9E5BB}" presName="negativeSpace" presStyleCnt="0"/>
      <dgm:spPr/>
    </dgm:pt>
    <dgm:pt modelId="{9C8991DB-F67C-4DB6-B100-6506535155DF}" type="pres">
      <dgm:prSet presAssocID="{BACB241D-9BA3-43AE-9830-0B8DF2F9E5BB}" presName="childText" presStyleLbl="conFgAcc1" presStyleIdx="2" presStyleCnt="4" custScaleY="357188" custLinFactY="-247298" custLinFactNeighborX="6" custLinFactNeighborY="-300000">
        <dgm:presLayoutVars>
          <dgm:bulletEnabled val="1"/>
        </dgm:presLayoutVars>
      </dgm:prSet>
      <dgm:spPr/>
    </dgm:pt>
    <dgm:pt modelId="{973CADC7-1E1C-40A8-9E3F-A71A8C2EDDC3}" type="pres">
      <dgm:prSet presAssocID="{CEEC4143-B7F0-45F8-958D-6A5A025CAF28}" presName="spaceBetweenRectangles" presStyleCnt="0"/>
      <dgm:spPr/>
    </dgm:pt>
    <dgm:pt modelId="{CE4B3674-6EEB-4981-BBE2-775539DAC8EB}" type="pres">
      <dgm:prSet presAssocID="{9953C2AC-4C54-4D32-882C-5DD50E568360}" presName="parentLin" presStyleCnt="0"/>
      <dgm:spPr/>
    </dgm:pt>
    <dgm:pt modelId="{843C40AA-466C-44A7-8DFE-200623C9FC9A}" type="pres">
      <dgm:prSet presAssocID="{9953C2AC-4C54-4D32-882C-5DD50E568360}" presName="parentLeftMargin" presStyleLbl="node1" presStyleIdx="2" presStyleCnt="4"/>
      <dgm:spPr/>
    </dgm:pt>
    <dgm:pt modelId="{E24FDB30-02B0-4C5F-B407-B0BC156164A4}" type="pres">
      <dgm:prSet presAssocID="{9953C2AC-4C54-4D32-882C-5DD50E568360}" presName="parentText" presStyleLbl="node1" presStyleIdx="3" presStyleCnt="4" custScaleY="521990" custLinFactNeighborX="7820" custLinFactNeighborY="90803">
        <dgm:presLayoutVars>
          <dgm:chMax val="0"/>
          <dgm:bulletEnabled val="1"/>
        </dgm:presLayoutVars>
      </dgm:prSet>
      <dgm:spPr/>
    </dgm:pt>
    <dgm:pt modelId="{13E95CE0-3416-4F58-8701-4529A04CF991}" type="pres">
      <dgm:prSet presAssocID="{9953C2AC-4C54-4D32-882C-5DD50E568360}" presName="negativeSpace" presStyleCnt="0"/>
      <dgm:spPr/>
    </dgm:pt>
    <dgm:pt modelId="{7EC64A2F-45EB-4A35-839D-7CC7B3854117}" type="pres">
      <dgm:prSet presAssocID="{9953C2AC-4C54-4D32-882C-5DD50E568360}" presName="childText" presStyleLbl="conFgAcc1" presStyleIdx="3" presStyleCnt="4" custScaleY="571212" custLinFactY="-200000" custLinFactNeighborX="1035" custLinFactNeighborY="-212811">
        <dgm:presLayoutVars>
          <dgm:bulletEnabled val="1"/>
        </dgm:presLayoutVars>
      </dgm:prSet>
      <dgm:spPr/>
    </dgm:pt>
  </dgm:ptLst>
  <dgm:cxnLst>
    <dgm:cxn modelId="{7F993902-BB3A-47F8-A75E-6D00D09C5F51}" type="presOf" srcId="{BACB241D-9BA3-43AE-9830-0B8DF2F9E5BB}" destId="{28D411EB-C449-43BC-9BF4-850C443D2C60}" srcOrd="0" destOrd="0" presId="urn:microsoft.com/office/officeart/2005/8/layout/list1"/>
    <dgm:cxn modelId="{59542D05-BDB4-4442-99B5-84399BA6BAFC}" srcId="{851069B8-2D0E-4634-8236-D54DA4E131CE}" destId="{5C7CC83D-5F63-434D-AFAC-C81E9B42BB2E}" srcOrd="0" destOrd="0" parTransId="{B423E74F-C447-4A08-B4D7-E9F58A823B62}" sibTransId="{CBDB15B4-F203-4F11-9698-084FD31B69D6}"/>
    <dgm:cxn modelId="{38E0142C-2F42-4927-A654-2FA805E78457}" type="presOf" srcId="{BACB241D-9BA3-43AE-9830-0B8DF2F9E5BB}" destId="{B8E9B5ED-DC72-4E5A-9761-8E00CA8975D8}" srcOrd="1" destOrd="0" presId="urn:microsoft.com/office/officeart/2005/8/layout/list1"/>
    <dgm:cxn modelId="{3CF2943D-AF3D-4C61-81BC-1AC795AEC403}" type="presOf" srcId="{BD89B6F8-87A6-4147-A91F-0B4A099C15E2}" destId="{613D5C14-1449-4A76-B216-59C947C097FD}" srcOrd="1" destOrd="0" presId="urn:microsoft.com/office/officeart/2005/8/layout/list1"/>
    <dgm:cxn modelId="{FFAAE743-C4E0-4632-9C32-660D541550AB}" type="presOf" srcId="{BD89B6F8-87A6-4147-A91F-0B4A099C15E2}" destId="{8F654810-E63F-43C0-8632-265D04204EC6}" srcOrd="0" destOrd="0" presId="urn:microsoft.com/office/officeart/2005/8/layout/list1"/>
    <dgm:cxn modelId="{5E09DC50-6812-4EE3-89C7-8578FE896A3E}" type="presOf" srcId="{5C7CC83D-5F63-434D-AFAC-C81E9B42BB2E}" destId="{761F5FB1-C99D-46C3-8C95-076B45437790}" srcOrd="1" destOrd="0" presId="urn:microsoft.com/office/officeart/2005/8/layout/list1"/>
    <dgm:cxn modelId="{471D5E77-D660-4B8B-9C58-8C8276BAE43C}" srcId="{851069B8-2D0E-4634-8236-D54DA4E131CE}" destId="{9953C2AC-4C54-4D32-882C-5DD50E568360}" srcOrd="3" destOrd="0" parTransId="{042B3384-3C85-4EDF-8E9E-CDC194DCF7A2}" sibTransId="{1A243B0E-E247-4540-89BA-57EF395ED912}"/>
    <dgm:cxn modelId="{726E4777-2914-4AE9-887C-23CB395A036A}" srcId="{851069B8-2D0E-4634-8236-D54DA4E131CE}" destId="{BACB241D-9BA3-43AE-9830-0B8DF2F9E5BB}" srcOrd="2" destOrd="0" parTransId="{11DDFEA1-BA3E-4C5E-9C6C-EFE9971F7F44}" sibTransId="{CEEC4143-B7F0-45F8-958D-6A5A025CAF28}"/>
    <dgm:cxn modelId="{D130B07D-2221-4A03-908B-55F2CC8684BA}" type="presOf" srcId="{9953C2AC-4C54-4D32-882C-5DD50E568360}" destId="{843C40AA-466C-44A7-8DFE-200623C9FC9A}" srcOrd="0" destOrd="0" presId="urn:microsoft.com/office/officeart/2005/8/layout/list1"/>
    <dgm:cxn modelId="{0AE9C67E-E8F3-4446-8742-157F1CF48D57}" srcId="{851069B8-2D0E-4634-8236-D54DA4E131CE}" destId="{BD89B6F8-87A6-4147-A91F-0B4A099C15E2}" srcOrd="1" destOrd="0" parTransId="{187B61A8-1EE6-41DD-8A4C-EFFB5872B0D1}" sibTransId="{86644CA4-4C80-4CF5-A2F9-AE788D835294}"/>
    <dgm:cxn modelId="{AA1DBB80-4D64-4C8A-A296-4F8BF07463EB}" type="presOf" srcId="{5C7CC83D-5F63-434D-AFAC-C81E9B42BB2E}" destId="{25FB2AB5-6389-4797-AD4D-763568CB1466}" srcOrd="0" destOrd="0" presId="urn:microsoft.com/office/officeart/2005/8/layout/list1"/>
    <dgm:cxn modelId="{65B3688F-8D3B-4315-B465-E3F8A6DDC1C1}" type="presOf" srcId="{851069B8-2D0E-4634-8236-D54DA4E131CE}" destId="{C62BCD25-5603-4627-9E24-6CD1A0F9413B}" srcOrd="0" destOrd="0" presId="urn:microsoft.com/office/officeart/2005/8/layout/list1"/>
    <dgm:cxn modelId="{79CD89B5-DC55-4FE1-8860-E9299E59B4D4}" type="presOf" srcId="{9953C2AC-4C54-4D32-882C-5DD50E568360}" destId="{E24FDB30-02B0-4C5F-B407-B0BC156164A4}" srcOrd="1" destOrd="0" presId="urn:microsoft.com/office/officeart/2005/8/layout/list1"/>
    <dgm:cxn modelId="{06EC4F10-9496-4C9A-84F2-0EA6BA68C99D}" type="presParOf" srcId="{C62BCD25-5603-4627-9E24-6CD1A0F9413B}" destId="{5DC01734-63FD-48CC-900F-B4AE38B675F7}" srcOrd="0" destOrd="0" presId="urn:microsoft.com/office/officeart/2005/8/layout/list1"/>
    <dgm:cxn modelId="{02A64A79-2623-437F-8BEC-7A9B2C251DD8}" type="presParOf" srcId="{5DC01734-63FD-48CC-900F-B4AE38B675F7}" destId="{25FB2AB5-6389-4797-AD4D-763568CB1466}" srcOrd="0" destOrd="0" presId="urn:microsoft.com/office/officeart/2005/8/layout/list1"/>
    <dgm:cxn modelId="{CA6CF9DE-E6E1-414B-8885-F7DE41AD9BBD}" type="presParOf" srcId="{5DC01734-63FD-48CC-900F-B4AE38B675F7}" destId="{761F5FB1-C99D-46C3-8C95-076B45437790}" srcOrd="1" destOrd="0" presId="urn:microsoft.com/office/officeart/2005/8/layout/list1"/>
    <dgm:cxn modelId="{3D728916-C799-4993-B8D5-8F0F3246A61C}" type="presParOf" srcId="{C62BCD25-5603-4627-9E24-6CD1A0F9413B}" destId="{3BF8E798-C372-4FBB-8154-A00C4C7E3F5E}" srcOrd="1" destOrd="0" presId="urn:microsoft.com/office/officeart/2005/8/layout/list1"/>
    <dgm:cxn modelId="{F405920D-4BA5-4187-8CE1-A68D3FC9696B}" type="presParOf" srcId="{C62BCD25-5603-4627-9E24-6CD1A0F9413B}" destId="{D1D0A7B7-12BA-49C2-AFEB-2AB127843596}" srcOrd="2" destOrd="0" presId="urn:microsoft.com/office/officeart/2005/8/layout/list1"/>
    <dgm:cxn modelId="{C13BC688-DDBE-4C07-8BF2-5A70CFC1572B}" type="presParOf" srcId="{C62BCD25-5603-4627-9E24-6CD1A0F9413B}" destId="{1D8D87A4-1E7B-486F-8EB1-9B06962EE165}" srcOrd="3" destOrd="0" presId="urn:microsoft.com/office/officeart/2005/8/layout/list1"/>
    <dgm:cxn modelId="{A3C387A7-293C-423B-95AC-ACB6AB7A7AF1}" type="presParOf" srcId="{C62BCD25-5603-4627-9E24-6CD1A0F9413B}" destId="{43912CC3-F751-4DFD-B773-9857999738E7}" srcOrd="4" destOrd="0" presId="urn:microsoft.com/office/officeart/2005/8/layout/list1"/>
    <dgm:cxn modelId="{7132A443-AEE0-4FFD-86EA-18F6235A0D0B}" type="presParOf" srcId="{43912CC3-F751-4DFD-B773-9857999738E7}" destId="{8F654810-E63F-43C0-8632-265D04204EC6}" srcOrd="0" destOrd="0" presId="urn:microsoft.com/office/officeart/2005/8/layout/list1"/>
    <dgm:cxn modelId="{D9F0149E-3EC3-4028-95B7-6FD0E3CEAF9D}" type="presParOf" srcId="{43912CC3-F751-4DFD-B773-9857999738E7}" destId="{613D5C14-1449-4A76-B216-59C947C097FD}" srcOrd="1" destOrd="0" presId="urn:microsoft.com/office/officeart/2005/8/layout/list1"/>
    <dgm:cxn modelId="{281027AB-D1E2-485A-BD58-9108F69E2F83}" type="presParOf" srcId="{C62BCD25-5603-4627-9E24-6CD1A0F9413B}" destId="{26EB0277-D550-45A5-AB46-1AE2118B3F17}" srcOrd="5" destOrd="0" presId="urn:microsoft.com/office/officeart/2005/8/layout/list1"/>
    <dgm:cxn modelId="{DD0873A7-3635-41E9-87E0-4402AD6CF6FA}" type="presParOf" srcId="{C62BCD25-5603-4627-9E24-6CD1A0F9413B}" destId="{F8307FAA-2DC0-4413-B053-769A3E214E36}" srcOrd="6" destOrd="0" presId="urn:microsoft.com/office/officeart/2005/8/layout/list1"/>
    <dgm:cxn modelId="{03C2037F-DB3F-4472-9543-4F1CAA9FD620}" type="presParOf" srcId="{C62BCD25-5603-4627-9E24-6CD1A0F9413B}" destId="{A346F10A-292D-4167-A0DE-00462CA388BB}" srcOrd="7" destOrd="0" presId="urn:microsoft.com/office/officeart/2005/8/layout/list1"/>
    <dgm:cxn modelId="{A7CF54EB-1FC0-41B9-9289-8037C031368D}" type="presParOf" srcId="{C62BCD25-5603-4627-9E24-6CD1A0F9413B}" destId="{B6043607-9FE6-4417-B8DA-67BD0CD18487}" srcOrd="8" destOrd="0" presId="urn:microsoft.com/office/officeart/2005/8/layout/list1"/>
    <dgm:cxn modelId="{8A30F431-41AC-44E5-8C23-078DAE150988}" type="presParOf" srcId="{B6043607-9FE6-4417-B8DA-67BD0CD18487}" destId="{28D411EB-C449-43BC-9BF4-850C443D2C60}" srcOrd="0" destOrd="0" presId="urn:microsoft.com/office/officeart/2005/8/layout/list1"/>
    <dgm:cxn modelId="{CF1C3BC2-F870-42D4-9C9D-6F635730226C}" type="presParOf" srcId="{B6043607-9FE6-4417-B8DA-67BD0CD18487}" destId="{B8E9B5ED-DC72-4E5A-9761-8E00CA8975D8}" srcOrd="1" destOrd="0" presId="urn:microsoft.com/office/officeart/2005/8/layout/list1"/>
    <dgm:cxn modelId="{3ACB5700-9290-462E-BBEC-0BB792C987B2}" type="presParOf" srcId="{C62BCD25-5603-4627-9E24-6CD1A0F9413B}" destId="{0E0F9989-8D58-498A-A249-54BF627E2108}" srcOrd="9" destOrd="0" presId="urn:microsoft.com/office/officeart/2005/8/layout/list1"/>
    <dgm:cxn modelId="{1F9F32F1-4C39-4500-9D7E-A505581003E8}" type="presParOf" srcId="{C62BCD25-5603-4627-9E24-6CD1A0F9413B}" destId="{9C8991DB-F67C-4DB6-B100-6506535155DF}" srcOrd="10" destOrd="0" presId="urn:microsoft.com/office/officeart/2005/8/layout/list1"/>
    <dgm:cxn modelId="{F39C2C4B-603B-44D4-A00F-F9645921DBCB}" type="presParOf" srcId="{C62BCD25-5603-4627-9E24-6CD1A0F9413B}" destId="{973CADC7-1E1C-40A8-9E3F-A71A8C2EDDC3}" srcOrd="11" destOrd="0" presId="urn:microsoft.com/office/officeart/2005/8/layout/list1"/>
    <dgm:cxn modelId="{154EB80B-8023-48B6-A69A-E18BD5568211}" type="presParOf" srcId="{C62BCD25-5603-4627-9E24-6CD1A0F9413B}" destId="{CE4B3674-6EEB-4981-BBE2-775539DAC8EB}" srcOrd="12" destOrd="0" presId="urn:microsoft.com/office/officeart/2005/8/layout/list1"/>
    <dgm:cxn modelId="{1FBC585E-D79D-4241-8CE9-3BE4B121AB7F}" type="presParOf" srcId="{CE4B3674-6EEB-4981-BBE2-775539DAC8EB}" destId="{843C40AA-466C-44A7-8DFE-200623C9FC9A}" srcOrd="0" destOrd="0" presId="urn:microsoft.com/office/officeart/2005/8/layout/list1"/>
    <dgm:cxn modelId="{76639C7A-AB37-4EEA-B412-9568644D3151}" type="presParOf" srcId="{CE4B3674-6EEB-4981-BBE2-775539DAC8EB}" destId="{E24FDB30-02B0-4C5F-B407-B0BC156164A4}" srcOrd="1" destOrd="0" presId="urn:microsoft.com/office/officeart/2005/8/layout/list1"/>
    <dgm:cxn modelId="{2FF3BADF-A1F1-4ED0-843A-FACDD9A69116}" type="presParOf" srcId="{C62BCD25-5603-4627-9E24-6CD1A0F9413B}" destId="{13E95CE0-3416-4F58-8701-4529A04CF991}" srcOrd="13" destOrd="0" presId="urn:microsoft.com/office/officeart/2005/8/layout/list1"/>
    <dgm:cxn modelId="{FEC2D3B7-9862-423F-9C57-EC56C8598E42}" type="presParOf" srcId="{C62BCD25-5603-4627-9E24-6CD1A0F9413B}" destId="{7EC64A2F-45EB-4A35-839D-7CC7B38541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A7B7-12BA-49C2-AFEB-2AB127843596}">
      <dsp:nvSpPr>
        <dsp:cNvPr id="0" name=""/>
        <dsp:cNvSpPr/>
      </dsp:nvSpPr>
      <dsp:spPr>
        <a:xfrm>
          <a:off x="0" y="387746"/>
          <a:ext cx="10057934" cy="304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F5FB1-C99D-46C3-8C95-076B45437790}">
      <dsp:nvSpPr>
        <dsp:cNvPr id="0" name=""/>
        <dsp:cNvSpPr/>
      </dsp:nvSpPr>
      <dsp:spPr>
        <a:xfrm>
          <a:off x="564854" y="153950"/>
          <a:ext cx="7033678" cy="625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116" tIns="0" rIns="2661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Центры репродуктивного здоровья и кабинеты медико-социальной реабилитации пострадавших от насилия</a:t>
          </a:r>
        </a:p>
      </dsp:txBody>
      <dsp:txXfrm>
        <a:off x="595396" y="184492"/>
        <a:ext cx="6972594" cy="564564"/>
      </dsp:txXfrm>
    </dsp:sp>
    <dsp:sp modelId="{F8307FAA-2DC0-4413-B053-769A3E214E36}">
      <dsp:nvSpPr>
        <dsp:cNvPr id="0" name=""/>
        <dsp:cNvSpPr/>
      </dsp:nvSpPr>
      <dsp:spPr>
        <a:xfrm>
          <a:off x="0" y="1208651"/>
          <a:ext cx="10057934" cy="520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D5C14-1449-4A76-B216-59C947C097FD}">
      <dsp:nvSpPr>
        <dsp:cNvPr id="0" name=""/>
        <dsp:cNvSpPr/>
      </dsp:nvSpPr>
      <dsp:spPr>
        <a:xfrm>
          <a:off x="554444" y="1260018"/>
          <a:ext cx="7033678" cy="468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116" tIns="0" rIns="2661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Шелтер для пострадавших от гендерного и сексуального насилия </a:t>
          </a:r>
        </a:p>
      </dsp:txBody>
      <dsp:txXfrm>
        <a:off x="577329" y="1282903"/>
        <a:ext cx="6987908" cy="423035"/>
      </dsp:txXfrm>
    </dsp:sp>
    <dsp:sp modelId="{9C8991DB-F67C-4DB6-B100-6506535155DF}">
      <dsp:nvSpPr>
        <dsp:cNvPr id="0" name=""/>
        <dsp:cNvSpPr/>
      </dsp:nvSpPr>
      <dsp:spPr>
        <a:xfrm>
          <a:off x="0" y="2146816"/>
          <a:ext cx="10057934" cy="450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9B5ED-DC72-4E5A-9761-8E00CA8975D8}">
      <dsp:nvSpPr>
        <dsp:cNvPr id="0" name=""/>
        <dsp:cNvSpPr/>
      </dsp:nvSpPr>
      <dsp:spPr>
        <a:xfrm>
          <a:off x="481590" y="2085587"/>
          <a:ext cx="7033678" cy="663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116" tIns="0" rIns="2661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Республиканский учебно-клинический центр семейной медицины</a:t>
          </a:r>
        </a:p>
      </dsp:txBody>
      <dsp:txXfrm>
        <a:off x="513977" y="2117974"/>
        <a:ext cx="6968904" cy="598683"/>
      </dsp:txXfrm>
    </dsp:sp>
    <dsp:sp modelId="{7EC64A2F-45EB-4A35-839D-7CC7B3854117}">
      <dsp:nvSpPr>
        <dsp:cNvPr id="0" name=""/>
        <dsp:cNvSpPr/>
      </dsp:nvSpPr>
      <dsp:spPr>
        <a:xfrm>
          <a:off x="0" y="3304071"/>
          <a:ext cx="10057934" cy="719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FDB30-02B0-4C5F-B407-B0BC156164A4}">
      <dsp:nvSpPr>
        <dsp:cNvPr id="0" name=""/>
        <dsp:cNvSpPr/>
      </dsp:nvSpPr>
      <dsp:spPr>
        <a:xfrm>
          <a:off x="541693" y="3150493"/>
          <a:ext cx="7033678" cy="770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116" tIns="0" rIns="2661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УЧРЕЖДЕНИЯ ПЕРВИЧНОЙ МЕДИЦИЦИНСКОЙ САНИТАРНОЙ ПОМОЩИ и другие</a:t>
          </a:r>
        </a:p>
      </dsp:txBody>
      <dsp:txXfrm>
        <a:off x="579304" y="3188104"/>
        <a:ext cx="6958456" cy="695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9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77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8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8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2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46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8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1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2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68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748A-02A0-4C74-A593-93DB2B8B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30" y="1625412"/>
            <a:ext cx="10754139" cy="18035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Институциональные механизмы по профилактике и поддержке жертв насилия в сфере здравоохранения, социальной защиты и правоохранительных органов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513A7F-C63A-4F26-8647-66710CF1C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2781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ПРЕЗЕНТАЦИЯ №6</a:t>
            </a:r>
          </a:p>
          <a:p>
            <a:pPr algn="ctr"/>
            <a:r>
              <a:rPr lang="ru-RU" sz="3200" dirty="0"/>
              <a:t>29 ноября 2021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FD751B4-F9CE-4145-A800-713C364D4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477813" y="249863"/>
            <a:ext cx="9236371" cy="1324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829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1779-AA13-4950-8F64-5DE0F2F3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ea typeface="Times New Roman" panose="02020603050405020304" pitchFamily="18" charset="0"/>
              </a:rPr>
              <a:t>Полномочия органов внутренних дел по предупреждению насилия в семье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01730-7E4E-4FBE-BBD9-1B5A5E57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2015732"/>
            <a:ext cx="11052313" cy="4116711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 участие в разработке и реализации программ по предупреждению насилия в семье и сотрудничество с иными субъектами, предупреждающими насилие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 приём, рассмотрение обращений и других сведений о насилии или угрозе совершения насилия в семье в порядке, предусмотренном законодательством Республики Таджикистан;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 выявление причин и условий, способствующих совершению насилия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 постановка на учет лица, совершившего насилие в семье, и осуществление по отношении к нему воспитательных и профилактических мер;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 разъяснение потерпевшему его прав при обращении и направление его в необходимых случаях на медицинский осмотр; направление потерпевшего на основании его письменного согласия в центры поддержки, центры или отделения медико-социальной реабилитации потерпевших; 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65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C5BD5-BBE4-4817-A22C-4737B5A1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575919"/>
            <a:ext cx="9603275" cy="1049235"/>
          </a:xfrm>
        </p:spPr>
        <p:txBody>
          <a:bodyPr/>
          <a:lstStyle/>
          <a:p>
            <a:r>
              <a:rPr lang="ru-RU" dirty="0">
                <a:effectLst/>
                <a:ea typeface="Times New Roman" panose="02020603050405020304" pitchFamily="18" charset="0"/>
              </a:rPr>
              <a:t>Полномочия органов внутренних дел по предупреждению насилия в семье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663D1-A4D2-4CB9-9672-036C06E0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7" y="1928192"/>
            <a:ext cx="10210028" cy="412529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 выдача защитного предписания лицу, совершившему насилие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 составление материалов, возбуждение дел об административном правонарушении или уголовных дел в отношении лица, совершившего насилие в семье, в порядке, установленном законодательством Республики Таджикистан;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 постановка на учет семей, в которых систематически наблюдаются случаи насилия и осуществление профилактических мер в целях укрепления семьи;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 ведение статистического учета случаев насилия в семье;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 организация специальных обучающих курсов по вопросам предупреждения насилия в семье для работников органов внутренних дел;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05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96163-7B48-41DA-BAF9-75DB8E2C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10" y="33037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Кабинеты инспекторов по противодействию насилия в семье в РТ.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услуги или помощь предоставляется в рамках их полномочий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C0133-275E-4E1A-97A4-B943F639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3" y="2037522"/>
            <a:ext cx="11791507" cy="4820478"/>
          </a:xfrm>
        </p:spPr>
        <p:txBody>
          <a:bodyPr>
            <a:normAutofit/>
          </a:bodyPr>
          <a:lstStyle/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21005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приём, рассмотрение обращений и других сведений о насилии или угрозе</a:t>
            </a:r>
          </a:p>
          <a:p>
            <a:pPr marL="0" marR="12700" lvl="0" indent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None/>
              <a:tabLst>
                <a:tab pos="42100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совершения насилия в семье в порядке, предусмотренном законодательством РТ;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66725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на учет лица, совершившего насилие в семье, и осуществление по</a:t>
            </a:r>
          </a:p>
          <a:p>
            <a:pPr marL="0" marR="12700" lvl="0" indent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None/>
              <a:tabLst>
                <a:tab pos="4667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отношении к нему воспитательных и профилактических мер;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08940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разъяснение потерпевшему его прав при обращении и направление его в</a:t>
            </a:r>
          </a:p>
          <a:p>
            <a:pPr marL="0" marR="12700" lvl="0" indent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None/>
              <a:tabLst>
                <a:tab pos="4089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случаях на медицинский осмотр; направление потерпевшего на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08940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основании его письменного согласия в центры поддержки, центры или</a:t>
            </a:r>
          </a:p>
          <a:p>
            <a:pPr marL="0" marR="12700" lvl="0" indent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None/>
              <a:tabLst>
                <a:tab pos="4089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отделения медико-социальной реабилитации потерпевших;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51485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выдача защитного предписания лицу, совершившему насилие в семье;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42595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материалов, возбуждение дел об административном</a:t>
            </a:r>
          </a:p>
          <a:p>
            <a:pPr marL="0" marR="12700" lvl="0" indent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None/>
              <a:tabLst>
                <a:tab pos="44259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правонарушении или уголовных дел в отношении лица, совершившего насилие в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42595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семье, в порядке, установленном законодательством Республики Таджикистан;</a:t>
            </a:r>
          </a:p>
          <a:p>
            <a:pPr marR="12700" lvl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421005" algn="l"/>
              </a:tabLst>
            </a:pP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на учет семей, в которых систематически наблюдаются случаи</a:t>
            </a:r>
          </a:p>
          <a:p>
            <a:pPr marL="0" marR="12700" lvl="0" indent="0" algn="just">
              <a:lnSpc>
                <a:spcPts val="1175"/>
              </a:lnSpc>
              <a:spcAft>
                <a:spcPts val="0"/>
              </a:spcAft>
              <a:buClr>
                <a:srgbClr val="000000"/>
              </a:buClr>
              <a:buSzPts val="900"/>
              <a:buNone/>
              <a:tabLst>
                <a:tab pos="42100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насилия и осуществление профилактических мер в целях укрепления семьи.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C3CF8-D02D-406D-8E8C-D81F2DF2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30.11.2021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9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A4C08-9A70-4C9C-AD63-F3D7BA7A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10485318" cy="152613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ИСПОЛЬЗОВАНИЕ ВОЗМОЖНОСТЕЙ СОВЕТА НАЦИОНАЛЬНОГО РАЗВИТИЯ ПРИ ПРЕЗИДЕНТЕ РЕСПУБЛИКИ ТАДЖИКИСТАН ДЛ ПРОДВИЖЕНИЯ ПОЛИТИКИ ПО ИСКОРЕНЕНИЮ ГЕНДЕРНОГО НАСИЛИЯ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346D9-2DDB-4F8A-BABF-A6DE217B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74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Совет национального развития при Президенте Республики Таджикистан является консультативно-совещательным органом при Президенте Республики Таджикистан, созданным в целях обеспечения взаимодействия между государственными органами, частным сектором и гражданским обществом по вопросам реализации Национальной стратегии развития Республики Таджикистан на период до 2030 года, среднесрочных программ развития Республики Таджикистан и Целей устойчивого развития.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57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05E21-1829-4B2B-AD77-3F35A214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Основные функции Совета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88DDA-4C45-4C9B-A489-076E1C9E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2015732"/>
            <a:ext cx="11290852" cy="4196225"/>
          </a:xfrm>
        </p:spPr>
        <p:txBody>
          <a:bodyPr>
            <a:normAutofit fontScale="92500"/>
          </a:bodyPr>
          <a:lstStyle/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интеграция социально-экономической политики страны для объединения усилий страны и международного сообщества по достижению стратегических целей страны;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обсуждение хода реализации реформ государственного управления, социально-экономической отраслей и представление рекомендаций по их улучшению;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рассмотрение отдельных отчетов о ходе реализации стратегических документов страны и достижение Целей устойчивого развития;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обсуждение и разработка рекомендаций по корректировке целей, задач и показателей, определенных в Национальной стратегии развития РТ на период до 2030 года и среднесрочных программ развития РТ;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обсуждение и разработка рекомендаций по утверждению стратегических проектов развития страны;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рассмотрение отчетов о ходе реализации Национальной стратегии развития РТ на период до 2030 года, среднесрочных программ развития РТ и других отраслевых стратегий и программ.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03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03E80-8C87-4220-9A3B-B6BF5070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031" y="446711"/>
            <a:ext cx="9603275" cy="1049235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МЕЖВЕДОМСТВЕННЫЕ РАБОЧИЕ ГРУППЫ СОВЕТА 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ECB84-836F-4714-899E-FA9600FF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74" y="971328"/>
            <a:ext cx="11312387" cy="5148469"/>
          </a:xfrm>
        </p:spPr>
        <p:txBody>
          <a:bodyPr>
            <a:normAutofit/>
          </a:bodyPr>
          <a:lstStyle/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обеспечение энергетической безопасности и эффективное использование электроэнергии;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выход из коммуникационного тупика и превращение страны в транзитную страну;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обеспечение продовольственной безопасности и доступа населения к качественному питанию;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ускоренная индустриализация страны и диверсификация экспорта;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расширение продуктивной занятости;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качественное образование;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здравоохранение;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социальная защита;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эффективности системы государственного управления и верховенство закона;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комплексное управление водными ресурсами;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защита окружающей среды, чрезвычайных ситуаций и изменение климата;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гендерное 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равенство;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мониторинг и оценка НСР-2030 года, среднесрочных программ развития РТ и ЦУР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34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B70D8-52F4-4A81-9D8B-836DE4F5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07505"/>
            <a:ext cx="10127508" cy="1446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Полномочия органов сферы здравоохранения по предупреждению насилия в семье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A84FD-4B9C-499E-9ABC-771470BE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1853755"/>
            <a:ext cx="11062251" cy="4228993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разработке и реализации программ по предупреждению насилия в семье и сотрудничество с другими субъектами, предупреждающими насилие в семье;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разработка и практическая реализация в учреждениях сферы здравоохранения методических рекомендаций по оказанию первичной медицинской и психологической помощи потерпевшим;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первичной медицинской, а также психологической, психической, наркологической и лечебно-профилактической помощи потерпевшему и лицу, совершившему насилие в семье;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в органы внутренних дел сведений об обращении потерпевшего и оказанной ему медицинской помощи;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других полномочий, определенных нормативными правовыми актами 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1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ECFCE-C534-4BD8-A4B2-98BFA2A7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8" y="476528"/>
            <a:ext cx="9603275" cy="13323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Полномочия органов сферы СОЦИАЛЬНОЙ ЗАЩИТЫ по предупреждению насилия в семье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37701-F26D-49BE-A2AC-E5331A7E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2015732"/>
            <a:ext cx="11251095" cy="4037749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 участие в разработке и реализации программ по предупреждению насилия в семье и сотрудничество с другими субъектами, 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предупреждающими насилие в семье; 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 разъяснение потерпевшему его социальные права и оказание ему социальной помощи при обращении; 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 в сотрудничестве с государственными органами занятости населения разработка мер по трудоустройству потерпевшего и лица, совершившего насилие в семье; 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 осуществление других полномочий, определенных нормативными правовыми актами 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42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3655F-5470-4719-8640-4A6BF766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6591"/>
            <a:ext cx="10057934" cy="1297163"/>
          </a:xfrm>
        </p:spPr>
        <p:txBody>
          <a:bodyPr>
            <a:normAutofit fontScale="90000"/>
          </a:bodyPr>
          <a:lstStyle/>
          <a:p>
            <a:r>
              <a:rPr lang="ru-RU" dirty="0"/>
              <a:t>КЛЮЧЕВЫЕ ИНСТИТУТЫ МИНИСТЕРСТВА ЗДРАВООХРАНЕНИЯ И СОЦЗАЩИТЫ ПО ПРОФИЛАКТИКЕ И ПОДДЕРЖКЕ ЖЕРТВ ГЕНДЕРНОГО НАСИЛИЯ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496BC32-1466-45CC-AA3A-6DB6727D5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825030"/>
              </p:ext>
            </p:extLst>
          </p:nvPr>
        </p:nvGraphicFramePr>
        <p:xfrm>
          <a:off x="1450975" y="1853754"/>
          <a:ext cx="10057934" cy="455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80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38542" y="141747"/>
            <a:ext cx="8664405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НОМГУИ УТОҚҲОИ ҶУДОГАРДИДА ДАР НАЗДИ МУАССИСАҲОИ ТИББӢ</a:t>
            </a:r>
          </a:p>
        </p:txBody>
      </p:sp>
      <p:grpSp>
        <p:nvGrpSpPr>
          <p:cNvPr id="2" name="Группа 56"/>
          <p:cNvGrpSpPr/>
          <p:nvPr/>
        </p:nvGrpSpPr>
        <p:grpSpPr>
          <a:xfrm>
            <a:off x="1316904" y="1132347"/>
            <a:ext cx="10185975" cy="5262004"/>
            <a:chOff x="827584" y="1696300"/>
            <a:chExt cx="7438250" cy="5071429"/>
          </a:xfrm>
        </p:grpSpPr>
        <p:pic>
          <p:nvPicPr>
            <p:cNvPr id="3074" name="Picture 2" descr="C:\Users\Masrur Karimov\Downloads\вектор-значка-карты-таджикистана-модный-шаблон-иллюстрации-дизайна-17778153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73" b="99762" l="1017" r="994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74403" y="1844824"/>
              <a:ext cx="6891431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Выноска 3 9"/>
            <p:cNvSpPr/>
            <p:nvPr/>
          </p:nvSpPr>
          <p:spPr>
            <a:xfrm>
              <a:off x="827584" y="3068960"/>
              <a:ext cx="717648" cy="324036"/>
            </a:xfrm>
            <a:prstGeom prst="borderCallout3">
              <a:avLst>
                <a:gd name="adj1" fmla="val 100782"/>
                <a:gd name="adj2" fmla="val 46397"/>
                <a:gd name="adj3" fmla="val 170951"/>
                <a:gd name="adj4" fmla="val 88192"/>
                <a:gd name="adj5" fmla="val 199954"/>
                <a:gd name="adj6" fmla="val 124439"/>
                <a:gd name="adj7" fmla="val 271223"/>
                <a:gd name="adj8" fmla="val 152191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Пан</a:t>
              </a:r>
              <a:r>
                <a:rPr lang="tg-Cyrl-TJ" sz="1400" dirty="0"/>
                <a:t>ҷакент</a:t>
              </a:r>
              <a:endParaRPr lang="ru-RU" sz="1400" dirty="0"/>
            </a:p>
          </p:txBody>
        </p:sp>
        <p:sp>
          <p:nvSpPr>
            <p:cNvPr id="13" name="Выноска 3 12"/>
            <p:cNvSpPr/>
            <p:nvPr/>
          </p:nvSpPr>
          <p:spPr>
            <a:xfrm>
              <a:off x="1963437" y="2302699"/>
              <a:ext cx="792088" cy="324036"/>
            </a:xfrm>
            <a:prstGeom prst="borderCallout3">
              <a:avLst>
                <a:gd name="adj1" fmla="val 100782"/>
                <a:gd name="adj2" fmla="val 48436"/>
                <a:gd name="adj3" fmla="val 174232"/>
                <a:gd name="adj4" fmla="val 78796"/>
                <a:gd name="adj5" fmla="val 236048"/>
                <a:gd name="adj6" fmla="val 97592"/>
                <a:gd name="adj7" fmla="val 267942"/>
                <a:gd name="adj8" fmla="val 107894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Истаравшан</a:t>
              </a:r>
              <a:endParaRPr lang="ru-RU" sz="1400" dirty="0"/>
            </a:p>
          </p:txBody>
        </p:sp>
        <p:sp>
          <p:nvSpPr>
            <p:cNvPr id="14" name="Выноска 3 13"/>
            <p:cNvSpPr/>
            <p:nvPr/>
          </p:nvSpPr>
          <p:spPr>
            <a:xfrm>
              <a:off x="4576128" y="2731018"/>
              <a:ext cx="792088" cy="324036"/>
            </a:xfrm>
            <a:prstGeom prst="borderCallout3">
              <a:avLst>
                <a:gd name="adj1" fmla="val 97501"/>
                <a:gd name="adj2" fmla="val 53805"/>
                <a:gd name="adj3" fmla="val 131575"/>
                <a:gd name="adj4" fmla="val -4430"/>
                <a:gd name="adj5" fmla="val 104797"/>
                <a:gd name="adj6" fmla="val -35301"/>
                <a:gd name="adj7" fmla="val 57939"/>
                <a:gd name="adj8" fmla="val -58557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Исфара</a:t>
              </a:r>
              <a:endParaRPr lang="ru-RU" sz="1400" dirty="0"/>
            </a:p>
          </p:txBody>
        </p:sp>
        <p:sp>
          <p:nvSpPr>
            <p:cNvPr id="15" name="Выноска 3 14"/>
            <p:cNvSpPr/>
            <p:nvPr/>
          </p:nvSpPr>
          <p:spPr>
            <a:xfrm>
              <a:off x="2638759" y="1696300"/>
              <a:ext cx="792088" cy="324036"/>
            </a:xfrm>
            <a:prstGeom prst="borderCallout3">
              <a:avLst>
                <a:gd name="adj1" fmla="val 100782"/>
                <a:gd name="adj2" fmla="val 51120"/>
                <a:gd name="adj3" fmla="val 180795"/>
                <a:gd name="adj4" fmla="val 72084"/>
                <a:gd name="adj5" fmla="val 236048"/>
                <a:gd name="adj6" fmla="val 86853"/>
                <a:gd name="adj7" fmla="val 274504"/>
                <a:gd name="adj8" fmla="val 99839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Б. Ғафуров</a:t>
              </a:r>
              <a:endParaRPr lang="ru-RU" sz="1400" dirty="0"/>
            </a:p>
          </p:txBody>
        </p:sp>
        <p:sp>
          <p:nvSpPr>
            <p:cNvPr id="16" name="Выноска 3 15"/>
            <p:cNvSpPr/>
            <p:nvPr/>
          </p:nvSpPr>
          <p:spPr>
            <a:xfrm>
              <a:off x="3205980" y="3080892"/>
              <a:ext cx="792088" cy="324036"/>
            </a:xfrm>
            <a:prstGeom prst="borderCallout3">
              <a:avLst>
                <a:gd name="adj1" fmla="val -4219"/>
                <a:gd name="adj2" fmla="val 53805"/>
                <a:gd name="adj3" fmla="val -78427"/>
                <a:gd name="adj4" fmla="val 26444"/>
                <a:gd name="adj5" fmla="val -105207"/>
                <a:gd name="adj6" fmla="val 31817"/>
                <a:gd name="adj7" fmla="val -119251"/>
                <a:gd name="adj8" fmla="val 35407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Хуҷанд</a:t>
              </a:r>
              <a:endParaRPr lang="ru-RU" sz="1400" dirty="0"/>
            </a:p>
          </p:txBody>
        </p:sp>
        <p:sp>
          <p:nvSpPr>
            <p:cNvPr id="17" name="Выноска 3 16"/>
            <p:cNvSpPr/>
            <p:nvPr/>
          </p:nvSpPr>
          <p:spPr>
            <a:xfrm>
              <a:off x="3963750" y="2213737"/>
              <a:ext cx="792088" cy="324036"/>
            </a:xfrm>
            <a:prstGeom prst="borderCallout3">
              <a:avLst>
                <a:gd name="adj1" fmla="val 97501"/>
                <a:gd name="adj2" fmla="val 52463"/>
                <a:gd name="adj3" fmla="val 157826"/>
                <a:gd name="adj4" fmla="val -3088"/>
                <a:gd name="adj5" fmla="val 163860"/>
                <a:gd name="adj6" fmla="val -23219"/>
                <a:gd name="adj7" fmla="val 159658"/>
                <a:gd name="adj8" fmla="val -46477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Гулистон</a:t>
              </a:r>
              <a:endParaRPr lang="ru-RU" sz="1400" dirty="0"/>
            </a:p>
          </p:txBody>
        </p:sp>
        <p:sp>
          <p:nvSpPr>
            <p:cNvPr id="18" name="Выноска 3 17"/>
            <p:cNvSpPr/>
            <p:nvPr/>
          </p:nvSpPr>
          <p:spPr>
            <a:xfrm>
              <a:off x="1043608" y="4385197"/>
              <a:ext cx="792088" cy="324036"/>
            </a:xfrm>
            <a:prstGeom prst="borderCallout3">
              <a:avLst>
                <a:gd name="adj1" fmla="val 61406"/>
                <a:gd name="adj2" fmla="val 98102"/>
                <a:gd name="adj3" fmla="val 88919"/>
                <a:gd name="adj4" fmla="val 156651"/>
                <a:gd name="adj5" fmla="val 101516"/>
                <a:gd name="adj6" fmla="val 175448"/>
                <a:gd name="adj7" fmla="val 126846"/>
                <a:gd name="adj8" fmla="val 19246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Ҳиссор</a:t>
              </a:r>
              <a:endParaRPr lang="ru-RU" sz="1400" dirty="0"/>
            </a:p>
          </p:txBody>
        </p:sp>
        <p:sp>
          <p:nvSpPr>
            <p:cNvPr id="19" name="Выноска 3 18"/>
            <p:cNvSpPr/>
            <p:nvPr/>
          </p:nvSpPr>
          <p:spPr>
            <a:xfrm>
              <a:off x="1186408" y="4918060"/>
              <a:ext cx="792088" cy="324036"/>
            </a:xfrm>
            <a:prstGeom prst="borderCallout3">
              <a:avLst>
                <a:gd name="adj1" fmla="val 45000"/>
                <a:gd name="adj2" fmla="val 102129"/>
                <a:gd name="adj3" fmla="val 52824"/>
                <a:gd name="adj4" fmla="val 121751"/>
                <a:gd name="adj5" fmla="val 62140"/>
                <a:gd name="adj6" fmla="val 156655"/>
                <a:gd name="adj7" fmla="val 57938"/>
                <a:gd name="adj8" fmla="val 17635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Рудакӣ</a:t>
              </a:r>
              <a:endParaRPr lang="ru-RU" sz="1400" dirty="0"/>
            </a:p>
          </p:txBody>
        </p:sp>
        <p:sp>
          <p:nvSpPr>
            <p:cNvPr id="20" name="Выноска 3 19"/>
            <p:cNvSpPr/>
            <p:nvPr/>
          </p:nvSpPr>
          <p:spPr>
            <a:xfrm>
              <a:off x="3784629" y="5938399"/>
              <a:ext cx="792088" cy="324036"/>
            </a:xfrm>
            <a:prstGeom prst="borderCallout3">
              <a:avLst>
                <a:gd name="adj1" fmla="val 51564"/>
                <a:gd name="adj2" fmla="val -1231"/>
                <a:gd name="adj3" fmla="val 6887"/>
                <a:gd name="adj4" fmla="val -24566"/>
                <a:gd name="adj5" fmla="val -101925"/>
                <a:gd name="adj6" fmla="val -67516"/>
                <a:gd name="adj7" fmla="val -161907"/>
                <a:gd name="adj8" fmla="val -867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Восеъ</a:t>
              </a:r>
              <a:endParaRPr lang="ru-RU" sz="1400" dirty="0"/>
            </a:p>
          </p:txBody>
        </p:sp>
        <p:sp>
          <p:nvSpPr>
            <p:cNvPr id="21" name="Выноска 3 20"/>
            <p:cNvSpPr/>
            <p:nvPr/>
          </p:nvSpPr>
          <p:spPr>
            <a:xfrm>
              <a:off x="2285711" y="5618421"/>
              <a:ext cx="792088" cy="324036"/>
            </a:xfrm>
            <a:prstGeom prst="borderCallout3">
              <a:avLst>
                <a:gd name="adj1" fmla="val -4219"/>
                <a:gd name="adj2" fmla="val 47093"/>
                <a:gd name="adj3" fmla="val -29207"/>
                <a:gd name="adj4" fmla="val 53291"/>
                <a:gd name="adj5" fmla="val -52706"/>
                <a:gd name="adj6" fmla="val 64033"/>
                <a:gd name="adj7" fmla="val -70032"/>
                <a:gd name="adj8" fmla="val 7299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Бохтар</a:t>
              </a:r>
              <a:endParaRPr lang="ru-RU" sz="1400" dirty="0"/>
            </a:p>
          </p:txBody>
        </p:sp>
        <p:sp>
          <p:nvSpPr>
            <p:cNvPr id="22" name="Выноска 3 21"/>
            <p:cNvSpPr/>
            <p:nvPr/>
          </p:nvSpPr>
          <p:spPr>
            <a:xfrm>
              <a:off x="3430847" y="5080078"/>
              <a:ext cx="792088" cy="324036"/>
            </a:xfrm>
            <a:prstGeom prst="borderCallout3">
              <a:avLst>
                <a:gd name="adj1" fmla="val 54845"/>
                <a:gd name="adj2" fmla="val -1231"/>
                <a:gd name="adj3" fmla="val 42981"/>
                <a:gd name="adj4" fmla="val -24565"/>
                <a:gd name="adj5" fmla="val 32607"/>
                <a:gd name="adj6" fmla="val -42012"/>
                <a:gd name="adj7" fmla="val 25127"/>
                <a:gd name="adj8" fmla="val -518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А. Ҷомӣ</a:t>
              </a:r>
              <a:endParaRPr lang="ru-RU" sz="1400" dirty="0"/>
            </a:p>
          </p:txBody>
        </p:sp>
        <p:sp>
          <p:nvSpPr>
            <p:cNvPr id="23" name="Выноска 3 22"/>
            <p:cNvSpPr/>
            <p:nvPr/>
          </p:nvSpPr>
          <p:spPr>
            <a:xfrm>
              <a:off x="2359481" y="4211074"/>
              <a:ext cx="792088" cy="324036"/>
            </a:xfrm>
            <a:prstGeom prst="borderCallout3">
              <a:avLst>
                <a:gd name="adj1" fmla="val 100782"/>
                <a:gd name="adj2" fmla="val 49778"/>
                <a:gd name="adj3" fmla="val 134858"/>
                <a:gd name="adj4" fmla="val 64031"/>
                <a:gd name="adj5" fmla="val 150736"/>
                <a:gd name="adj6" fmla="val 69403"/>
                <a:gd name="adj7" fmla="val 162941"/>
                <a:gd name="adj8" fmla="val 75679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Душанбе (3)</a:t>
              </a:r>
              <a:endParaRPr lang="ru-RU" sz="1400" dirty="0"/>
            </a:p>
          </p:txBody>
        </p:sp>
        <p:sp>
          <p:nvSpPr>
            <p:cNvPr id="24" name="Выноска 3 23"/>
            <p:cNvSpPr/>
            <p:nvPr/>
          </p:nvSpPr>
          <p:spPr>
            <a:xfrm>
              <a:off x="4119517" y="5517232"/>
              <a:ext cx="792088" cy="324036"/>
            </a:xfrm>
            <a:prstGeom prst="borderCallout3">
              <a:avLst>
                <a:gd name="adj1" fmla="val 48282"/>
                <a:gd name="adj2" fmla="val 111"/>
                <a:gd name="adj3" fmla="val 29856"/>
                <a:gd name="adj4" fmla="val -46043"/>
                <a:gd name="adj5" fmla="val 3077"/>
                <a:gd name="adj6" fmla="val -72885"/>
                <a:gd name="adj7" fmla="val -30656"/>
                <a:gd name="adj8" fmla="val -102855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Кулоб</a:t>
              </a:r>
              <a:endParaRPr lang="ru-RU" sz="1400" dirty="0"/>
            </a:p>
          </p:txBody>
        </p:sp>
        <p:sp>
          <p:nvSpPr>
            <p:cNvPr id="25" name="Выноска 3 24"/>
            <p:cNvSpPr/>
            <p:nvPr/>
          </p:nvSpPr>
          <p:spPr>
            <a:xfrm rot="10800000">
              <a:off x="2285711" y="6443693"/>
              <a:ext cx="792088" cy="324036"/>
            </a:xfrm>
            <a:prstGeom prst="borderCallout3">
              <a:avLst>
                <a:gd name="adj1" fmla="val 100782"/>
                <a:gd name="adj2" fmla="val 52463"/>
                <a:gd name="adj3" fmla="val 157826"/>
                <a:gd name="adj4" fmla="val 4966"/>
                <a:gd name="adj5" fmla="val 183548"/>
                <a:gd name="adj6" fmla="val -3084"/>
                <a:gd name="adj7" fmla="val 212159"/>
                <a:gd name="adj8" fmla="val -620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>
                  <a:rot lat="21000000" lon="0" rev="10799999"/>
                </a:camera>
                <a:lightRig rig="threePt" dir="t"/>
              </a:scene3d>
            </a:bodyPr>
            <a:lstStyle/>
            <a:p>
              <a:pPr algn="ctr"/>
              <a:r>
                <a:rPr lang="tg-Cyrl-TJ" sz="1400" dirty="0"/>
                <a:t>Панҷ</a:t>
              </a:r>
              <a:endParaRPr lang="ru-RU" sz="1400" dirty="0"/>
            </a:p>
          </p:txBody>
        </p:sp>
        <p:sp>
          <p:nvSpPr>
            <p:cNvPr id="26" name="Выноска 3 25"/>
            <p:cNvSpPr/>
            <p:nvPr/>
          </p:nvSpPr>
          <p:spPr>
            <a:xfrm>
              <a:off x="3472841" y="6404533"/>
              <a:ext cx="792088" cy="324036"/>
            </a:xfrm>
            <a:prstGeom prst="borderCallout3">
              <a:avLst>
                <a:gd name="adj1" fmla="val 2344"/>
                <a:gd name="adj2" fmla="val 48437"/>
                <a:gd name="adj3" fmla="val -84991"/>
                <a:gd name="adj4" fmla="val -402"/>
                <a:gd name="adj5" fmla="val -174113"/>
                <a:gd name="adj6" fmla="val -24561"/>
                <a:gd name="adj7" fmla="val -224252"/>
                <a:gd name="adj8" fmla="val -4245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Фархор</a:t>
              </a:r>
              <a:endParaRPr lang="ru-RU" sz="1400" dirty="0"/>
            </a:p>
          </p:txBody>
        </p:sp>
        <p:sp>
          <p:nvSpPr>
            <p:cNvPr id="27" name="Выноска 3 26"/>
            <p:cNvSpPr/>
            <p:nvPr/>
          </p:nvSpPr>
          <p:spPr>
            <a:xfrm>
              <a:off x="3205980" y="4127958"/>
              <a:ext cx="792088" cy="324036"/>
            </a:xfrm>
            <a:prstGeom prst="borderCallout3">
              <a:avLst>
                <a:gd name="adj1" fmla="val 97501"/>
                <a:gd name="adj2" fmla="val 48436"/>
                <a:gd name="adj3" fmla="val 131575"/>
                <a:gd name="adj4" fmla="val 29129"/>
                <a:gd name="adj5" fmla="val 147452"/>
                <a:gd name="adj6" fmla="val 11681"/>
                <a:gd name="adj7" fmla="val 162941"/>
                <a:gd name="adj8" fmla="val -217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Ваҳдат</a:t>
              </a:r>
              <a:endParaRPr lang="ru-RU" sz="1400" dirty="0"/>
            </a:p>
          </p:txBody>
        </p:sp>
        <p:sp>
          <p:nvSpPr>
            <p:cNvPr id="28" name="Выноска 3 27"/>
            <p:cNvSpPr/>
            <p:nvPr/>
          </p:nvSpPr>
          <p:spPr>
            <a:xfrm>
              <a:off x="4515561" y="4064739"/>
              <a:ext cx="792088" cy="324036"/>
            </a:xfrm>
            <a:prstGeom prst="borderCallout3">
              <a:avLst>
                <a:gd name="adj1" fmla="val 51562"/>
                <a:gd name="adj2" fmla="val -1231"/>
                <a:gd name="adj3" fmla="val 39700"/>
                <a:gd name="adj4" fmla="val -16514"/>
                <a:gd name="adj5" fmla="val 22765"/>
                <a:gd name="adj6" fmla="val -28588"/>
                <a:gd name="adj7" fmla="val -4404"/>
                <a:gd name="adj8" fmla="val -4244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Рашт</a:t>
              </a:r>
              <a:endParaRPr lang="ru-RU" sz="1400" dirty="0"/>
            </a:p>
          </p:txBody>
        </p:sp>
        <p:sp>
          <p:nvSpPr>
            <p:cNvPr id="29" name="Выноска 3 28"/>
            <p:cNvSpPr/>
            <p:nvPr/>
          </p:nvSpPr>
          <p:spPr>
            <a:xfrm>
              <a:off x="1374403" y="2756856"/>
              <a:ext cx="792088" cy="324036"/>
            </a:xfrm>
            <a:prstGeom prst="borderCallout3">
              <a:avLst>
                <a:gd name="adj1" fmla="val 100782"/>
                <a:gd name="adj2" fmla="val 49778"/>
                <a:gd name="adj3" fmla="val 170951"/>
                <a:gd name="adj4" fmla="val 88192"/>
                <a:gd name="adj5" fmla="val 199954"/>
                <a:gd name="adj6" fmla="val 124439"/>
                <a:gd name="adj7" fmla="val 372943"/>
                <a:gd name="adj8" fmla="val 106551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Айни</a:t>
              </a:r>
              <a:endParaRPr lang="ru-RU" sz="1400" dirty="0"/>
            </a:p>
          </p:txBody>
        </p:sp>
        <p:sp>
          <p:nvSpPr>
            <p:cNvPr id="30" name="Выноска 3 29"/>
            <p:cNvSpPr/>
            <p:nvPr/>
          </p:nvSpPr>
          <p:spPr>
            <a:xfrm>
              <a:off x="3465507" y="4632772"/>
              <a:ext cx="792088" cy="324036"/>
            </a:xfrm>
            <a:prstGeom prst="borderCallout3">
              <a:avLst>
                <a:gd name="adj1" fmla="val 48281"/>
                <a:gd name="adj2" fmla="val -1232"/>
                <a:gd name="adj3" fmla="val 65950"/>
                <a:gd name="adj4" fmla="val -20538"/>
                <a:gd name="adj5" fmla="val 81828"/>
                <a:gd name="adj6" fmla="val -33957"/>
                <a:gd name="adj7" fmla="val 120284"/>
                <a:gd name="adj8" fmla="val -5184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/>
                <a:t>Ёвон</a:t>
              </a:r>
              <a:endParaRPr lang="ru-RU" sz="1400" dirty="0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2159755" y="3933056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1835696" y="3869739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2755525" y="3080892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3371237" y="2649478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3592443" y="2663151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4059907" y="2853032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3368603" y="2471931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2874745" y="4709233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2485696" y="4711204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4145709" y="3996275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3146370" y="4566930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3037460" y="4918060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6" name="Блок-схема: узел 45"/>
            <p:cNvSpPr/>
            <p:nvPr/>
          </p:nvSpPr>
          <p:spPr>
            <a:xfrm>
              <a:off x="2993965" y="5110413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8" name="Блок-схема: узел 47"/>
            <p:cNvSpPr/>
            <p:nvPr/>
          </p:nvSpPr>
          <p:spPr>
            <a:xfrm>
              <a:off x="2815135" y="5285057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9" name="Блок-схема: узел 48"/>
            <p:cNvSpPr/>
            <p:nvPr/>
          </p:nvSpPr>
          <p:spPr>
            <a:xfrm>
              <a:off x="3241407" y="5338272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3080456" y="5386045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2" name="Блок-схема: узел 51"/>
            <p:cNvSpPr/>
            <p:nvPr/>
          </p:nvSpPr>
          <p:spPr>
            <a:xfrm>
              <a:off x="3099727" y="5613408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3077799" y="5972240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4" name="Блок-схема: узел 53"/>
            <p:cNvSpPr/>
            <p:nvPr/>
          </p:nvSpPr>
          <p:spPr>
            <a:xfrm>
              <a:off x="2535561" y="5050303"/>
              <a:ext cx="119220" cy="131683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5" name="Выноска 3 54"/>
            <p:cNvSpPr/>
            <p:nvPr/>
          </p:nvSpPr>
          <p:spPr>
            <a:xfrm>
              <a:off x="978359" y="5492294"/>
              <a:ext cx="792088" cy="324036"/>
            </a:xfrm>
            <a:prstGeom prst="borderCallout3">
              <a:avLst>
                <a:gd name="adj1" fmla="val 51563"/>
                <a:gd name="adj2" fmla="val 98102"/>
                <a:gd name="adj3" fmla="val 69232"/>
                <a:gd name="adj4" fmla="val 115039"/>
                <a:gd name="adj5" fmla="val 78546"/>
                <a:gd name="adj6" fmla="val 132493"/>
                <a:gd name="adj7" fmla="val 87471"/>
                <a:gd name="adj8" fmla="val 14548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1400" dirty="0"/>
                <a:t>Шаҳритуз</a:t>
              </a:r>
              <a:endParaRPr lang="ru-RU" sz="1400" dirty="0"/>
            </a:p>
          </p:txBody>
        </p:sp>
        <p:sp>
          <p:nvSpPr>
            <p:cNvPr id="56" name="Блок-схема: узел 55"/>
            <p:cNvSpPr/>
            <p:nvPr/>
          </p:nvSpPr>
          <p:spPr>
            <a:xfrm>
              <a:off x="2086962" y="5709585"/>
              <a:ext cx="119220" cy="131683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3587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"/>
    </mc:Choice>
    <mc:Fallback xmlns="">
      <p:transition spd="slow" advTm="1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0331"/>
            <a:ext cx="115824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 Tj" panose="02020603050405020304" pitchFamily="18" charset="-52"/>
              </a:rPr>
              <a:t>Кабинеты </a:t>
            </a:r>
            <a:r>
              <a:rPr lang="ru-RU" b="1" dirty="0" err="1">
                <a:latin typeface="Times New Roman Tj" panose="02020603050405020304" pitchFamily="18" charset="-52"/>
              </a:rPr>
              <a:t>медИко</a:t>
            </a:r>
            <a:r>
              <a:rPr lang="ru-RU" b="1" dirty="0">
                <a:latin typeface="Times New Roman Tj" panose="02020603050405020304" pitchFamily="18" charset="-52"/>
              </a:rPr>
              <a:t>-социальной реабилитации пострадавших от нас </a:t>
            </a:r>
            <a:r>
              <a:rPr lang="ru-RU" b="1" dirty="0" err="1">
                <a:latin typeface="Times New Roman Tj" panose="02020603050405020304" pitchFamily="18" charset="-52"/>
              </a:rPr>
              <a:t>илия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1418"/>
            <a:ext cx="11582400" cy="4724752"/>
          </a:xfrm>
        </p:spPr>
        <p:txBody>
          <a:bodyPr>
            <a:normAutofit fontScale="25000" lnSpcReduction="20000"/>
          </a:bodyPr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tg-Cyrl-TJ" sz="7200" dirty="0">
                <a:latin typeface="Times New Roman Tj" panose="02020603050405020304" pitchFamily="18" charset="-52"/>
              </a:rPr>
              <a:t>МД “ИСТИКЛОЛ”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 МД «Маркази миллии тиббии “ ШИФОБАХШ”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№2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вилояти  Хатлон таваллудхонаи Б.Воњидов дар Бохтар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ноњияи Шањритус 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ноњияи   Фархор 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ноњияи ноњияи  Панљ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ноњияи </a:t>
            </a:r>
            <a:r>
              <a:rPr lang="tg-Cyrl-TJ" sz="7200" dirty="0"/>
              <a:t>А.Ҷомӣ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ноњияи </a:t>
            </a:r>
            <a:r>
              <a:rPr lang="tg-Cyrl-TJ" sz="7200" dirty="0"/>
              <a:t>н.Восеъ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ноњияи </a:t>
            </a:r>
            <a:r>
              <a:rPr lang="tg-Cyrl-TJ" sz="7200" dirty="0"/>
              <a:t>н.Ҳамадонӣ</a:t>
            </a:r>
            <a:r>
              <a:rPr lang="tg-Cyrl-TJ" sz="7200" dirty="0">
                <a:latin typeface="Times New Roman Tj" panose="02020603050405020304" pitchFamily="18" charset="-52"/>
              </a:rPr>
              <a:t> </a:t>
            </a:r>
          </a:p>
          <a:p>
            <a:r>
              <a:rPr lang="tg-Cyrl-TJ" sz="7200" dirty="0">
                <a:latin typeface="Times New Roman Tj" panose="02020603050405020304" pitchFamily="18" charset="-52"/>
              </a:rPr>
              <a:t>Таваллудхонаи  вилоятии  шањри Кўлоб</a:t>
            </a:r>
          </a:p>
          <a:p>
            <a:r>
              <a:rPr lang="tg-Cyrl-TJ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Таваллудхонаи н.Ёвон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g-Cyrl-TJ" sz="11200" dirty="0">
              <a:latin typeface="Times New Roman Tj" panose="02020603050405020304" pitchFamily="18" charset="-52"/>
            </a:endParaRPr>
          </a:p>
          <a:p>
            <a:endParaRPr lang="tg-Cyrl-TJ" sz="11200" dirty="0">
              <a:latin typeface="Times New Roman Tj" panose="02020603050405020304" pitchFamily="18" charset="-52"/>
            </a:endParaRPr>
          </a:p>
          <a:p>
            <a:endParaRPr lang="tg-Cyrl-TJ" sz="112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11200" dirty="0">
                <a:latin typeface="Times New Roman Tj" panose="02020603050405020304" pitchFamily="18" charset="-52"/>
              </a:rPr>
              <a:t> </a:t>
            </a:r>
          </a:p>
          <a:p>
            <a:endParaRPr lang="tg-Cyrl-TJ" sz="112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dirty="0"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884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211" y="311441"/>
            <a:ext cx="9603275" cy="11845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 Tj" panose="02020603050405020304" pitchFamily="18" charset="-52"/>
              </a:rPr>
              <a:t>Кабинеты-медико-социальной реабилитации пострадавших от насилия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05793"/>
            <a:ext cx="9603275" cy="3450613"/>
          </a:xfrm>
        </p:spPr>
        <p:txBody>
          <a:bodyPr>
            <a:normAutofit/>
          </a:bodyPr>
          <a:lstStyle/>
          <a:p>
            <a:endParaRPr lang="tg-Cyrl-TJ" dirty="0">
              <a:latin typeface="Times New Roman Tj" panose="02020603050405020304" pitchFamily="18" charset="-52"/>
            </a:endParaRPr>
          </a:p>
          <a:p>
            <a:endParaRPr lang="tg-Cyrl-TJ" dirty="0">
              <a:latin typeface="Times New Roman Tj" panose="02020603050405020304" pitchFamily="18" charset="-52"/>
            </a:endParaRP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211" y="1853754"/>
            <a:ext cx="84503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 вилоятии  шањри  Хуљанд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 шањри Гулистон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ш.Истаравшан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ш.Панҷакент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н.Айни 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 Таваллудхонаи н.Б.Ғафуров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 шањри Вањдат,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 ноњияи  Рашт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 шањри Хисор</a:t>
            </a:r>
          </a:p>
          <a:p>
            <a:r>
              <a:rPr lang="tg-Cyrl-TJ" sz="2400" dirty="0">
                <a:latin typeface="Times New Roman Tj" panose="02020603050405020304" pitchFamily="18" charset="-52"/>
              </a:rPr>
              <a:t>Таваллудхонаи </a:t>
            </a:r>
            <a:r>
              <a:rPr lang="tg-Cyrl-TJ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н.Рудакӣ</a:t>
            </a:r>
          </a:p>
          <a:p>
            <a:r>
              <a:rPr lang="tg-Cyrl-TJ" sz="3600" dirty="0">
                <a:latin typeface="Times New Roman Tj" panose="02020603050405020304" pitchFamily="18" charset="-52"/>
              </a:rPr>
              <a:t> </a:t>
            </a:r>
          </a:p>
        </p:txBody>
      </p:sp>
      <p:pic>
        <p:nvPicPr>
          <p:cNvPr id="18" name="Picture 2" descr="D:\8888\Backup\Рабочий стол\image-0-02-01-03bada16a75adca99b8a1d778adafe85f4c96e89841d5df2761267b2fb19c83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528" y="119513"/>
            <a:ext cx="2543509" cy="274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7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 Tj" panose="02020603050405020304" pitchFamily="18" charset="-52"/>
              </a:rPr>
              <a:t>МУРОЧИАТКАРДАГОНИ УТОКХО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10" y="1777193"/>
            <a:ext cx="10090758" cy="4424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g-Cyrl-TJ" sz="3200" dirty="0">
                <a:latin typeface="Times New Roman Tj" panose="02020603050405020304" pitchFamily="18" charset="-52"/>
              </a:rPr>
              <a:t>  дар 6мохи соли 2021  </a:t>
            </a:r>
            <a:r>
              <a:rPr lang="ru-RU" sz="3200" b="1" dirty="0">
                <a:latin typeface="Times New Roman Tj" panose="02020603050405020304" pitchFamily="18" charset="-52"/>
              </a:rPr>
              <a:t>36 </a:t>
            </a:r>
            <a:r>
              <a:rPr lang="tg-Cyrl-TJ" sz="3200" dirty="0">
                <a:latin typeface="Times New Roman Tj" panose="02020603050405020304" pitchFamily="18" charset="-52"/>
              </a:rPr>
              <a:t>нафар </a:t>
            </a:r>
          </a:p>
          <a:p>
            <a:r>
              <a:rPr lang="tg-Cyrl-TJ" sz="3200" dirty="0">
                <a:latin typeface="Times New Roman Tj" panose="02020603050405020304" pitchFamily="18" charset="-52"/>
              </a:rPr>
              <a:t>Таркиби  синну солии  онњо </a:t>
            </a:r>
          </a:p>
          <a:p>
            <a:r>
              <a:rPr lang="tg-Cyrl-TJ" sz="3200" dirty="0">
                <a:latin typeface="Times New Roman Tj" panose="02020603050405020304" pitchFamily="18" charset="-52"/>
              </a:rPr>
              <a:t>аз 15 то 20  сола 3 нафар </a:t>
            </a:r>
            <a:endParaRPr lang="en-US" sz="3200" dirty="0">
              <a:latin typeface="Times New Roman Tj" panose="02020603050405020304" pitchFamily="18" charset="-52"/>
            </a:endParaRPr>
          </a:p>
          <a:p>
            <a:r>
              <a:rPr lang="tg-Cyrl-TJ" sz="3200" dirty="0">
                <a:latin typeface="Times New Roman Tj" panose="02020603050405020304" pitchFamily="18" charset="-52"/>
              </a:rPr>
              <a:t>аз 21 то 35 сола 23 нафар </a:t>
            </a:r>
          </a:p>
          <a:p>
            <a:r>
              <a:rPr lang="tg-Cyrl-TJ" sz="3200" dirty="0">
                <a:latin typeface="Times New Roman Tj" panose="02020603050405020304" pitchFamily="18" charset="-52"/>
              </a:rPr>
              <a:t>аз 36 то 49 сола, 7 нафар</a:t>
            </a:r>
          </a:p>
          <a:p>
            <a:r>
              <a:rPr lang="tg-Cyrl-TJ" sz="3200" dirty="0">
                <a:latin typeface="Times New Roman Tj" panose="02020603050405020304" pitchFamily="18" charset="-52"/>
              </a:rPr>
              <a:t> 9 нафар  аз  3 сола боло </a:t>
            </a:r>
            <a:endParaRPr lang="ru-RU" sz="3200" dirty="0"/>
          </a:p>
          <a:p>
            <a:endParaRPr lang="tg-Cyrl-TJ" sz="4000" dirty="0"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479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B7F51D-1C9D-437D-A364-45D0A6D8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288235"/>
            <a:ext cx="10177670" cy="5893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63822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396</TotalTime>
  <Words>1106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Tahoma</vt:lpstr>
      <vt:lpstr>Times New Roman</vt:lpstr>
      <vt:lpstr>Times New Roman Tj</vt:lpstr>
      <vt:lpstr>Wingdings</vt:lpstr>
      <vt:lpstr>Галерея</vt:lpstr>
      <vt:lpstr>Институциональные механизмы по профилактике и поддержке жертв насилия в сфере здравоохранения, социальной защиты и правоохранительных органов</vt:lpstr>
      <vt:lpstr>Полномочия органов сферы здравоохранения по предупреждению насилия в семье  </vt:lpstr>
      <vt:lpstr>Полномочия органов сферы СОЦИАЛЬНОЙ ЗАЩИТЫ по предупреждению насилия в семье</vt:lpstr>
      <vt:lpstr>КЛЮЧЕВЫЕ ИНСТИТУТЫ МИНИСТЕРСТВА ЗДРАВООХРАНЕНИЯ И СОЦЗАЩИТЫ ПО ПРОФИЛАКТИКЕ И ПОДДЕРЖКЕ ЖЕРТВ ГЕНДЕРНОГО НАСИЛИЯ</vt:lpstr>
      <vt:lpstr>НОМГУИ УТОҚҲОИ ҶУДОГАРДИДА ДАР НАЗДИ МУАССИСАҲОИ ТИББӢ</vt:lpstr>
      <vt:lpstr>Кабинеты медИко-социальной реабилитации пострадавших от нас илия</vt:lpstr>
      <vt:lpstr>Кабинеты-медико-социальной реабилитации пострадавших от насилия</vt:lpstr>
      <vt:lpstr>МУРОЧИАТКАРДАГОНИ УТОКХО</vt:lpstr>
      <vt:lpstr>Презентация PowerPoint</vt:lpstr>
      <vt:lpstr>Полномочия органов внутренних дел по предупреждению насилия в семье </vt:lpstr>
      <vt:lpstr>Полномочия органов внутренних дел по предупреждению насилия в семье </vt:lpstr>
      <vt:lpstr>Кабинеты инспекторов по противодействию насилия в семье в РТ. Какие услуги или помощь предоставляется в рамках их полномочий  </vt:lpstr>
      <vt:lpstr>ИСПОЛЬЗОВАНИЕ ВОЗМОЖНОСТЕЙ СОВЕТА НАЦИОНАЛЬНОГО РАЗВИТИЯ ПРИ ПРЕЗИДЕНТЕ РЕСПУБЛИКИ ТАДЖИКИСТАН ДЛ ПРОДВИЖЕНИЯ ПОЛИТИКИ ПО ИСКОРЕНЕНИЮ ГЕНДЕРНОГО НАСИЛИЯ</vt:lpstr>
      <vt:lpstr>Основные функции Совета</vt:lpstr>
      <vt:lpstr>МЕЖВЕДОМСТВЕННЫЕ РАБОЧИЕ ГРУППЫ СОВЕТА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10</cp:revision>
  <dcterms:created xsi:type="dcterms:W3CDTF">2021-11-28T21:03:55Z</dcterms:created>
  <dcterms:modified xsi:type="dcterms:W3CDTF">2021-11-30T20:45:42Z</dcterms:modified>
</cp:coreProperties>
</file>