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9" r:id="rId3"/>
    <p:sldId id="267" r:id="rId4"/>
    <p:sldId id="257" r:id="rId5"/>
    <p:sldId id="261" r:id="rId6"/>
    <p:sldId id="266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90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9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3250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239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4114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410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944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37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2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98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68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04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68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37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55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00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CFDA3-D9C1-42E2-B240-6AF370AAFD06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0C4BF5-8341-4627-A1C8-51C4EA169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03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349115"/>
            <a:ext cx="9839806" cy="22934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Школа </a:t>
            </a:r>
            <a:r>
              <a:rPr lang="ru-RU" dirty="0" smtClean="0"/>
              <a:t>женского лидерства и личностного </a:t>
            </a:r>
            <a:r>
              <a:rPr lang="ru-RU" dirty="0" smtClean="0"/>
              <a:t>роста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4661941"/>
            <a:ext cx="9105515" cy="1198532"/>
          </a:xfrm>
        </p:spPr>
        <p:txBody>
          <a:bodyPr/>
          <a:lstStyle/>
          <a:p>
            <a:endParaRPr lang="ru-RU" dirty="0" smtClean="0"/>
          </a:p>
          <a:p>
            <a:r>
              <a:rPr lang="ru-RU" b="1" dirty="0" smtClean="0"/>
              <a:t>Участники ШКОЛЫ ГЕНДЕРНЫХ АКТИВИСТОВ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6869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94509"/>
          </a:xfrm>
        </p:spPr>
        <p:txBody>
          <a:bodyPr/>
          <a:lstStyle/>
          <a:p>
            <a:r>
              <a:rPr lang="ru-RU" dirty="0" smtClean="0"/>
              <a:t>Актуальность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28763"/>
            <a:ext cx="11149906" cy="51568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3200" dirty="0" smtClean="0"/>
              <a:t>К </a:t>
            </a:r>
            <a:r>
              <a:rPr lang="ru-RU" sz="3200" dirty="0" smtClean="0"/>
              <a:t>сожалению в обществе девушки и женщины больше подвержены дискриминации и нарушению прав, как и по половому </a:t>
            </a:r>
            <a:r>
              <a:rPr lang="ru-RU" sz="3200" dirty="0" smtClean="0"/>
              <a:t>признаку, так и </a:t>
            </a:r>
            <a:r>
              <a:rPr lang="ru-RU" sz="3200" dirty="0" smtClean="0"/>
              <a:t>по их социальному происхождению, в семье и обществе в целом. </a:t>
            </a:r>
            <a:r>
              <a:rPr lang="ru-RU" sz="3200" dirty="0" smtClean="0"/>
              <a:t>Девушки и женщины с инвалидностью еще в большей степени. </a:t>
            </a:r>
          </a:p>
          <a:p>
            <a:pPr marL="0" indent="0" algn="just">
              <a:buNone/>
            </a:pPr>
            <a:r>
              <a:rPr lang="ru-RU" sz="3200" dirty="0" smtClean="0"/>
              <a:t>И </a:t>
            </a:r>
            <a:r>
              <a:rPr lang="ru-RU" sz="3200" dirty="0" smtClean="0"/>
              <a:t>одним из </a:t>
            </a:r>
            <a:r>
              <a:rPr lang="ru-RU" sz="3200" dirty="0" smtClean="0"/>
              <a:t>факторов/фундаментом </a:t>
            </a:r>
            <a:r>
              <a:rPr lang="ru-RU" sz="3200" dirty="0" smtClean="0"/>
              <a:t>является устои в семье, </a:t>
            </a:r>
            <a:r>
              <a:rPr lang="ru-RU" sz="3200" dirty="0" smtClean="0"/>
              <a:t>низкое ожидание, влияние </a:t>
            </a:r>
            <a:r>
              <a:rPr lang="ru-RU" sz="3200" dirty="0" smtClean="0"/>
              <a:t>окружающих, </a:t>
            </a:r>
            <a:r>
              <a:rPr lang="ru-RU" sz="3200" dirty="0" smtClean="0"/>
              <a:t>финансовое положение, неграмотность, </a:t>
            </a:r>
            <a:r>
              <a:rPr lang="ru-RU" sz="3200" dirty="0" smtClean="0"/>
              <a:t>неуверенность, низкая самооценка и так далее</a:t>
            </a:r>
            <a:r>
              <a:rPr lang="ru-RU" sz="3200" dirty="0" smtClean="0"/>
              <a:t>. </a:t>
            </a:r>
            <a:endParaRPr lang="ru-RU" sz="3200" dirty="0" smtClean="0"/>
          </a:p>
          <a:p>
            <a:pPr marL="0" indent="0" algn="just">
              <a:buNone/>
            </a:pPr>
            <a:endParaRPr lang="ru-RU" sz="3200" dirty="0"/>
          </a:p>
          <a:p>
            <a:pPr marL="0" indent="0" algn="just">
              <a:buNone/>
            </a:pPr>
            <a:endParaRPr lang="ru-RU" sz="32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AutoShape 2" descr="Молчаливые жертвы семейного насил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Молчаливые жертвы семейного насил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19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510" y="390508"/>
            <a:ext cx="11379689" cy="621984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Физические препятствия</a:t>
            </a:r>
          </a:p>
          <a:p>
            <a:pPr marL="0" indent="0">
              <a:buNone/>
            </a:pPr>
            <a:r>
              <a:rPr lang="ru-RU" dirty="0"/>
              <a:t>Психологические препятствия</a:t>
            </a:r>
          </a:p>
          <a:p>
            <a:pPr marL="0" indent="0">
              <a:buNone/>
            </a:pPr>
            <a:r>
              <a:rPr lang="ru-RU" dirty="0"/>
              <a:t>Финансово – экономические препятствия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54" y="390508"/>
            <a:ext cx="3804735" cy="2261921"/>
          </a:xfrm>
          <a:prstGeom prst="rect">
            <a:avLst/>
          </a:prstGeom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955" y="1608091"/>
            <a:ext cx="3496750" cy="258571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10" y="2060227"/>
            <a:ext cx="3615774" cy="241533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718" y="4116840"/>
            <a:ext cx="3489340" cy="2214865"/>
          </a:xfrm>
          <a:prstGeom prst="rect">
            <a:avLst/>
          </a:prstGeom>
        </p:spPr>
      </p:pic>
      <p:pic>
        <p:nvPicPr>
          <p:cNvPr id="9" name="Picture 5" descr="C:\Users\USER\Desktop\ФОТО ИНВАЛИДНОСТИ\коляска 3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19344" y="3860097"/>
            <a:ext cx="3217855" cy="2749072"/>
          </a:xfrm>
          <a:prstGeom prst="rect">
            <a:avLst/>
          </a:prstGeom>
          <a:noFill/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10" y="4925269"/>
            <a:ext cx="3253208" cy="182788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103" y="1807836"/>
            <a:ext cx="1683852" cy="228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0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43347"/>
            <a:ext cx="10040634" cy="995710"/>
          </a:xfrm>
        </p:spPr>
        <p:txBody>
          <a:bodyPr>
            <a:noAutofit/>
          </a:bodyPr>
          <a:lstStyle/>
          <a:p>
            <a:r>
              <a:rPr lang="ru-RU" dirty="0" smtClean="0"/>
              <a:t>Цель </a:t>
            </a:r>
            <a:r>
              <a:rPr lang="ru-RU" dirty="0" smtClean="0"/>
              <a:t>проекта: </a:t>
            </a:r>
            <a:r>
              <a:rPr lang="ru-RU" dirty="0" smtClean="0"/>
              <a:t>Равные </a:t>
            </a:r>
            <a:r>
              <a:rPr lang="ru-RU" dirty="0"/>
              <a:t>возможности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1" y="1693889"/>
            <a:ext cx="11344779" cy="46169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4000" dirty="0" smtClean="0"/>
              <a:t>Расширение </a:t>
            </a:r>
            <a:r>
              <a:rPr lang="ru-RU" sz="4000" dirty="0"/>
              <a:t>прав и </a:t>
            </a:r>
            <a:r>
              <a:rPr lang="ru-RU" sz="4000" dirty="0" smtClean="0"/>
              <a:t>возможностей </a:t>
            </a:r>
          </a:p>
          <a:p>
            <a:pPr marL="0" indent="0">
              <a:buNone/>
            </a:pPr>
            <a:r>
              <a:rPr lang="ru-RU" sz="4000" dirty="0" smtClean="0"/>
              <a:t>П</a:t>
            </a:r>
            <a:r>
              <a:rPr lang="ru-RU" sz="4000" dirty="0" smtClean="0"/>
              <a:t>овышение </a:t>
            </a:r>
            <a:r>
              <a:rPr lang="ru-RU" sz="4000" dirty="0"/>
              <a:t>потенциала и лидерских </a:t>
            </a:r>
            <a:r>
              <a:rPr lang="ru-RU" sz="4000" dirty="0" smtClean="0"/>
              <a:t>навыков</a:t>
            </a:r>
          </a:p>
          <a:p>
            <a:pPr marL="0" indent="0">
              <a:buNone/>
            </a:pPr>
            <a:r>
              <a:rPr lang="ru-RU" sz="4000" dirty="0" smtClean="0"/>
              <a:t>Содействие личностному росту, самопознания</a:t>
            </a:r>
          </a:p>
          <a:p>
            <a:pPr marL="0" indent="0">
              <a:buNone/>
            </a:pPr>
            <a:r>
              <a:rPr lang="ru-RU" sz="4000" dirty="0" smtClean="0"/>
              <a:t>Знания и навыки в области бизнеса и предпринимательства</a:t>
            </a:r>
          </a:p>
          <a:p>
            <a:pPr marL="0" indent="0">
              <a:buNone/>
            </a:pPr>
            <a:r>
              <a:rPr lang="ru-RU" sz="4000" dirty="0" smtClean="0"/>
              <a:t>Поддержка при старте (</a:t>
            </a:r>
            <a:r>
              <a:rPr lang="ru-RU" sz="4000" dirty="0" err="1" smtClean="0"/>
              <a:t>менторство</a:t>
            </a:r>
            <a:r>
              <a:rPr lang="ru-RU" sz="4000" dirty="0" smtClean="0"/>
              <a:t>)</a:t>
            </a:r>
          </a:p>
          <a:p>
            <a:pPr marL="0" indent="0">
              <a:buNone/>
            </a:pPr>
            <a:r>
              <a:rPr lang="ru-RU" sz="4000" dirty="0" smtClean="0"/>
              <a:t>Доступ к президентским грантам</a:t>
            </a:r>
          </a:p>
          <a:p>
            <a:pPr marL="0" indent="0">
              <a:buNone/>
            </a:pPr>
            <a:r>
              <a:rPr lang="ru-RU" sz="4000" dirty="0" smtClean="0"/>
              <a:t>Право выбора и независимость        </a:t>
            </a:r>
          </a:p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endParaRPr lang="ru-RU" sz="4000" dirty="0" smtClean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8881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295466" cy="874426"/>
          </a:xfrm>
        </p:spPr>
        <p:txBody>
          <a:bodyPr/>
          <a:lstStyle/>
          <a:p>
            <a:r>
              <a:rPr lang="ru-RU" dirty="0" smtClean="0"/>
              <a:t>Что мы будем делать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04145"/>
            <a:ext cx="11269827" cy="5036694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2400" b="1" dirty="0" smtClean="0"/>
              <a:t>На протяжении трех месяцев, с интервалами будет проходить обучение. </a:t>
            </a:r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Будут привлечены эксперты, разработан обучающий модуль.</a:t>
            </a:r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Сотрудничество </a:t>
            </a:r>
            <a:r>
              <a:rPr lang="ru-RU" sz="2400" b="1" dirty="0"/>
              <a:t>с </a:t>
            </a:r>
            <a:r>
              <a:rPr lang="ru-RU" sz="2400" b="1" dirty="0" smtClean="0"/>
              <a:t>Комитетом </a:t>
            </a:r>
            <a:r>
              <a:rPr lang="ru-RU" sz="2400" b="1" dirty="0"/>
              <a:t>по делам женщин и семьи при правительстве РТ</a:t>
            </a:r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r>
              <a:rPr lang="ru-RU" sz="2400" b="1" dirty="0" smtClean="0"/>
              <a:t>Принцип инклюзивности и доступности					</a:t>
            </a:r>
          </a:p>
          <a:p>
            <a:pPr marL="0" indent="0"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«Никого не оставить позади»</a:t>
            </a:r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94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4294967295"/>
          </p:nvPr>
        </p:nvSpPr>
        <p:spPr>
          <a:xfrm>
            <a:off x="0" y="600075"/>
            <a:ext cx="8320088" cy="8683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ПОДХОД ОСНОВАННЫЙ НА ПРАВАХ </a:t>
            </a:r>
            <a:r>
              <a:rPr lang="ru-RU" sz="2800" dirty="0" smtClean="0">
                <a:solidFill>
                  <a:schemeClr val="tx1"/>
                </a:solidFill>
              </a:rPr>
              <a:t>ЧЕЛОВКА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1468438"/>
            <a:ext cx="9504363" cy="4999037"/>
          </a:xfrm>
        </p:spPr>
        <p:txBody>
          <a:bodyPr>
            <a:normAutofit fontScale="25000" lnSpcReduction="20000"/>
          </a:bodyPr>
          <a:lstStyle/>
          <a:p>
            <a:endParaRPr lang="ru-RU" sz="2600" dirty="0"/>
          </a:p>
          <a:p>
            <a:r>
              <a:rPr lang="ru-RU" sz="8800" dirty="0"/>
              <a:t>ВАЖНО ПОНЯТЬ, что инвалидность</a:t>
            </a:r>
          </a:p>
          <a:p>
            <a:endParaRPr lang="ru-RU" sz="8800" dirty="0"/>
          </a:p>
          <a:p>
            <a:r>
              <a:rPr lang="ru-RU" sz="8800" b="1" dirty="0">
                <a:solidFill>
                  <a:srgbClr val="FF0000"/>
                </a:solidFill>
              </a:rPr>
              <a:t>НЕ</a:t>
            </a:r>
            <a:r>
              <a:rPr lang="ru-RU" sz="8800" dirty="0">
                <a:solidFill>
                  <a:srgbClr val="FF0000"/>
                </a:solidFill>
              </a:rPr>
              <a:t> </a:t>
            </a:r>
            <a:r>
              <a:rPr lang="ru-RU" sz="8800" dirty="0"/>
              <a:t> ПРОБЛЕМА ИНДИВИДА</a:t>
            </a:r>
          </a:p>
          <a:p>
            <a:r>
              <a:rPr lang="ru-RU" sz="8800" b="1" dirty="0">
                <a:solidFill>
                  <a:srgbClr val="FF0000"/>
                </a:solidFill>
              </a:rPr>
              <a:t>НЕ </a:t>
            </a:r>
            <a:r>
              <a:rPr lang="ru-RU" sz="8800" dirty="0"/>
              <a:t>«ОШИБКА ПРИРОДЫ»</a:t>
            </a:r>
          </a:p>
          <a:p>
            <a:r>
              <a:rPr lang="ru-RU" sz="8800" b="1" dirty="0">
                <a:solidFill>
                  <a:srgbClr val="FF0000"/>
                </a:solidFill>
              </a:rPr>
              <a:t>НЕ</a:t>
            </a:r>
            <a:r>
              <a:rPr lang="ru-RU" sz="8800" dirty="0"/>
              <a:t> ОБЪЕКТ ЖАЛОСТИ И ПОМОЩИ</a:t>
            </a:r>
          </a:p>
          <a:p>
            <a:r>
              <a:rPr lang="ru-RU" sz="8800" b="1" dirty="0">
                <a:solidFill>
                  <a:srgbClr val="FF0000"/>
                </a:solidFill>
              </a:rPr>
              <a:t>НЕ</a:t>
            </a:r>
            <a:r>
              <a:rPr lang="ru-RU" sz="8800" dirty="0"/>
              <a:t> ОБЪЕКТ постоянного МЕДИЦИНСКОГО КОНТРОЛЯ.</a:t>
            </a:r>
          </a:p>
          <a:p>
            <a:endParaRPr lang="ru-RU" sz="8800" dirty="0"/>
          </a:p>
          <a:p>
            <a:r>
              <a:rPr lang="ru-RU" sz="8800" b="1" dirty="0"/>
              <a:t>ИНВАЛИДНОСТЬ</a:t>
            </a:r>
            <a:r>
              <a:rPr lang="ru-RU" sz="8800" dirty="0"/>
              <a:t> – это </a:t>
            </a:r>
            <a:r>
              <a:rPr lang="ru-RU" sz="8800" b="1" dirty="0"/>
              <a:t>НЕСОВЕРШЕНСТВА </a:t>
            </a:r>
            <a:r>
              <a:rPr lang="ru-RU" sz="8800" dirty="0"/>
              <a:t>общества, которые необходимо устранять.</a:t>
            </a:r>
          </a:p>
          <a:p>
            <a:endParaRPr lang="ru-RU" sz="8800" dirty="0"/>
          </a:p>
          <a:p>
            <a:r>
              <a:rPr lang="ru-RU" sz="8800" b="1" dirty="0">
                <a:solidFill>
                  <a:srgbClr val="FF0000"/>
                </a:solidFill>
              </a:rPr>
              <a:t>ЧЕЛОВЕК С ИНВАЛИДНОСТЬЮ </a:t>
            </a:r>
            <a:r>
              <a:rPr lang="ru-RU" sz="8800" b="1" dirty="0"/>
              <a:t>и</a:t>
            </a:r>
            <a:r>
              <a:rPr lang="ru-RU" sz="8800" b="1" dirty="0">
                <a:solidFill>
                  <a:srgbClr val="FF0000"/>
                </a:solidFill>
              </a:rPr>
              <a:t> </a:t>
            </a:r>
            <a:r>
              <a:rPr lang="ru-RU" sz="8800" b="1" dirty="0"/>
              <a:t>его </a:t>
            </a:r>
            <a:r>
              <a:rPr lang="ru-RU" sz="8800" b="1" dirty="0">
                <a:solidFill>
                  <a:srgbClr val="FF0000"/>
                </a:solidFill>
              </a:rPr>
              <a:t>ИНВАЛИДНОСТЬ </a:t>
            </a:r>
            <a:r>
              <a:rPr lang="ru-RU" sz="8800" dirty="0"/>
              <a:t>является неотъемлемой  </a:t>
            </a:r>
            <a:r>
              <a:rPr lang="ru-RU" sz="8800" b="1" dirty="0" err="1">
                <a:solidFill>
                  <a:srgbClr val="FF0000"/>
                </a:solidFill>
              </a:rPr>
              <a:t>ЧАСТЬ</a:t>
            </a:r>
            <a:r>
              <a:rPr lang="ru-RU" sz="8800" dirty="0" err="1"/>
              <a:t>ю</a:t>
            </a:r>
            <a:r>
              <a:rPr lang="ru-RU" sz="8800" dirty="0"/>
              <a:t> </a:t>
            </a:r>
            <a:r>
              <a:rPr lang="ru-RU" sz="8800" b="1" dirty="0">
                <a:solidFill>
                  <a:srgbClr val="FF0000"/>
                </a:solidFill>
              </a:rPr>
              <a:t>ОБЩЕСТВА</a:t>
            </a:r>
            <a:r>
              <a:rPr lang="ru-RU" sz="8800" dirty="0"/>
              <a:t> и элементом </a:t>
            </a:r>
            <a:r>
              <a:rPr lang="ru-RU" sz="8800" b="1" dirty="0">
                <a:solidFill>
                  <a:srgbClr val="FF0000"/>
                </a:solidFill>
              </a:rPr>
              <a:t>МНОГООБРАЗИЯ</a:t>
            </a:r>
            <a:r>
              <a:rPr lang="ru-RU" sz="8800" dirty="0"/>
              <a:t>, которую необходимо принять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402624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45958" cy="91939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РАВНЫЕ ПРАВА = РАВНЫЕ ВОЗМОЖНОСТИ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28997"/>
            <a:ext cx="10130575" cy="5006714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ru-RU" dirty="0"/>
              <a:t>С </a:t>
            </a:r>
            <a:r>
              <a:rPr lang="ru-RU" dirty="0" smtClean="0"/>
              <a:t>инвалидностью можно </a:t>
            </a:r>
            <a:r>
              <a:rPr lang="ru-RU" dirty="0"/>
              <a:t>жить, и </a:t>
            </a:r>
          </a:p>
          <a:p>
            <a:pPr algn="ctr">
              <a:lnSpc>
                <a:spcPct val="80000"/>
              </a:lnSpc>
              <a:buNone/>
            </a:pPr>
            <a:r>
              <a:rPr lang="ru-RU" dirty="0"/>
              <a:t>жить достойно, устраняя препятствия и </a:t>
            </a:r>
          </a:p>
          <a:p>
            <a:pPr algn="ctr">
              <a:lnSpc>
                <a:spcPct val="80000"/>
              </a:lnSpc>
              <a:buNone/>
            </a:pPr>
            <a:r>
              <a:rPr lang="ru-RU" dirty="0"/>
              <a:t>барьеры на пути, создавая условия,</a:t>
            </a:r>
          </a:p>
          <a:p>
            <a:pPr algn="ctr">
              <a:lnSpc>
                <a:spcPct val="80000"/>
              </a:lnSpc>
              <a:buNone/>
            </a:pPr>
            <a:r>
              <a:rPr lang="ru-RU" dirty="0"/>
              <a:t>уравнивая возможности!</a:t>
            </a:r>
          </a:p>
          <a:p>
            <a:pPr algn="ctr">
              <a:lnSpc>
                <a:spcPct val="80000"/>
              </a:lnSpc>
            </a:pPr>
            <a:endParaRPr lang="ru-RU" dirty="0"/>
          </a:p>
          <a:p>
            <a:pPr algn="ctr">
              <a:lnSpc>
                <a:spcPct val="80000"/>
              </a:lnSpc>
              <a:buNone/>
            </a:pPr>
            <a:r>
              <a:rPr lang="ru-RU" dirty="0"/>
              <a:t>Инвалидность является частью человеческого разнообразия, </a:t>
            </a:r>
            <a:endParaRPr lang="ru-RU" dirty="0" smtClean="0"/>
          </a:p>
          <a:p>
            <a:pPr algn="ctr">
              <a:lnSpc>
                <a:spcPct val="80000"/>
              </a:lnSpc>
              <a:buNone/>
            </a:pPr>
            <a:r>
              <a:rPr lang="ru-RU" dirty="0" smtClean="0"/>
              <a:t>важно </a:t>
            </a:r>
            <a:r>
              <a:rPr lang="ru-RU" dirty="0"/>
              <a:t>это понять и принять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464" y="1528997"/>
            <a:ext cx="1480931" cy="296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USER\Desktop\ФОТО ИНВАЛИДНОСТИ\общение язык жесто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7453" y="1389178"/>
            <a:ext cx="1550324" cy="1507798"/>
          </a:xfrm>
          <a:prstGeom prst="rect">
            <a:avLst/>
          </a:prstGeom>
          <a:noFill/>
        </p:spPr>
      </p:pic>
      <p:pic>
        <p:nvPicPr>
          <p:cNvPr id="6" name="Picture 2" descr="C:\Users\USER\Desktop\активные инв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10248" y="4394804"/>
            <a:ext cx="1295142" cy="2060714"/>
          </a:xfrm>
          <a:prstGeom prst="rect">
            <a:avLst/>
          </a:prstGeom>
          <a:noFill/>
        </p:spPr>
      </p:pic>
      <p:pic>
        <p:nvPicPr>
          <p:cNvPr id="7" name="Picture 8" descr="D:\папка рабочая\ПАПКА САНО\фото\инклюзия\3085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37569" y="4572000"/>
            <a:ext cx="1493033" cy="1706323"/>
          </a:xfrm>
          <a:prstGeom prst="rect">
            <a:avLst/>
          </a:prstGeom>
          <a:noFill/>
        </p:spPr>
      </p:pic>
      <p:pic>
        <p:nvPicPr>
          <p:cNvPr id="8" name="Picture 6" descr="C:\Users\USER\Desktop\ФОТО ИНВАЛИДНОСТИ\любовь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392787" y="2808151"/>
            <a:ext cx="1569364" cy="1700144"/>
          </a:xfrm>
          <a:prstGeom prst="rect">
            <a:avLst/>
          </a:prstGeom>
          <a:noFill/>
        </p:spPr>
      </p:pic>
      <p:pic>
        <p:nvPicPr>
          <p:cNvPr id="9" name="Picture 3" descr="C:\Users\USER\Desktop\ФОТО ИНВАЛИДНОСТИ\собака повадыть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620636" y="609600"/>
            <a:ext cx="1074669" cy="2133763"/>
          </a:xfrm>
          <a:prstGeom prst="rect">
            <a:avLst/>
          </a:prstGeom>
          <a:noFill/>
        </p:spPr>
      </p:pic>
      <p:pic>
        <p:nvPicPr>
          <p:cNvPr id="10" name="Content Placeholder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365" y="4572000"/>
            <a:ext cx="6505303" cy="206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60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</TotalTime>
  <Words>258</Words>
  <Application>Microsoft Office PowerPoint</Application>
  <PresentationFormat>Широкоэкранный</PresentationFormat>
  <Paragraphs>57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Аспект</vt:lpstr>
      <vt:lpstr> Школа женского лидерства и личностного роста</vt:lpstr>
      <vt:lpstr>Актуальность </vt:lpstr>
      <vt:lpstr>Презентация PowerPoint</vt:lpstr>
      <vt:lpstr>Цель проекта: Равные возможности </vt:lpstr>
      <vt:lpstr>Что мы будем делать</vt:lpstr>
      <vt:lpstr>Презентация PowerPoint</vt:lpstr>
      <vt:lpstr>РАВНЫЕ ПРАВА = РАВНЫЕ ВОЗМОЖНОСТИ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Школа молодого лидера</dc:title>
  <dc:creator>Sifat</dc:creator>
  <cp:lastModifiedBy>Sifat</cp:lastModifiedBy>
  <cp:revision>25</cp:revision>
  <dcterms:created xsi:type="dcterms:W3CDTF">2021-12-02T10:17:19Z</dcterms:created>
  <dcterms:modified xsi:type="dcterms:W3CDTF">2021-12-03T07:15:42Z</dcterms:modified>
</cp:coreProperties>
</file>