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352" r:id="rId2"/>
    <p:sldId id="353" r:id="rId3"/>
    <p:sldId id="346" r:id="rId4"/>
    <p:sldId id="333" r:id="rId5"/>
    <p:sldId id="345" r:id="rId6"/>
    <p:sldId id="347" r:id="rId7"/>
    <p:sldId id="318" r:id="rId8"/>
    <p:sldId id="334" r:id="rId9"/>
    <p:sldId id="351" r:id="rId10"/>
    <p:sldId id="331" r:id="rId11"/>
    <p:sldId id="335" r:id="rId12"/>
    <p:sldId id="261" r:id="rId13"/>
    <p:sldId id="258" r:id="rId14"/>
    <p:sldId id="259" r:id="rId15"/>
    <p:sldId id="267" r:id="rId16"/>
    <p:sldId id="268" r:id="rId17"/>
    <p:sldId id="349" r:id="rId18"/>
    <p:sldId id="350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0" autoAdjust="0"/>
    <p:restoredTop sz="94660"/>
  </p:normalViewPr>
  <p:slideViewPr>
    <p:cSldViewPr>
      <p:cViewPr varScale="1">
        <p:scale>
          <a:sx n="52" d="100"/>
          <a:sy n="52" d="100"/>
        </p:scale>
        <p:origin x="7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71FE47A-2381-4A32-A277-81183C3CA2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90BA8F7-B6E5-4BE6-A6B9-EF88EF4E56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6BE9D17-566D-4423-AF8B-9C64985C4D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3B0AF2CA-9E2D-41C0-BD41-624DB69375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1BEFD5-26A5-4B22-80FA-15732C22EF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91076ED-02B0-4FC2-A7D6-D6FF87DABE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F0F3A7-D6B4-40DC-BB0A-DEFFB85740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41039F-8201-458E-86B7-DB8957FB37F4}" type="datetimeFigureOut">
              <a:rPr lang="ru-RU"/>
              <a:pPr>
                <a:defRPr/>
              </a:pPr>
              <a:t>19.03.2022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040D5B1-F46D-4394-AACE-DDFEEA5E42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BB7311AC-350F-4346-A353-B122BB970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86C421-6426-4972-A489-8B198F71A0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D7D5E7-A50B-4D82-93A6-66E21E45C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3ACA60-7C40-4E72-9CC5-72EF21A8F8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B8EB5CD-C18A-4DF4-9159-40AA9AB373B9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E84B9CE-A67F-44E0-9EDA-FBABAEFF9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5D069A78-B6FE-4DA2-9E7F-AA276DB5F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ru-RU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068A7E63-0A31-4F97-8A51-94E72A856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ru-RU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973928FF-B0D0-497A-AF7C-FEF08646F8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F2A87040-2157-4457-9B39-78D7FF0AD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ru-RU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36CE594D-AC86-46DF-9796-A6EEA4CFD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ru-RU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440881EC-1DB4-4D14-A69E-7E030D7C9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603955F6-23FC-4640-94CB-1D7252E57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2E53718B-3B81-4C54-BD39-7567A4A63B8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/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DBA9722-6BB6-46B1-9D1E-3B59DF6BF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6083E73-DB5C-439D-939E-BFF37DCC4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0A963EF8-877A-4896-A783-576794EB7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58896B9-AAD4-4153-B547-DB6AD74A56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46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BB73FE9-9A46-4EC2-912A-9A8D5CEB0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CF7A2C1-FF61-4BE1-AC7B-A7BE5B2031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EF30D14-BA9F-44BF-B6BA-C940251D8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9673-5F28-4470-A028-59629F8417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85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BB85C48-D7E8-49E8-AF32-B443F2E0E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A0183ED-AEFB-4AD7-926B-F33636CD2F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5C320DB-1693-4294-9E6E-CFC65E6EB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AFD21-5723-4AEC-AD6C-ED7AB0A740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520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25115FB-9A1F-4DA0-B17C-9301A02E9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DE09D93-9A9F-431C-AAC1-1B55544556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8D09119-8E2C-4302-BAFD-38D838793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5AE81-D3D0-48CD-8C35-9699393D1D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24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B43BC9E-AC5A-4C47-8DC5-40CC91C13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FDD1AE7-5B29-41FD-BC5F-E8BFDC5392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A6AF0B2-CB2C-4F41-807A-F3BD16A96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0F729-5879-438E-B23F-92CAD0C2CB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64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7C6DFB2-3198-41AC-97E0-79A9C4EF7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1385C22-1AFD-44D2-85DB-AD4889385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B2BE74F-D008-47A3-AA58-2E0935D694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900E6-5114-49D5-A38B-3B66109A57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912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61A5E90-177D-4817-B2A4-05FFF513F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F3CD5BE-77B2-4C90-AAFA-97E9B0B3E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E92ED33-8E2F-45B0-AA35-7CA2E56CB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D64E4-8309-4CE0-BAD3-D513B7E2F5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32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FEB5E48-02C3-421A-A088-D18661AAF9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E8841CA-7EF8-4FD3-B28D-892BF9B57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D9E4A71-77CE-482A-B030-0C7A3CC0A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D7FC2-EE2B-4166-B701-E537DE3EA1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32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9CD24D7-4D22-4969-9E75-ED7037BBD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EED3DAC-6153-48DB-8507-DA997405D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3914D87-5C8F-4E87-9ACA-8B6A1CCAA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8140-D75F-4FBB-932D-44BD7CB7AA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62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427AAEE-0A4E-48A3-912B-90363380A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A080D82-D568-4D78-9BA3-9E05BDDEF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DC832EF-2DEC-464A-A63E-E87A1B5B0D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E2280-23BA-4D99-839A-B516A2A948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72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2EB75AB-71D0-492C-AAB6-1D26F7F69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E48AF4A-6F6D-4FA3-BE7E-31C842118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FD1F261-3247-48DA-8EC0-AF0B85790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BE903-E1C2-4942-9159-8F7BE60998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37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1A794907-0642-4E09-9FBF-1F9CEA961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78D1AF7-9169-4700-B4FF-FC2497B34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73C509E-D0A7-484D-87F3-379050827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70FC-93B0-499D-80DB-CDBC511B24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014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027FD23-358E-4BF9-B10E-2D4393300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5995140-2370-4034-9500-727A26A15F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44EEBDC-9CCB-4690-A3DE-7475CE7A4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7A63F-AB7E-4581-994E-4615D375D5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57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8DB9805-F8A2-4649-964D-71C3F02B6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EA3DE30-68AE-411D-BACE-855BFF4D0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1573B36-650C-4711-B06B-7C1D007629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8036-4C83-4D3D-81D3-16467BFCC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75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602DAC-CF73-4DB3-8F0F-7FD60823FBE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ru-RU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A4F80A-EA22-422B-9A1F-444F0BF5A1C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ru-RU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A0D926-DDD3-4559-BEEE-6074D20E498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ru-RU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F93B27-0840-4399-9F54-D4A911885FD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ru-RU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105514-CD8C-497C-9A96-D7F1039CED5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ru-RU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5ED4864-FF73-4E12-ACE2-0C4CC08F71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ru-RU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E5DBACC1-4D6B-414D-84FB-CD42D131D24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ru-RU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A1A4E411-1EAF-4E56-AE90-AB5E028B7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5075D453-2D1E-48A2-AC55-D7A37FDD7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6F1B6E1E-D682-49BD-964E-5077CBC80B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6A94969E-DD31-4DE8-88AB-FC4D93122E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D218F347-E587-41D1-AEAB-7695AC7D4D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940EAB3-2A0D-403F-A47F-0A768D0D6D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6D3AD-1609-4F38-8EB7-F0BA4547E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273428"/>
            <a:ext cx="8060432" cy="2088232"/>
          </a:xfrm>
        </p:spPr>
        <p:txBody>
          <a:bodyPr/>
          <a:lstStyle/>
          <a:p>
            <a:pPr algn="ctr"/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ОБУЧАЮЩАЯ СЕССИЯ 2</a:t>
            </a:r>
            <a:b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/>
              <a:t>30 ноября – 3 декабря 2021 года</a:t>
            </a:r>
            <a:b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59AB9C-03B5-44F3-84E1-196DCC0EA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016" y="3284984"/>
            <a:ext cx="8060432" cy="2880320"/>
          </a:xfrm>
        </p:spPr>
        <p:txBody>
          <a:bodyPr/>
          <a:lstStyle/>
          <a:p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5. «Гендерный анализ и гендерная экспертиза законодательных и стратегических документов -ключевые инструменты для продвижения инициатив ОГО в области ГСН»</a:t>
            </a:r>
            <a:endParaRPr lang="ru-RU" b="1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C43BBA7-8326-4A0B-9C4B-95993B483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951107" y="126598"/>
            <a:ext cx="7241786" cy="1071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6297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39C5CDF7-CAC6-481E-88AB-6766D7BD0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0"/>
            <a:ext cx="7793037" cy="1676400"/>
          </a:xfrm>
        </p:spPr>
        <p:txBody>
          <a:bodyPr/>
          <a:lstStyle/>
          <a:p>
            <a:br>
              <a:rPr lang="ru-RU" altLang="ru-RU" b="1"/>
            </a:br>
            <a:br>
              <a:rPr lang="ru-RU" altLang="ru-RU" b="1"/>
            </a:br>
            <a:br>
              <a:rPr lang="ru-RU" altLang="ru-RU" b="1"/>
            </a:br>
            <a:br>
              <a:rPr lang="ru-RU" altLang="ru-RU" b="1"/>
            </a:br>
            <a:br>
              <a:rPr lang="ru-RU" altLang="ru-RU" b="1"/>
            </a:br>
            <a:br>
              <a:rPr lang="ru-RU" altLang="ru-RU" b="1"/>
            </a:br>
            <a:br>
              <a:rPr lang="ru-RU" altLang="ru-RU" b="1"/>
            </a:br>
            <a:br>
              <a:rPr lang="ru-RU" altLang="ru-RU" b="1"/>
            </a:br>
            <a:br>
              <a:rPr lang="ru-RU" altLang="ru-RU" b="1"/>
            </a:br>
            <a:r>
              <a:rPr lang="ru-RU" altLang="ru-RU" sz="3600" b="1"/>
              <a:t>Что включает в себя гендерная концепция?</a:t>
            </a:r>
            <a:br>
              <a:rPr lang="ru-RU" altLang="ru-RU" sz="3600"/>
            </a:br>
            <a:endParaRPr lang="ru-RU" altLang="ru-RU" sz="3600"/>
          </a:p>
        </p:txBody>
      </p:sp>
      <p:sp>
        <p:nvSpPr>
          <p:cNvPr id="16387" name="Содержимое 2">
            <a:extLst>
              <a:ext uri="{FF2B5EF4-FFF2-40B4-BE49-F238E27FC236}">
                <a16:creationId xmlns:a16="http://schemas.microsoft.com/office/drawing/2014/main" id="{CA9E2315-0CF2-4247-A920-D46D1553DF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017713"/>
            <a:ext cx="8526463" cy="4840287"/>
          </a:xfrm>
        </p:spPr>
        <p:txBody>
          <a:bodyPr/>
          <a:lstStyle/>
          <a:p>
            <a:r>
              <a:rPr lang="ru-RU" altLang="ru-RU" sz="2800"/>
              <a:t>Концентрируется на неравенстве и различиях между и среди мужчин и женщин. </a:t>
            </a:r>
          </a:p>
          <a:p>
            <a:r>
              <a:rPr lang="ru-RU" altLang="ru-RU" sz="2800"/>
              <a:t>Относится к женщинам и мужчинам как к действующим лицам. Не идентифицирует женщин как жертв, а признает их способность к действиям и их весомый вклад в местные общины. </a:t>
            </a:r>
          </a:p>
          <a:p>
            <a:r>
              <a:rPr lang="ru-RU" altLang="ru-RU" sz="2800"/>
              <a:t>Создание инициатив, которые принимают во внимание неравенство и различия между мужчинами и женщинами.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37DE79B4-3708-4C0C-952C-8562F182E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Структура гендерного анализа</a:t>
            </a:r>
            <a:endParaRPr lang="ru-RU" altLang="ru-RU"/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EFBBF9D8-AD1B-4B17-AA3A-8AB538117D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700213"/>
            <a:ext cx="8199438" cy="51577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/>
              <a:t>    Пять основных категорий сбора информации, относящейся к вопросам гендерного анализа:</a:t>
            </a:r>
            <a:br>
              <a:rPr lang="ru-RU" altLang="ru-RU"/>
            </a:br>
            <a:r>
              <a:rPr lang="ru-RU" altLang="ru-RU"/>
              <a:t>     1. Оценка потребностей</a:t>
            </a:r>
            <a:br>
              <a:rPr lang="ru-RU" altLang="ru-RU"/>
            </a:br>
            <a:r>
              <a:rPr lang="ru-RU" altLang="ru-RU"/>
              <a:t>     2. Описание видов деятельности</a:t>
            </a:r>
            <a:br>
              <a:rPr lang="ru-RU" altLang="ru-RU"/>
            </a:br>
            <a:r>
              <a:rPr lang="ru-RU" altLang="ru-RU"/>
              <a:t>     3. Описание вопросов ресурсов,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/>
              <a:t>          доступа и контроля</a:t>
            </a:r>
            <a:br>
              <a:rPr lang="ru-RU" altLang="ru-RU"/>
            </a:br>
            <a:r>
              <a:rPr lang="ru-RU" altLang="ru-RU"/>
              <a:t>     4. Анализ благ и льгот </a:t>
            </a:r>
            <a:br>
              <a:rPr lang="ru-RU" altLang="ru-RU"/>
            </a:br>
            <a:r>
              <a:rPr lang="ru-RU" altLang="ru-RU"/>
              <a:t>     5. Институциональные препятствия и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/>
              <a:t>          возможности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48CEECC-1306-42B6-A673-B54654910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60462"/>
          </a:xfr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FFCC00"/>
                </a:solidFill>
              </a:rPr>
              <a:t>1. Оценка потребностей. Что нужно человеку?</a:t>
            </a:r>
          </a:p>
        </p:txBody>
      </p:sp>
      <p:pic>
        <p:nvPicPr>
          <p:cNvPr id="66576" name="Picture 16" descr="C:\Program Files\Common Files\Microsoft Shared\Clipart\cagcat50\BD06663_.WMF">
            <a:extLst>
              <a:ext uri="{FF2B5EF4-FFF2-40B4-BE49-F238E27FC236}">
                <a16:creationId xmlns:a16="http://schemas.microsoft.com/office/drawing/2014/main" id="{4BC65AD4-FE81-479D-81F4-9E0F22AB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49387"/>
            <a:ext cx="1928812" cy="16732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B11726BB-7A99-4A10-BA71-D4EE7E6A65F0}"/>
              </a:ext>
            </a:extLst>
          </p:cNvPr>
          <p:cNvGrpSpPr>
            <a:grpSpLocks/>
          </p:cNvGrpSpPr>
          <p:nvPr/>
        </p:nvGrpSpPr>
        <p:grpSpPr bwMode="auto">
          <a:xfrm>
            <a:off x="1259632" y="1562100"/>
            <a:ext cx="4024313" cy="892175"/>
            <a:chOff x="864" y="864"/>
            <a:chExt cx="2535" cy="562"/>
          </a:xfrm>
        </p:grpSpPr>
        <p:sp>
          <p:nvSpPr>
            <p:cNvPr id="4110" name="WordArt 17">
              <a:extLst>
                <a:ext uri="{FF2B5EF4-FFF2-40B4-BE49-F238E27FC236}">
                  <a16:creationId xmlns:a16="http://schemas.microsoft.com/office/drawing/2014/main" id="{F3F0E005-4171-497C-9CDE-86EA604A948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864"/>
              <a:ext cx="1569" cy="56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 panose="020B0806030902050204" pitchFamily="34" charset="0"/>
                </a:rPr>
                <a:t>Хочу!</a:t>
              </a:r>
            </a:p>
          </p:txBody>
        </p:sp>
        <p:sp>
          <p:nvSpPr>
            <p:cNvPr id="4111" name="AutoShape 18">
              <a:extLst>
                <a:ext uri="{FF2B5EF4-FFF2-40B4-BE49-F238E27FC236}">
                  <a16:creationId xmlns:a16="http://schemas.microsoft.com/office/drawing/2014/main" id="{DBBEE912-6EAF-42A4-91CF-35B8CA8A2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008"/>
              <a:ext cx="615" cy="306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7955A9BF-3794-4F28-AFE8-8708A0816A5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286000"/>
            <a:ext cx="7772400" cy="1708150"/>
            <a:chOff x="576" y="1440"/>
            <a:chExt cx="4896" cy="1076"/>
          </a:xfrm>
        </p:grpSpPr>
        <p:sp>
          <p:nvSpPr>
            <p:cNvPr id="4108" name="Line 20">
              <a:extLst>
                <a:ext uri="{FF2B5EF4-FFF2-40B4-BE49-F238E27FC236}">
                  <a16:creationId xmlns:a16="http://schemas.microsoft.com/office/drawing/2014/main" id="{5023C680-629A-4F81-A9E4-98E6B4D7B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440"/>
              <a:ext cx="0" cy="336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09" name="Text Box 21" descr="Зеленый мрамор">
              <a:extLst>
                <a:ext uri="{FF2B5EF4-FFF2-40B4-BE49-F238E27FC236}">
                  <a16:creationId xmlns:a16="http://schemas.microsoft.com/office/drawing/2014/main" id="{73321F4C-A474-4B19-B11B-10CEF711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72"/>
              <a:ext cx="4896" cy="64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800" b="1">
                  <a:solidFill>
                    <a:srgbClr val="FFFFFF"/>
                  </a:solidFill>
                </a:rPr>
                <a:t>Жизнь-непрерывный процесс удовлетворения потребностей человека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67FBA78F-072D-4F8B-BB1E-5A642C5F29B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267200"/>
            <a:ext cx="2962275" cy="2209800"/>
            <a:chOff x="288" y="2688"/>
            <a:chExt cx="1866" cy="1392"/>
          </a:xfrm>
        </p:grpSpPr>
        <p:pic>
          <p:nvPicPr>
            <p:cNvPr id="4106" name="Picture 23" descr="C:\Program Files\Common Files\Microsoft Shared\Clipart\cagcat50\PE02622_.wmf">
              <a:extLst>
                <a:ext uri="{FF2B5EF4-FFF2-40B4-BE49-F238E27FC236}">
                  <a16:creationId xmlns:a16="http://schemas.microsoft.com/office/drawing/2014/main" id="{1742B9D0-00AC-406E-8DE9-90235DCFD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" y="2688"/>
              <a:ext cx="1196" cy="97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4107" name="WordArt 24">
              <a:extLst>
                <a:ext uri="{FF2B5EF4-FFF2-40B4-BE49-F238E27FC236}">
                  <a16:creationId xmlns:a16="http://schemas.microsoft.com/office/drawing/2014/main" id="{E536B969-29E2-4DB8-A7DF-41C7E7280FC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8" y="3744"/>
              <a:ext cx="1866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Потребность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3C5D384E-C276-41A4-BA6E-FFD13A62699A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572000"/>
            <a:ext cx="5410200" cy="1371600"/>
            <a:chOff x="2112" y="2736"/>
            <a:chExt cx="3408" cy="864"/>
          </a:xfrm>
        </p:grpSpPr>
        <p:sp>
          <p:nvSpPr>
            <p:cNvPr id="4104" name="AutoShape 26">
              <a:extLst>
                <a:ext uri="{FF2B5EF4-FFF2-40B4-BE49-F238E27FC236}">
                  <a16:creationId xmlns:a16="http://schemas.microsoft.com/office/drawing/2014/main" id="{7F9A56C9-32CA-4C0D-87DF-21CFF6B3E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02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5" name="WordArt 27">
              <a:extLst>
                <a:ext uri="{FF2B5EF4-FFF2-40B4-BE49-F238E27FC236}">
                  <a16:creationId xmlns:a16="http://schemas.microsoft.com/office/drawing/2014/main" id="{6E468A89-C65C-4D44-8224-418D469CD70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80" y="2736"/>
              <a:ext cx="2640" cy="8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Нужда человека</a:t>
              </a:r>
            </a:p>
            <a:p>
              <a:pPr algn="ctr"/>
              <a:r>
                <a:rPr lang="ru-RU" sz="3600" b="1" kern="10"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в чём-либо!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BDCCFEA-DBEE-46FD-ABE0-695A8322A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609600"/>
          </a:xfr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3600" b="1">
                <a:solidFill>
                  <a:srgbClr val="FFCC00"/>
                </a:solidFill>
              </a:rPr>
              <a:t>Виды потребностей.</a:t>
            </a:r>
          </a:p>
        </p:txBody>
      </p:sp>
      <p:sp>
        <p:nvSpPr>
          <p:cNvPr id="6147" name="WordArt 18">
            <a:extLst>
              <a:ext uri="{FF2B5EF4-FFF2-40B4-BE49-F238E27FC236}">
                <a16:creationId xmlns:a16="http://schemas.microsoft.com/office/drawing/2014/main" id="{807CB259-6159-4C55-B8BB-3B4FFF55A1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9900" y="1143000"/>
            <a:ext cx="33909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66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1.материальные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98021EE6-1913-419B-99F7-1C325B11F12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189163"/>
            <a:ext cx="1828800" cy="2306637"/>
            <a:chOff x="432" y="1379"/>
            <a:chExt cx="1152" cy="1453"/>
          </a:xfrm>
        </p:grpSpPr>
        <p:pic>
          <p:nvPicPr>
            <p:cNvPr id="6158" name="Picture 20" descr="D:\Program_Files\Office\Clipart\smbusbas\bd05393_.wmf">
              <a:extLst>
                <a:ext uri="{FF2B5EF4-FFF2-40B4-BE49-F238E27FC236}">
                  <a16:creationId xmlns:a16="http://schemas.microsoft.com/office/drawing/2014/main" id="{8BA160F4-D558-4AC2-9947-B5564AB98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379"/>
              <a:ext cx="1152" cy="111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6159" name="Text Box 22">
              <a:extLst>
                <a:ext uri="{FF2B5EF4-FFF2-40B4-BE49-F238E27FC236}">
                  <a16:creationId xmlns:a16="http://schemas.microsoft.com/office/drawing/2014/main" id="{E2AF6162-BF3B-453D-813B-210DFC42E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544"/>
              <a:ext cx="6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b="1" dirty="0"/>
                <a:t>Пища</a:t>
              </a:r>
            </a:p>
          </p:txBody>
        </p:sp>
      </p:grpSp>
      <p:grpSp>
        <p:nvGrpSpPr>
          <p:cNvPr id="3" name="Group 25">
            <a:extLst>
              <a:ext uri="{FF2B5EF4-FFF2-40B4-BE49-F238E27FC236}">
                <a16:creationId xmlns:a16="http://schemas.microsoft.com/office/drawing/2014/main" id="{832F7D69-125B-42AF-BB2D-4F710AF1999F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209800"/>
            <a:ext cx="1524000" cy="2209800"/>
            <a:chOff x="2400" y="1392"/>
            <a:chExt cx="960" cy="1392"/>
          </a:xfrm>
        </p:grpSpPr>
        <p:pic>
          <p:nvPicPr>
            <p:cNvPr id="6156" name="Picture 19" descr="D:\Program_Files\Office\Clipart\standard\stddir1\bd04869_.wmf">
              <a:extLst>
                <a:ext uri="{FF2B5EF4-FFF2-40B4-BE49-F238E27FC236}">
                  <a16:creationId xmlns:a16="http://schemas.microsoft.com/office/drawing/2014/main" id="{77808359-2A69-42C0-A015-2D9E03695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392"/>
              <a:ext cx="948" cy="108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6157" name="Text Box 24">
              <a:extLst>
                <a:ext uri="{FF2B5EF4-FFF2-40B4-BE49-F238E27FC236}">
                  <a16:creationId xmlns:a16="http://schemas.microsoft.com/office/drawing/2014/main" id="{D6412F9E-BB34-4142-8F97-3B33C5694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9" y="2496"/>
              <a:ext cx="9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b="1"/>
                <a:t>Жилище </a:t>
              </a:r>
            </a:p>
          </p:txBody>
        </p:sp>
      </p:grpSp>
      <p:grpSp>
        <p:nvGrpSpPr>
          <p:cNvPr id="4" name="Group 27">
            <a:extLst>
              <a:ext uri="{FF2B5EF4-FFF2-40B4-BE49-F238E27FC236}">
                <a16:creationId xmlns:a16="http://schemas.microsoft.com/office/drawing/2014/main" id="{69573E84-D5EC-470A-B34E-3B121518D335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2212975"/>
            <a:ext cx="2133600" cy="2206625"/>
            <a:chOff x="4080" y="1394"/>
            <a:chExt cx="1344" cy="1390"/>
          </a:xfrm>
        </p:grpSpPr>
        <p:pic>
          <p:nvPicPr>
            <p:cNvPr id="6154" name="Picture 21" descr="D:\Program_Files\Office\Clipart\standard\stddir1\bd05129_.wmf">
              <a:extLst>
                <a:ext uri="{FF2B5EF4-FFF2-40B4-BE49-F238E27FC236}">
                  <a16:creationId xmlns:a16="http://schemas.microsoft.com/office/drawing/2014/main" id="{642FCD56-69D8-4569-A028-F8D32E692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394"/>
              <a:ext cx="1344" cy="105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6155" name="Text Box 26">
              <a:extLst>
                <a:ext uri="{FF2B5EF4-FFF2-40B4-BE49-F238E27FC236}">
                  <a16:creationId xmlns:a16="http://schemas.microsoft.com/office/drawing/2014/main" id="{58D60E85-751F-483D-8C3B-675813221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496"/>
              <a:ext cx="7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b="1"/>
                <a:t>Одежда</a:t>
              </a:r>
            </a:p>
          </p:txBody>
        </p:sp>
      </p:grpSp>
      <p:grpSp>
        <p:nvGrpSpPr>
          <p:cNvPr id="5" name="Group 30">
            <a:extLst>
              <a:ext uri="{FF2B5EF4-FFF2-40B4-BE49-F238E27FC236}">
                <a16:creationId xmlns:a16="http://schemas.microsoft.com/office/drawing/2014/main" id="{1DCE39A3-8FB0-46AB-A85F-EEF356592D8B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876800"/>
            <a:ext cx="6781800" cy="1754188"/>
            <a:chOff x="768" y="3072"/>
            <a:chExt cx="4272" cy="1105"/>
          </a:xfrm>
        </p:grpSpPr>
        <p:pic>
          <p:nvPicPr>
            <p:cNvPr id="6152" name="Picture 28" descr="D:\Program_Files\Office\Clipart\standard\stddir1\bd00041_.wmf">
              <a:extLst>
                <a:ext uri="{FF2B5EF4-FFF2-40B4-BE49-F238E27FC236}">
                  <a16:creationId xmlns:a16="http://schemas.microsoft.com/office/drawing/2014/main" id="{54BB9DF7-E9B3-4A62-8372-1E1237A89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072"/>
              <a:ext cx="1152" cy="1105"/>
            </a:xfrm>
            <a:prstGeom prst="rect">
              <a:avLst/>
            </a:prstGeom>
            <a:solidFill>
              <a:srgbClr val="FFCC00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6153" name="Text Box 29" descr="Орех">
              <a:extLst>
                <a:ext uri="{FF2B5EF4-FFF2-40B4-BE49-F238E27FC236}">
                  <a16:creationId xmlns:a16="http://schemas.microsoft.com/office/drawing/2014/main" id="{95EC8179-A784-4138-BB5E-B7D2E2856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3322"/>
              <a:ext cx="2624" cy="566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FFFFFF"/>
                  </a:solidFill>
                </a:rPr>
                <a:t>Материальные потребности</a:t>
              </a:r>
            </a:p>
            <a:p>
              <a:pPr algn="ctr" eaLnBrk="1" hangingPunct="1"/>
              <a:r>
                <a:rPr lang="ru-RU" altLang="ru-RU" b="1">
                  <a:solidFill>
                    <a:srgbClr val="FFFFFF"/>
                  </a:solidFill>
                </a:rPr>
                <a:t> очеловечены.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809A9EFD-112F-4B5A-A0AE-71C1C0CEA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609600"/>
          </a:xfr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3600" b="1">
                <a:solidFill>
                  <a:srgbClr val="FFCC00"/>
                </a:solidFill>
              </a:rPr>
              <a:t>Виды потребностей.</a:t>
            </a:r>
          </a:p>
        </p:txBody>
      </p:sp>
      <p:sp>
        <p:nvSpPr>
          <p:cNvPr id="7171" name="WordArt 20">
            <a:extLst>
              <a:ext uri="{FF2B5EF4-FFF2-40B4-BE49-F238E27FC236}">
                <a16:creationId xmlns:a16="http://schemas.microsoft.com/office/drawing/2014/main" id="{8DFFBC44-F747-49D9-B43D-E57857F726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9900" y="1143000"/>
            <a:ext cx="33909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66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2.социальные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7F056A54-2221-43D3-8542-1E07D2C34932}"/>
              </a:ext>
            </a:extLst>
          </p:cNvPr>
          <p:cNvGrpSpPr>
            <a:grpSpLocks/>
          </p:cNvGrpSpPr>
          <p:nvPr/>
        </p:nvGrpSpPr>
        <p:grpSpPr bwMode="auto">
          <a:xfrm>
            <a:off x="3338338" y="2193925"/>
            <a:ext cx="1955799" cy="3354711"/>
            <a:chOff x="2327" y="1200"/>
            <a:chExt cx="1232" cy="1835"/>
          </a:xfrm>
        </p:grpSpPr>
        <p:pic>
          <p:nvPicPr>
            <p:cNvPr id="7180" name="Picture 21" descr="D:\Program_Files\Office\Clipart\WebArt\bd10887_.gif">
              <a:extLst>
                <a:ext uri="{FF2B5EF4-FFF2-40B4-BE49-F238E27FC236}">
                  <a16:creationId xmlns:a16="http://schemas.microsoft.com/office/drawing/2014/main" id="{24EF1E9A-BF58-4DA4-931B-660EBAB94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" y="1200"/>
              <a:ext cx="955" cy="1128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22">
              <a:extLst>
                <a:ext uri="{FF2B5EF4-FFF2-40B4-BE49-F238E27FC236}">
                  <a16:creationId xmlns:a16="http://schemas.microsoft.com/office/drawing/2014/main" id="{C65B6B0C-4A5C-46E7-B39F-4F7C33D8F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7" y="2378"/>
              <a:ext cx="1232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b="1" dirty="0"/>
                <a:t>Социальное</a:t>
              </a:r>
              <a:r>
                <a:rPr lang="ru-RU" altLang="ru-RU" b="1" dirty="0">
                  <a:solidFill>
                    <a:srgbClr val="FFFFFF"/>
                  </a:solidFill>
                </a:rPr>
                <a:t> </a:t>
              </a:r>
            </a:p>
            <a:p>
              <a:pPr algn="ctr" eaLnBrk="1" hangingPunct="1"/>
              <a:r>
                <a:rPr lang="ru-RU" altLang="ru-RU" b="1" dirty="0">
                  <a:solidFill>
                    <a:srgbClr val="FFFFFF"/>
                  </a:solidFill>
                </a:rPr>
                <a:t>признание,</a:t>
              </a:r>
            </a:p>
            <a:p>
              <a:pPr algn="ctr" eaLnBrk="1" hangingPunct="1"/>
              <a:r>
                <a:rPr lang="ru-RU" altLang="ru-RU" b="1" dirty="0">
                  <a:solidFill>
                    <a:srgbClr val="FFFFFF"/>
                  </a:solidFill>
                </a:rPr>
                <a:t>карьера</a:t>
              </a:r>
            </a:p>
          </p:txBody>
        </p:sp>
      </p:grpSp>
      <p:grpSp>
        <p:nvGrpSpPr>
          <p:cNvPr id="3" name="Group 26">
            <a:extLst>
              <a:ext uri="{FF2B5EF4-FFF2-40B4-BE49-F238E27FC236}">
                <a16:creationId xmlns:a16="http://schemas.microsoft.com/office/drawing/2014/main" id="{898A253F-CADD-4C04-9572-5C37377C7A68}"/>
              </a:ext>
            </a:extLst>
          </p:cNvPr>
          <p:cNvGrpSpPr>
            <a:grpSpLocks/>
          </p:cNvGrpSpPr>
          <p:nvPr/>
        </p:nvGrpSpPr>
        <p:grpSpPr bwMode="auto">
          <a:xfrm>
            <a:off x="817563" y="2057400"/>
            <a:ext cx="2390775" cy="2226765"/>
            <a:chOff x="515" y="1296"/>
            <a:chExt cx="1165" cy="1183"/>
          </a:xfrm>
        </p:grpSpPr>
        <p:pic>
          <p:nvPicPr>
            <p:cNvPr id="7178" name="Picture 24" descr="D:\Program_Files\Office\Clipart\standard\stddir4\pe02662_.wmf">
              <a:extLst>
                <a:ext uri="{FF2B5EF4-FFF2-40B4-BE49-F238E27FC236}">
                  <a16:creationId xmlns:a16="http://schemas.microsoft.com/office/drawing/2014/main" id="{C3563A85-01BA-4340-8EAB-3F36C3909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1296"/>
              <a:ext cx="1165" cy="9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7179" name="Text Box 25">
              <a:extLst>
                <a:ext uri="{FF2B5EF4-FFF2-40B4-BE49-F238E27FC236}">
                  <a16:creationId xmlns:a16="http://schemas.microsoft.com/office/drawing/2014/main" id="{D2D04EFF-F538-453E-BF08-97D9D3BF1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2234"/>
              <a:ext cx="75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b="1" dirty="0"/>
                <a:t>Общение </a:t>
              </a:r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562FF950-068F-4330-A19D-E543C3ACE435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057400"/>
            <a:ext cx="2667000" cy="2430463"/>
            <a:chOff x="3936" y="1296"/>
            <a:chExt cx="1680" cy="1531"/>
          </a:xfrm>
        </p:grpSpPr>
        <p:pic>
          <p:nvPicPr>
            <p:cNvPr id="7176" name="Picture 27" descr="D:\Program_Files\Office\Clipart\standard\stddir4\pe02396_.wmf">
              <a:extLst>
                <a:ext uri="{FF2B5EF4-FFF2-40B4-BE49-F238E27FC236}">
                  <a16:creationId xmlns:a16="http://schemas.microsoft.com/office/drawing/2014/main" id="{3EA1ACEC-52A3-467D-A8CA-8838D3CA2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296"/>
              <a:ext cx="1680" cy="91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7177" name="Text Box 28">
              <a:extLst>
                <a:ext uri="{FF2B5EF4-FFF2-40B4-BE49-F238E27FC236}">
                  <a16:creationId xmlns:a16="http://schemas.microsoft.com/office/drawing/2014/main" id="{36512F50-A8FA-446F-B59F-265C9864F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0" y="2304"/>
              <a:ext cx="146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b="1" dirty="0"/>
                <a:t>Общественная </a:t>
              </a:r>
            </a:p>
            <a:p>
              <a:pPr eaLnBrk="1" hangingPunct="1"/>
              <a:r>
                <a:rPr lang="ru-RU" altLang="ru-RU" b="1" dirty="0"/>
                <a:t>деятельность</a:t>
              </a:r>
            </a:p>
          </p:txBody>
        </p:sp>
      </p:grpSp>
      <p:sp>
        <p:nvSpPr>
          <p:cNvPr id="64542" name="Text Box 30" descr="Орех">
            <a:extLst>
              <a:ext uri="{FF2B5EF4-FFF2-40B4-BE49-F238E27FC236}">
                <a16:creationId xmlns:a16="http://schemas.microsoft.com/office/drawing/2014/main" id="{5DFFD52A-4C50-4953-97A9-E0F94AF39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518915"/>
            <a:ext cx="8115300" cy="8985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FF"/>
                </a:solidFill>
              </a:rPr>
              <a:t>Социальные потребности возникают только в обществе,</a:t>
            </a:r>
          </a:p>
          <a:p>
            <a:pPr algn="ctr" eaLnBrk="1" hangingPunct="1"/>
            <a:r>
              <a:rPr lang="ru-RU" altLang="ru-RU" b="1">
                <a:solidFill>
                  <a:srgbClr val="FFFFFF"/>
                </a:solidFill>
              </a:rPr>
              <a:t>и носят индивидуальный характер.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DF8CEAD-2393-458F-B6AD-B3ABC7D57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609600"/>
          </a:xfr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3600" b="1">
                <a:solidFill>
                  <a:srgbClr val="FFCC00"/>
                </a:solidFill>
              </a:rPr>
              <a:t>Виды потребностей.</a:t>
            </a:r>
          </a:p>
        </p:txBody>
      </p:sp>
      <p:sp>
        <p:nvSpPr>
          <p:cNvPr id="8195" name="WordArt 3">
            <a:extLst>
              <a:ext uri="{FF2B5EF4-FFF2-40B4-BE49-F238E27FC236}">
                <a16:creationId xmlns:a16="http://schemas.microsoft.com/office/drawing/2014/main" id="{E875CF50-A667-476D-888C-3799857EA6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9900" y="1143000"/>
            <a:ext cx="33909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66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3.духовные</a:t>
            </a:r>
          </a:p>
        </p:txBody>
      </p:sp>
      <p:sp>
        <p:nvSpPr>
          <p:cNvPr id="72717" name="Text Box 13" descr="Орех">
            <a:extLst>
              <a:ext uri="{FF2B5EF4-FFF2-40B4-BE49-F238E27FC236}">
                <a16:creationId xmlns:a16="http://schemas.microsoft.com/office/drawing/2014/main" id="{078BC6A4-DBF3-4503-94DE-DA1225D69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5426075"/>
            <a:ext cx="8070850" cy="8985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FF"/>
                </a:solidFill>
              </a:rPr>
              <a:t>Духовные потребности направлены на самосовершенст-</a:t>
            </a:r>
          </a:p>
          <a:p>
            <a:pPr algn="ctr" eaLnBrk="1" hangingPunct="1"/>
            <a:r>
              <a:rPr lang="ru-RU" altLang="ru-RU" b="1">
                <a:solidFill>
                  <a:srgbClr val="FFFFFF"/>
                </a:solidFill>
              </a:rPr>
              <a:t>вование человека.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ADBB9762-EC84-48AD-907C-5449FC61BA1C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2209800"/>
            <a:ext cx="1954213" cy="2506663"/>
            <a:chOff x="619" y="1152"/>
            <a:chExt cx="1231" cy="1579"/>
          </a:xfrm>
        </p:grpSpPr>
        <p:pic>
          <p:nvPicPr>
            <p:cNvPr id="8204" name="Picture 15" descr="D:\Program_Files\Office\Clipart\standard\stddir1\bd05179_.wmf">
              <a:extLst>
                <a:ext uri="{FF2B5EF4-FFF2-40B4-BE49-F238E27FC236}">
                  <a16:creationId xmlns:a16="http://schemas.microsoft.com/office/drawing/2014/main" id="{A2E6F212-B40B-4E1D-A632-C6E4AD88B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152"/>
              <a:ext cx="983" cy="1056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8205" name="Text Box 16">
              <a:extLst>
                <a:ext uri="{FF2B5EF4-FFF2-40B4-BE49-F238E27FC236}">
                  <a16:creationId xmlns:a16="http://schemas.microsoft.com/office/drawing/2014/main" id="{3B6777CA-9970-4491-BBBB-8C4C40A7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" y="2208"/>
              <a:ext cx="123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b="1" dirty="0"/>
                <a:t>Стремление </a:t>
              </a:r>
            </a:p>
            <a:p>
              <a:pPr algn="ctr" eaLnBrk="1" hangingPunct="1"/>
              <a:r>
                <a:rPr lang="ru-RU" altLang="ru-RU" b="1" dirty="0"/>
                <a:t>к знанию</a:t>
              </a: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5D452E62-EFA6-48DB-88BF-13B243F4528A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397125"/>
            <a:ext cx="1782763" cy="2098675"/>
            <a:chOff x="2400" y="1152"/>
            <a:chExt cx="1123" cy="1322"/>
          </a:xfrm>
        </p:grpSpPr>
        <p:pic>
          <p:nvPicPr>
            <p:cNvPr id="8202" name="Picture 18" descr="C:\Program Files\Common Files\Microsoft Shared\Clipart\cagcat50\PE01682_.wmf">
              <a:extLst>
                <a:ext uri="{FF2B5EF4-FFF2-40B4-BE49-F238E27FC236}">
                  <a16:creationId xmlns:a16="http://schemas.microsoft.com/office/drawing/2014/main" id="{48B8F679-946B-4280-B011-AE20B79FF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1152"/>
              <a:ext cx="1069" cy="104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8203" name="Text Box 19">
              <a:extLst>
                <a:ext uri="{FF2B5EF4-FFF2-40B4-BE49-F238E27FC236}">
                  <a16:creationId xmlns:a16="http://schemas.microsoft.com/office/drawing/2014/main" id="{9306C8EF-EAD5-4B99-874C-8260D2DBC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186"/>
              <a:ext cx="11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b="1" dirty="0"/>
                <a:t>Творчество</a:t>
              </a:r>
            </a:p>
          </p:txBody>
        </p: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E4BA6D17-9405-4620-9174-C0CAFB1625AE}"/>
              </a:ext>
            </a:extLst>
          </p:cNvPr>
          <p:cNvGrpSpPr>
            <a:grpSpLocks/>
          </p:cNvGrpSpPr>
          <p:nvPr/>
        </p:nvGrpSpPr>
        <p:grpSpPr bwMode="auto">
          <a:xfrm>
            <a:off x="6943726" y="2209800"/>
            <a:ext cx="1751012" cy="2735263"/>
            <a:chOff x="4374" y="1152"/>
            <a:chExt cx="1103" cy="1723"/>
          </a:xfrm>
        </p:grpSpPr>
        <p:pic>
          <p:nvPicPr>
            <p:cNvPr id="8200" name="Picture 21" descr="D:\Program_Files\Office\Clipart\standard\stddir1\bd04872_.wmf">
              <a:extLst>
                <a:ext uri="{FF2B5EF4-FFF2-40B4-BE49-F238E27FC236}">
                  <a16:creationId xmlns:a16="http://schemas.microsoft.com/office/drawing/2014/main" id="{368C3189-3D5A-45E3-9796-83B64D07E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" y="1152"/>
              <a:ext cx="958" cy="120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8201" name="Text Box 22">
              <a:extLst>
                <a:ext uri="{FF2B5EF4-FFF2-40B4-BE49-F238E27FC236}">
                  <a16:creationId xmlns:a16="http://schemas.microsoft.com/office/drawing/2014/main" id="{B66E6C73-D1CD-4EBB-A3EF-D7F56D34B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4" y="2352"/>
              <a:ext cx="110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b="1" dirty="0"/>
                <a:t>Религия</a:t>
              </a:r>
              <a:r>
                <a:rPr lang="ru-RU" altLang="ru-RU" b="1" dirty="0">
                  <a:solidFill>
                    <a:srgbClr val="FFFFFF"/>
                  </a:solidFill>
                </a:rPr>
                <a:t>,</a:t>
              </a:r>
            </a:p>
            <a:p>
              <a:pPr algn="ctr" eaLnBrk="1" hangingPunct="1"/>
              <a:r>
                <a:rPr lang="ru-RU" altLang="ru-RU" b="1" dirty="0">
                  <a:solidFill>
                    <a:srgbClr val="FFFFFF"/>
                  </a:solidFill>
                </a:rPr>
                <a:t>философия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AAC1D48-4765-4A10-9E90-718AC680B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609600"/>
          </a:xfr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3600" b="1">
                <a:solidFill>
                  <a:srgbClr val="FFCC00"/>
                </a:solidFill>
              </a:rPr>
              <a:t>Потребности и возможности.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0CEF4709-D653-4175-AF1B-BC80E948D9D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828800"/>
            <a:ext cx="2743200" cy="2882900"/>
            <a:chOff x="816" y="432"/>
            <a:chExt cx="1728" cy="1816"/>
          </a:xfrm>
        </p:grpSpPr>
        <p:pic>
          <p:nvPicPr>
            <p:cNvPr id="10260" name="Picture 21" descr="C:\WINDOWS\Application Data\Microsoft\Media Catalog\Amvictor.wmf">
              <a:extLst>
                <a:ext uri="{FF2B5EF4-FFF2-40B4-BE49-F238E27FC236}">
                  <a16:creationId xmlns:a16="http://schemas.microsoft.com/office/drawing/2014/main" id="{D9DC5F1C-0635-4DAF-95E2-07ADA5D7FA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104"/>
              <a:ext cx="934" cy="114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10261" name="AutoShape 22">
              <a:extLst>
                <a:ext uri="{FF2B5EF4-FFF2-40B4-BE49-F238E27FC236}">
                  <a16:creationId xmlns:a16="http://schemas.microsoft.com/office/drawing/2014/main" id="{5ED84D8C-7835-4932-BBB4-F6A2D1181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432"/>
              <a:ext cx="1104" cy="816"/>
            </a:xfrm>
            <a:prstGeom prst="cloudCallout">
              <a:avLst>
                <a:gd name="adj1" fmla="val -45653"/>
                <a:gd name="adj2" fmla="val 69977"/>
              </a:avLst>
            </a:prstGeom>
            <a:solidFill>
              <a:schemeClr val="tx1"/>
            </a:solidFill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10262" name="Text Box 23">
              <a:extLst>
                <a:ext uri="{FF2B5EF4-FFF2-40B4-BE49-F238E27FC236}">
                  <a16:creationId xmlns:a16="http://schemas.microsoft.com/office/drawing/2014/main" id="{6A885E39-5E63-44C6-B8A5-F5927A0D1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5" y="672"/>
              <a:ext cx="6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b="1"/>
                <a:t>Хочу!</a:t>
              </a: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A6BFE531-C95C-4B5F-93A9-1DD03417FF58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295400"/>
            <a:ext cx="3505200" cy="5118100"/>
            <a:chOff x="1440" y="816"/>
            <a:chExt cx="2208" cy="3224"/>
          </a:xfrm>
        </p:grpSpPr>
        <p:pic>
          <p:nvPicPr>
            <p:cNvPr id="10254" name="Picture 27" descr="D:\Program_Files\Office\Clipart\standard\stddir1\bd05724_.wmf">
              <a:extLst>
                <a:ext uri="{FF2B5EF4-FFF2-40B4-BE49-F238E27FC236}">
                  <a16:creationId xmlns:a16="http://schemas.microsoft.com/office/drawing/2014/main" id="{836D8749-83F0-4F9E-A692-6AC4FF1F9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816"/>
              <a:ext cx="864" cy="70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0255" name="Picture 28" descr="D:\Program_Files\Office\Clipart\standard\stddir1\bd05490_.wmf">
              <a:extLst>
                <a:ext uri="{FF2B5EF4-FFF2-40B4-BE49-F238E27FC236}">
                  <a16:creationId xmlns:a16="http://schemas.microsoft.com/office/drawing/2014/main" id="{06FAEADE-8EFB-4C63-96F2-3AAB987DC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" y="1950"/>
              <a:ext cx="833" cy="838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0256" name="Picture 29" descr="D:\Program_Files\Office\Clipart\standard\stddir1\bd06865_.wmf">
              <a:extLst>
                <a:ext uri="{FF2B5EF4-FFF2-40B4-BE49-F238E27FC236}">
                  <a16:creationId xmlns:a16="http://schemas.microsoft.com/office/drawing/2014/main" id="{6532DFCF-EA53-4B68-884D-C485E20F3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3218"/>
              <a:ext cx="852" cy="822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10257" name="Line 30">
              <a:extLst>
                <a:ext uri="{FF2B5EF4-FFF2-40B4-BE49-F238E27FC236}">
                  <a16:creationId xmlns:a16="http://schemas.microsoft.com/office/drawing/2014/main" id="{5B4EC513-AF0A-4D69-8025-1D5BB5491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1344"/>
              <a:ext cx="1248" cy="1104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258" name="Line 31">
              <a:extLst>
                <a:ext uri="{FF2B5EF4-FFF2-40B4-BE49-F238E27FC236}">
                  <a16:creationId xmlns:a16="http://schemas.microsoft.com/office/drawing/2014/main" id="{7445B8DC-2F57-4A1E-B9E6-C436B0D7D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448"/>
              <a:ext cx="1200" cy="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259" name="Line 32">
              <a:extLst>
                <a:ext uri="{FF2B5EF4-FFF2-40B4-BE49-F238E27FC236}">
                  <a16:creationId xmlns:a16="http://schemas.microsoft.com/office/drawing/2014/main" id="{E96BB530-50EF-4C3D-88ED-08030D0C8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448"/>
              <a:ext cx="1200" cy="1056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4" name="Group 39">
            <a:extLst>
              <a:ext uri="{FF2B5EF4-FFF2-40B4-BE49-F238E27FC236}">
                <a16:creationId xmlns:a16="http://schemas.microsoft.com/office/drawing/2014/main" id="{38AFFE4D-3BBF-4B64-9AD1-DAEBA3CF894A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914400"/>
            <a:ext cx="1600200" cy="3089275"/>
            <a:chOff x="4272" y="576"/>
            <a:chExt cx="1008" cy="1946"/>
          </a:xfrm>
        </p:grpSpPr>
        <p:sp>
          <p:nvSpPr>
            <p:cNvPr id="10250" name="WordArt 34">
              <a:extLst>
                <a:ext uri="{FF2B5EF4-FFF2-40B4-BE49-F238E27FC236}">
                  <a16:creationId xmlns:a16="http://schemas.microsoft.com/office/drawing/2014/main" id="{5E4122E7-DB49-4C70-9C07-D6F5634159E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272" y="576"/>
              <a:ext cx="1008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Но!</a:t>
              </a:r>
            </a:p>
          </p:txBody>
        </p:sp>
        <p:grpSp>
          <p:nvGrpSpPr>
            <p:cNvPr id="10251" name="Group 38">
              <a:extLst>
                <a:ext uri="{FF2B5EF4-FFF2-40B4-BE49-F238E27FC236}">
                  <a16:creationId xmlns:a16="http://schemas.microsoft.com/office/drawing/2014/main" id="{F1514F8C-043C-487D-9BEE-341166DF6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5" y="1392"/>
              <a:ext cx="711" cy="1130"/>
              <a:chOff x="4406" y="1680"/>
              <a:chExt cx="711" cy="1130"/>
            </a:xfrm>
          </p:grpSpPr>
          <p:pic>
            <p:nvPicPr>
              <p:cNvPr id="10252" name="Picture 36" descr="D:\Program_Files\Office\Clipart\smbusbas\in00227_.wmf">
                <a:extLst>
                  <a:ext uri="{FF2B5EF4-FFF2-40B4-BE49-F238E27FC236}">
                    <a16:creationId xmlns:a16="http://schemas.microsoft.com/office/drawing/2014/main" id="{D3648EBF-0F64-4FD7-909F-F1D95836E3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" y="1680"/>
                <a:ext cx="617" cy="815"/>
              </a:xfrm>
              <a:prstGeom prst="rect">
                <a:avLst/>
              </a:prstGeom>
              <a:solidFill>
                <a:schemeClr val="tx1"/>
              </a:solidFill>
              <a:ln w="76200">
                <a:solidFill>
                  <a:srgbClr val="FFCC00"/>
                </a:solidFill>
                <a:miter lim="800000"/>
                <a:headEnd/>
                <a:tailEnd/>
              </a:ln>
            </p:spPr>
          </p:pic>
          <p:sp>
            <p:nvSpPr>
              <p:cNvPr id="10253" name="Text Box 37">
                <a:extLst>
                  <a:ext uri="{FF2B5EF4-FFF2-40B4-BE49-F238E27FC236}">
                    <a16:creationId xmlns:a16="http://schemas.microsoft.com/office/drawing/2014/main" id="{18BFDC69-9445-4467-9C57-78E63164C9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6" y="2522"/>
                <a:ext cx="7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ru-RU" altLang="ru-RU" b="1"/>
                  <a:t>Работа</a:t>
                </a:r>
              </a:p>
            </p:txBody>
          </p:sp>
        </p:grpSp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D9CCC48A-F67A-41AE-A120-1A10B83C0AD1}"/>
              </a:ext>
            </a:extLst>
          </p:cNvPr>
          <p:cNvGrpSpPr>
            <a:grpSpLocks/>
          </p:cNvGrpSpPr>
          <p:nvPr/>
        </p:nvGrpSpPr>
        <p:grpSpPr bwMode="auto">
          <a:xfrm>
            <a:off x="6805098" y="4100475"/>
            <a:ext cx="1512887" cy="2667000"/>
            <a:chOff x="4327" y="2544"/>
            <a:chExt cx="953" cy="1680"/>
          </a:xfrm>
        </p:grpSpPr>
        <p:pic>
          <p:nvPicPr>
            <p:cNvPr id="10248" name="Picture 35" descr="D:\Program_Files\Office\Clipart\smbusbas\bs00709_.wmf">
              <a:extLst>
                <a:ext uri="{FF2B5EF4-FFF2-40B4-BE49-F238E27FC236}">
                  <a16:creationId xmlns:a16="http://schemas.microsoft.com/office/drawing/2014/main" id="{D7DD719C-4441-43CA-94E9-09865039E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2976"/>
              <a:ext cx="953" cy="1248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10249" name="Line 40">
              <a:extLst>
                <a:ext uri="{FF2B5EF4-FFF2-40B4-BE49-F238E27FC236}">
                  <a16:creationId xmlns:a16="http://schemas.microsoft.com/office/drawing/2014/main" id="{B5A22881-6681-4446-9C2B-B10E592E8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2544"/>
              <a:ext cx="0" cy="336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73770" name="Text Box 42" descr="Орех">
            <a:extLst>
              <a:ext uri="{FF2B5EF4-FFF2-40B4-BE49-F238E27FC236}">
                <a16:creationId xmlns:a16="http://schemas.microsoft.com/office/drawing/2014/main" id="{0CB3476F-792D-45D9-8020-AC509F2F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505200"/>
            <a:ext cx="9009063" cy="595313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FFFF"/>
                </a:solidFill>
              </a:rPr>
              <a:t>Потребности должны соответствовать возможностям!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7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D0EC7-1447-4EFD-BC10-F77A4C0D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Практические гендерные потребности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1CB2C-F260-4698-A596-6E3096B4B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аспект относится к традиционным гендерным ролям и обязанностям женщин и исходит из их конкретного жизненного опыта.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когда женщин спрашивают о том, что им нужно, они обычно делают акцент непосредственно на своих практических потребностях в продуктах питания, воде, убежище, поддержании здоровья, и т. д.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26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B7F24-FCCF-4E39-AF90-C3AEE892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Стратегические гендерные потребности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578064-8854-4F96-BD8A-63E440FE2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17713"/>
            <a:ext cx="8415536" cy="462597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аспект относится к вопросам равенства и продвижения женщин. Основное внимание обращается на системные факторы  дискриминации против женщин. В данный аспект включается измерение доступа женщин (в качестве отдельной группы, сравниваемой с мужчинами) к ресурсам и благам, в том числе законодательным и политическим (таким как, например, владение собственностью).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Стратегические гендерные потребности более сложно поддаются определению, однако обращение к стратегическим гендерным потребностям может оказаться действенным в укреплении гендерного равенства и продвижения женщин.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13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38EE2-6009-48FF-8655-AA9339C9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56" y="214313"/>
            <a:ext cx="8487544" cy="1462087"/>
          </a:xfrm>
        </p:spPr>
        <p:txBody>
          <a:bodyPr/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цель тренинга –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содействие в повышении уровня знаний и формирования навыков по проведению гендерного анализа и гендерной экспертизы законодательных и стратегических документов в сфере гендерной политики. 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B180D-5C48-4B71-B07B-D0A5E5AE4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17712"/>
            <a:ext cx="8487544" cy="429160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ЗАДАЧИ ТРЕНИНГА: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пониманию важной роли гендерного анализа и гендерной экспертизы как инструментов для продвижения гендерного равенства и инициатив в сфере ГСН.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Мотивировать к регулярному использованию возможностей гендерного анализа и экспертизы при разработке программ деятельности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адвокации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инициатив ОГО по искоренению ГСН.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Содействовать формированию навыков проведения гендерного анализа и использования гендерной статистики для выявления гендерных проблем  и определения наиболее эффективных путей решения с учетом интересов, потребностей и потенциала обоих гендерных групп и всех уязвимых слоев населения по принципу ЦУР «Никого не оставить позади»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37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6D3AD-1609-4F38-8EB7-F0BA4547E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273428"/>
            <a:ext cx="8060432" cy="2088232"/>
          </a:xfrm>
        </p:spPr>
        <p:txBody>
          <a:bodyPr/>
          <a:lstStyle/>
          <a:p>
            <a:pPr algn="ctr"/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5. «Гендерный анализ и гендерная экспертиза законодательных и стратегических документов -ключевые инструменты для продвижения инициатив ОГО в области ГСН»</a:t>
            </a:r>
            <a:endParaRPr lang="ru-RU" sz="28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59AB9C-03B5-44F3-84E1-196DCC0EA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016" y="3886200"/>
            <a:ext cx="7772400" cy="2423120"/>
          </a:xfrm>
        </p:spPr>
        <p:txBody>
          <a:bodyPr/>
          <a:lstStyle/>
          <a:p>
            <a:r>
              <a:rPr lang="ru-RU" b="1" dirty="0"/>
              <a:t>Презентация №7</a:t>
            </a:r>
          </a:p>
          <a:p>
            <a:r>
              <a:rPr lang="ru-RU" b="1" dirty="0"/>
              <a:t> </a:t>
            </a:r>
            <a:r>
              <a:rPr lang="ru-RU" b="1" dirty="0">
                <a:effectLst/>
                <a:latin typeface="+mj-lt"/>
                <a:ea typeface="Calibri" panose="020F0502020204030204" pitchFamily="34" charset="0"/>
              </a:rPr>
              <a:t>Что такое гендерный анализ?</a:t>
            </a:r>
          </a:p>
          <a:p>
            <a:r>
              <a:rPr lang="ru-RU" dirty="0"/>
              <a:t>Первый день, 30 ноября 2021 года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C43BBA7-8326-4A0B-9C4B-95993B483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951107" y="126598"/>
            <a:ext cx="7241786" cy="1071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090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E72BA605-651C-4194-A846-CF690E6D8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Что такое гендерный анализ?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BF9339-0B76-492A-AEBC-34272CB74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700213"/>
            <a:ext cx="8199438" cy="48974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b="1" dirty="0"/>
              <a:t>   </a:t>
            </a:r>
            <a:r>
              <a:rPr lang="ru-RU" sz="2800" b="1" dirty="0"/>
              <a:t>Гендерный анализ - </a:t>
            </a:r>
            <a:r>
              <a:rPr lang="ru-RU" sz="2800" dirty="0"/>
              <a:t>это инструмент для понимания социальных процессов и для поиска ответов на вопросы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dirty="0"/>
              <a:t>Гендерный анализ </a:t>
            </a:r>
            <a:r>
              <a:rPr lang="ru-RU" sz="2800" dirty="0"/>
              <a:t>возможен  при наличии необходимой  информационной базы (статистика, результаты исследований и т.д.)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dirty="0"/>
              <a:t>    Он позволяет увидеть и сравнить: каким образом и почему политические, экономические, социальные и иные факторы влияют на женщин и мужчин?</a:t>
            </a:r>
            <a:br>
              <a:rPr lang="ru-RU" sz="2800" dirty="0"/>
            </a:br>
            <a:endParaRPr lang="ru-RU" sz="28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1E2C9-6DDE-4C84-BA5C-743619BB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Вспомним основные понятия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944C38-E259-441A-93C5-E9F6F9643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17712"/>
            <a:ext cx="8775576" cy="4840287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определяет биологические различия между мужчинами и женщинами.</a:t>
            </a:r>
          </a:p>
          <a:p>
            <a:pPr marL="0" indent="0" algn="l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Генде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 - специфический набор культурных характеристик, которые определяют социальное поведение женщин и мужчин и взаимоотношения между ними.</a:t>
            </a:r>
          </a:p>
          <a:p>
            <a:pPr marL="0" indent="0" algn="l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Гендер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относится не просто к женщинам или мужчинам, а к отношениям между ними, и к способу социального конструирования этих отношений. Поскольку "гендер" - это понятие, включающее в себя взаимоотношения, то термин "гендер" должен относиться и к женщинам, и к мужчинам. 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Гендерное равенство означает, что женщины и мужчины обладают одинаковым статусом (положением).</a:t>
            </a:r>
          </a:p>
          <a:p>
            <a:pPr marL="0" indent="0" algn="l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5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BB160-C601-4DE0-8E74-E1390F1A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574091-4B24-4E7C-AC87-2BEBBA66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31" y="1916832"/>
            <a:ext cx="8487544" cy="4840287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Гендерное равенство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означает, что женщины и мужчины имеют равные условия для реализации в полной мере прав человека для того, чтобы вносить свой вклад в национальное, политическое, экономическое, социальное и культурное развитие, и пользоваться его результатами.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Гендерная справедливость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это процесс справедливого отношения к женщинам и мужчинам. Чтобы обеспечить справедливость, часто необходимы специальные меры для компенсации исторических и социальных упущений, невыгодного положения, которые мешают женщинам и мужчинам занимать равные позиции. Справедливость ведет к равенству.</a:t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b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30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B463D910-F8CC-4E91-8F57-412EDD2AB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/>
              <a:t>Пол          и          гендер</a:t>
            </a:r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B716F2C2-A458-4E57-99F4-907F6448154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85750" y="1857375"/>
            <a:ext cx="4706938" cy="5000625"/>
          </a:xfrm>
        </p:spPr>
        <p:txBody>
          <a:bodyPr/>
          <a:lstStyle/>
          <a:p>
            <a:r>
              <a:rPr lang="ru-RU" altLang="ru-RU" sz="2600"/>
              <a:t>Биологически детерминирован </a:t>
            </a:r>
          </a:p>
          <a:p>
            <a:r>
              <a:rPr lang="ru-RU" altLang="ru-RU" sz="2600"/>
              <a:t>Относится к физическим, на уровне хромосом, а также физиологическим характеристикам </a:t>
            </a:r>
          </a:p>
          <a:p>
            <a:r>
              <a:rPr lang="ru-RU" altLang="ru-RU" sz="2600"/>
              <a:t>В большинстве случаев, человек рождается мужчиной либо женщиной </a:t>
            </a:r>
          </a:p>
          <a:p>
            <a:endParaRPr lang="ru-RU" altLang="ru-RU"/>
          </a:p>
        </p:txBody>
      </p:sp>
      <p:sp>
        <p:nvSpPr>
          <p:cNvPr id="8196" name="Содержимое 3">
            <a:extLst>
              <a:ext uri="{FF2B5EF4-FFF2-40B4-BE49-F238E27FC236}">
                <a16:creationId xmlns:a16="http://schemas.microsoft.com/office/drawing/2014/main" id="{A6F69D76-2AFD-4184-ACED-85030B781C9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429125" y="1785938"/>
            <a:ext cx="4714875" cy="5072062"/>
          </a:xfrm>
        </p:spPr>
        <p:txBody>
          <a:bodyPr/>
          <a:lstStyle/>
          <a:p>
            <a:r>
              <a:rPr lang="ru-RU" altLang="ru-RU" sz="2500"/>
              <a:t>Приобретенный, не «врожденный»</a:t>
            </a:r>
          </a:p>
          <a:p>
            <a:r>
              <a:rPr lang="ru-RU" altLang="ru-RU" sz="2500"/>
              <a:t>Социально предписанные модели поведения, установленные обществом</a:t>
            </a:r>
          </a:p>
          <a:p>
            <a:r>
              <a:rPr lang="ru-RU" altLang="ru-RU" sz="2500"/>
              <a:t>Что считается приемлемым для мужчин и женщин может меняться</a:t>
            </a:r>
          </a:p>
          <a:p>
            <a:r>
              <a:rPr lang="ru-RU" altLang="ru-RU" sz="2500"/>
              <a:t>Пересекается с другими переменными, которые порождают неравенство: социальный класс, этнос, и т.д</a:t>
            </a:r>
          </a:p>
          <a:p>
            <a:endParaRPr lang="ru-RU" altLang="ru-RU"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7CC07F47-2E15-41AD-9F55-3635D70A0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 Гендерный анализ - это: 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id="{43F517AB-7328-41ED-BF6D-EE71A5E58E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2133600"/>
            <a:ext cx="7912100" cy="4391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dirty="0"/>
              <a:t>сбор качественной информации,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/>
              <a:t>понимание гендерных тенденций в экономике и обществе,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/>
              <a:t>использование этих знаний и понимание для выявления потенциальных проблем и поиска решений в ежедневной работе.</a:t>
            </a:r>
            <a:br>
              <a:rPr lang="ru-RU" altLang="ru-RU" dirty="0"/>
            </a:br>
            <a:br>
              <a:rPr lang="ru-RU" altLang="ru-RU" sz="2800" dirty="0"/>
            </a:br>
            <a:br>
              <a:rPr lang="ru-RU" altLang="ru-RU" dirty="0"/>
            </a:br>
            <a:endParaRPr lang="ru-RU" alt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6720B-846F-4A30-8C70-D49E30C9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Применительно к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разработке мер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развития, гендерный анализ направлен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2D1857-9E79-4305-88CD-8CDBDF15E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17713"/>
            <a:ext cx="8559552" cy="4625974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(а) на определение гендерных различий в отношении доступа к ресурсам, прогнозу участия различных членов домохозяйств, групп и обществ в планируемой интервенции в целях развития и воздействию данной интервенции на них,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(б) предоставление лицам, осуществляющим планирование, возможности достижения таких целей, как эффективность, производительности, равенства и распределения полномочий путем разработки политических реформ и стратегий программ поддержки,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(в) разработку образовательных пакетов в целях гендерного ориентирования сотрудников, работающих в области развития, а также образовательные стратегии для бенефициариев.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793259"/>
      </p:ext>
    </p:extLst>
  </p:cSld>
  <p:clrMapOvr>
    <a:masterClrMapping/>
  </p:clrMapOvr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1114</TotalTime>
  <Words>1023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Impact</vt:lpstr>
      <vt:lpstr>Tahoma</vt:lpstr>
      <vt:lpstr>Times New Roman</vt:lpstr>
      <vt:lpstr>Wingdings</vt:lpstr>
      <vt:lpstr>Палитра</vt:lpstr>
      <vt:lpstr>ОБУЧАЮЩАЯ СЕССИЯ 2 30 ноября – 3 декабря 2021 года </vt:lpstr>
      <vt:lpstr>Основная цель тренинга – содействие в повышении уровня знаний и формирования навыков по проведению гендерного анализа и гендерной экспертизы законодательных и стратегических документов в сфере гендерной политики. </vt:lpstr>
      <vt:lpstr>ТЕМА 5. «Гендерный анализ и гендерная экспертиза законодательных и стратегических документов -ключевые инструменты для продвижения инициатив ОГО в области ГСН»</vt:lpstr>
      <vt:lpstr>Что такое гендерный анализ?</vt:lpstr>
      <vt:lpstr>Вспомним основные понятия </vt:lpstr>
      <vt:lpstr>Понятия</vt:lpstr>
      <vt:lpstr>Пол          и          гендер</vt:lpstr>
      <vt:lpstr> Гендерный анализ - это:  </vt:lpstr>
      <vt:lpstr>Применительно к разработке мер в целях развития, гендерный анализ направлен</vt:lpstr>
      <vt:lpstr>         Что включает в себя гендерная концепция? </vt:lpstr>
      <vt:lpstr>Структура гендерного анализа</vt:lpstr>
      <vt:lpstr>1. Оценка потребностей. Что нужно человеку?</vt:lpstr>
      <vt:lpstr>Виды потребностей.</vt:lpstr>
      <vt:lpstr>Виды потребностей.</vt:lpstr>
      <vt:lpstr>Виды потребностей.</vt:lpstr>
      <vt:lpstr>Потребности и возможности.</vt:lpstr>
      <vt:lpstr>Практические гендерные потребности</vt:lpstr>
      <vt:lpstr>Стратегические гендерные потребности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Гендерные аспекты трудовой миграции</dc:title>
  <dc:creator>1</dc:creator>
  <cp:lastModifiedBy>Татьяна Ник</cp:lastModifiedBy>
  <cp:revision>142</cp:revision>
  <cp:lastPrinted>2014-06-03T18:36:08Z</cp:lastPrinted>
  <dcterms:created xsi:type="dcterms:W3CDTF">2008-11-18T16:28:40Z</dcterms:created>
  <dcterms:modified xsi:type="dcterms:W3CDTF">2022-03-19T11:17:26Z</dcterms:modified>
</cp:coreProperties>
</file>