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25"/>
  </p:notesMasterIdLst>
  <p:handoutMasterIdLst>
    <p:handoutMasterId r:id="rId26"/>
  </p:handoutMasterIdLst>
  <p:sldIdLst>
    <p:sldId id="346" r:id="rId2"/>
    <p:sldId id="336" r:id="rId3"/>
    <p:sldId id="347" r:id="rId4"/>
    <p:sldId id="348" r:id="rId5"/>
    <p:sldId id="349" r:id="rId6"/>
    <p:sldId id="350" r:id="rId7"/>
    <p:sldId id="351" r:id="rId8"/>
    <p:sldId id="360" r:id="rId9"/>
    <p:sldId id="352" r:id="rId10"/>
    <p:sldId id="353" r:id="rId11"/>
    <p:sldId id="354" r:id="rId12"/>
    <p:sldId id="355" r:id="rId13"/>
    <p:sldId id="356" r:id="rId14"/>
    <p:sldId id="337" r:id="rId15"/>
    <p:sldId id="338" r:id="rId16"/>
    <p:sldId id="289" r:id="rId17"/>
    <p:sldId id="339" r:id="rId18"/>
    <p:sldId id="340" r:id="rId19"/>
    <p:sldId id="341" r:id="rId20"/>
    <p:sldId id="342" r:id="rId21"/>
    <p:sldId id="343" r:id="rId22"/>
    <p:sldId id="357" r:id="rId23"/>
    <p:sldId id="35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0" autoAdjust="0"/>
    <p:restoredTop sz="94660"/>
  </p:normalViewPr>
  <p:slideViewPr>
    <p:cSldViewPr>
      <p:cViewPr varScale="1">
        <p:scale>
          <a:sx n="52" d="100"/>
          <a:sy n="52" d="100"/>
        </p:scale>
        <p:origin x="7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71FE47A-2381-4A32-A277-81183C3CA2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90BA8F7-B6E5-4BE6-A6B9-EF88EF4E56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6BE9D17-566D-4423-AF8B-9C64985C4D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B0AF2CA-9E2D-41C0-BD41-624DB69375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1BEFD5-26A5-4B22-80FA-15732C22E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91076ED-02B0-4FC2-A7D6-D6FF87DABE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F0F3A7-D6B4-40DC-BB0A-DEFFB85740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41039F-8201-458E-86B7-DB8957FB37F4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040D5B1-F46D-4394-AACE-DDFEEA5E42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B7311AC-350F-4346-A353-B122BB970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6C421-6426-4972-A489-8B198F71A0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7D5E7-A50B-4D82-93A6-66E21E45C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3ACA60-7C40-4E72-9CC5-72EF21A8F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26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055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40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160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80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2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00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10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0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7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4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4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04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09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6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57"/>
            <a:ext cx="1767506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940EAB3-2A0D-403F-A47F-0A768D0D6D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1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6D3AD-1609-4F38-8EB7-F0BA4547E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219200"/>
            <a:ext cx="8060432" cy="3217912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ea typeface="Times New Roman" panose="02020603050405020304" pitchFamily="18" charset="0"/>
              </a:rPr>
              <a:t>ВОСЕМЬ ШАГОВ ГЕНДЕРНОГО АНАЛИЗА</a:t>
            </a:r>
            <a:br>
              <a:rPr lang="ru-RU" sz="3200" b="1" dirty="0">
                <a:effectLst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</a:rPr>
              <a:t>Презентация №8 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59AB9C-03B5-44F3-84E1-196DCC0EA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071" y="4437112"/>
            <a:ext cx="7484368" cy="1752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МОДУЛЬ 1. Гендерный анализ: основные подходы и структура</a:t>
            </a:r>
            <a:b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30 ноября 2021 года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C43BBA7-8326-4A0B-9C4B-95993B4833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951107" y="188640"/>
            <a:ext cx="7241786" cy="1071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90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FAFAC-9C1E-418D-855B-79FFD333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5 - ВАРИАНТЫ РАЗРАБОТОК И АНАЛИЗ</a:t>
            </a: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6B0CE-EC26-4884-A562-72CE7CCF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17713"/>
            <a:ext cx="8415536" cy="46259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данной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стадии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вырабатываются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совершенствуются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предложенные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исследования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формулируются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определяются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вариантов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Изучается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также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отношение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вариантов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проводим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программам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действующему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законодательству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влияние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правило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каждого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разрабатываются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экономическая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социальная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экологическая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нравственная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социально-географическая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другие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экспертизы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15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1B33-3A50-4D01-AFF7-06B1E4E6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41877"/>
            <a:ext cx="7152803" cy="128089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6 - РАЗРАБОТКА РЕКОМЕНДАЦИЙ/ПРИНЯТИЕ РЕШЕНИЙ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771DB-BA9D-4522-B3B2-E22C90C83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017712"/>
            <a:ext cx="8559552" cy="4625975"/>
          </a:xfrm>
        </p:spPr>
        <p:txBody>
          <a:bodyPr>
            <a:normAutofit lnSpcReduction="10000"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Рекомендация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вариантов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правило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-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плод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КОЛЛЕКТИВНЫХ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усилий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включающих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вклад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общества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и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находки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полученные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индивидуальных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консультаций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Рациональное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обоснование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итогов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проистекает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и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представляет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рекомендацию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точки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зрения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благоприятного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неблагоприятного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воздействий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результатов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условиях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политической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Следующие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ставятся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разработке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рекомендаций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вовлечен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селекцию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рекомендованного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какой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сделана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рекомендация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каких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ценностях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построен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рекомендованный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Какая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документация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поддержки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рекомендации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Включены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эту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документацию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лежащие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основе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предположения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ценности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635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01D1-35D4-4F9A-B00E-9409C31B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4110"/>
            <a:ext cx="7080795" cy="114870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7 - ПОЛИТИКА КОММУНИКАЦИЙ (РАСПРОСТРАНЕНИЯ)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BCC4-9E9A-4758-B2A0-33336378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7712"/>
            <a:ext cx="8271520" cy="48402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Стадия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процесса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передачи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отобранного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варианта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может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играть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важную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роль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принятии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реализации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наработанного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предложения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Момент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времени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завоевание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свою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сторону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общественности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важны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того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чтобы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обеспечить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воздействие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политический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курс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программу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законодательство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позицию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отношении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предлагаемых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мер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выражение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благодарности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партнерам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консультирующим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группам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могут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быть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ключевым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элементом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политики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общения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внутри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с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общественностью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664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A6D81-1927-48A0-B1B1-E13BA6BA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8 - ОЦЕНКА КАЧЕСТВА АНАЛИЗА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7B724-1833-46F0-A262-D8D565E3E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05000"/>
            <a:ext cx="827152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стадии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важно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пересматривать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процесс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Следующие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задаются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оценке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качества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узнаем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совет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был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соответствующим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эффективным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устанавливать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критерии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обсуждения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этого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кому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подотчетны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качество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нашего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рецензировать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анализировать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качество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Кому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представляться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оценка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доклада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делать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9041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>
            <a:extLst>
              <a:ext uri="{FF2B5EF4-FFF2-40B4-BE49-F238E27FC236}">
                <a16:creationId xmlns:a16="http://schemas.microsoft.com/office/drawing/2014/main" id="{F571AD13-7006-4CD9-8DD1-A641657EE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5816" y="440709"/>
            <a:ext cx="5784651" cy="932682"/>
          </a:xfrm>
        </p:spPr>
        <p:txBody>
          <a:bodyPr/>
          <a:lstStyle/>
          <a:p>
            <a:pPr algn="ctr" eaLnBrk="1" hangingPunct="1"/>
            <a:r>
              <a:rPr lang="ru-RU" altLang="ru-RU" b="1" dirty="0"/>
              <a:t>Что такое Гендерная статистика?</a:t>
            </a:r>
            <a:endParaRPr lang="en-US" altLang="ru-RU" b="1" dirty="0"/>
          </a:p>
        </p:txBody>
      </p:sp>
      <p:sp>
        <p:nvSpPr>
          <p:cNvPr id="9219" name="Содержимое 4">
            <a:extLst>
              <a:ext uri="{FF2B5EF4-FFF2-40B4-BE49-F238E27FC236}">
                <a16:creationId xmlns:a16="http://schemas.microsoft.com/office/drawing/2014/main" id="{997CCBDE-C243-425A-95F2-DFDCDC3F3C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229600" cy="4243388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</a:pPr>
            <a:r>
              <a:rPr lang="ru-RU" altLang="ru-RU" sz="2400"/>
              <a:t>  </a:t>
            </a:r>
            <a:r>
              <a:rPr lang="ru-RU" altLang="ru-RU" sz="2800"/>
              <a:t>Гендерная статистика является составной частью каждой из традиционных областей статистики и служит для идентификации, производства и распространения статистических данных, отражающих реальную жизнь женщин и мужчин, и учитывается при разработке гендерной политики.</a:t>
            </a:r>
            <a:endParaRPr lang="en-US" altLang="ru-RU" sz="2800"/>
          </a:p>
        </p:txBody>
      </p:sp>
      <p:pic>
        <p:nvPicPr>
          <p:cNvPr id="9220" name="Рисунок 3" descr="question-mark3a.jpg">
            <a:extLst>
              <a:ext uri="{FF2B5EF4-FFF2-40B4-BE49-F238E27FC236}">
                <a16:creationId xmlns:a16="http://schemas.microsoft.com/office/drawing/2014/main" id="{7B6E285E-BE27-4102-890E-EE7BF68D9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1371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95B45141-1C6C-48C6-980D-21F818F5E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94" y="624110"/>
            <a:ext cx="6683765" cy="1004690"/>
          </a:xfrm>
        </p:spPr>
        <p:txBody>
          <a:bodyPr/>
          <a:lstStyle/>
          <a:p>
            <a:pPr algn="ctr"/>
            <a:r>
              <a:rPr lang="ru-RU" altLang="ru-RU" b="1" dirty="0"/>
              <a:t>ВАЖНОСТЬ ГЕНДЕРНОЙ СТАТИСТИКИ</a:t>
            </a:r>
            <a:endParaRPr lang="en-US" altLang="ru-RU" b="1" dirty="0"/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3CE611B7-C1A0-404B-BE8E-10DEC8F14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628800"/>
            <a:ext cx="7728867" cy="428242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70C0"/>
                </a:solidFill>
              </a:rPr>
              <a:t>Гендерная статистика создает:</a:t>
            </a:r>
            <a:endParaRPr lang="en-US" alt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altLang="ru-RU" sz="2400" dirty="0"/>
              <a:t>документальную основу для исследований и</a:t>
            </a:r>
            <a:r>
              <a:rPr lang="en-US" altLang="ru-RU" sz="2400" dirty="0"/>
              <a:t> </a:t>
            </a:r>
            <a:r>
              <a:rPr lang="ru-RU" altLang="ru-RU" sz="2400" dirty="0"/>
              <a:t>политических разработок</a:t>
            </a:r>
            <a:r>
              <a:rPr lang="ru-RU" altLang="ru-RU" sz="2400" i="1" dirty="0"/>
              <a:t>. </a:t>
            </a:r>
            <a:endParaRPr lang="en-US" altLang="ru-RU" sz="2400" i="1" dirty="0"/>
          </a:p>
          <a:p>
            <a:pPr algn="just"/>
            <a:r>
              <a:rPr lang="ru-RU" altLang="ru-RU" sz="2400" dirty="0"/>
              <a:t>играет важную роль в</a:t>
            </a:r>
            <a:r>
              <a:rPr lang="en-US" altLang="ru-RU" sz="2400" dirty="0"/>
              <a:t> </a:t>
            </a:r>
            <a:r>
              <a:rPr lang="ru-RU" altLang="ru-RU" sz="2400" dirty="0"/>
              <a:t>улучшении всей статистической системы,</a:t>
            </a:r>
            <a:r>
              <a:rPr lang="en-US" altLang="ru-RU" sz="2400" dirty="0"/>
              <a:t> </a:t>
            </a:r>
            <a:r>
              <a:rPr lang="ru-RU" altLang="ru-RU" sz="2400" dirty="0"/>
              <a:t>позволяя более точно и полно отражать</a:t>
            </a:r>
            <a:r>
              <a:rPr lang="en-US" altLang="ru-RU" sz="2400" dirty="0"/>
              <a:t> </a:t>
            </a:r>
            <a:r>
              <a:rPr lang="ru-RU" altLang="ru-RU" sz="2400" dirty="0"/>
              <a:t>жизнедеятельность и характеризовать население</a:t>
            </a:r>
            <a:r>
              <a:rPr lang="en-US" altLang="ru-RU" sz="2400" dirty="0"/>
              <a:t> </a:t>
            </a:r>
            <a:r>
              <a:rPr lang="ru-RU" altLang="ru-RU" sz="2400" dirty="0"/>
              <a:t>в целом, как мужчин, так и женщин, различные группы женщин и мужчин.</a:t>
            </a:r>
            <a:endParaRPr lang="en-US" alt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0D4D6-02E7-4644-AE78-9475E0C7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3716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Можно выделить  несколько видов гендерно-чувствительных индикаторов: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2350E-6BE0-414D-ABA0-181048E4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2453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/>
              <a:t>разделенные по признаку пола (например</a:t>
            </a:r>
            <a:r>
              <a:rPr lang="ru-RU" sz="2400" b="1" dirty="0"/>
              <a:t>, </a:t>
            </a:r>
            <a:r>
              <a:rPr lang="ru-RU" sz="2400" dirty="0"/>
              <a:t>уровень занятости в сфере сельского хозяйства по полу ).</a:t>
            </a:r>
          </a:p>
          <a:p>
            <a:pPr lvl="0"/>
            <a:r>
              <a:rPr lang="ru-RU" sz="2400" dirty="0"/>
              <a:t>измеряющие соотношения в доступе женщин и мужчин к тем или иным видам ресурсов (например, соотношение заработной платы женщин к заработной плате мужчин ).</a:t>
            </a:r>
          </a:p>
          <a:p>
            <a:pPr lvl="0"/>
            <a:r>
              <a:rPr lang="ru-RU" sz="2400" dirty="0"/>
              <a:t>Интегрированные, включающие в себя несколько индикаторов (например</a:t>
            </a:r>
            <a:r>
              <a:rPr lang="ru-RU" sz="2400" b="1" dirty="0"/>
              <a:t>, </a:t>
            </a:r>
            <a:r>
              <a:rPr lang="ru-RU" sz="2400" dirty="0"/>
              <a:t>Индекс гендерного неравенства или Индекс гендерного развития)</a:t>
            </a:r>
          </a:p>
          <a:p>
            <a:pPr lvl="0"/>
            <a:r>
              <a:rPr lang="ru-RU" sz="2400" dirty="0"/>
              <a:t>важные с точки зрения учета гендерного фактора (например, количество яслей и детских садов в конкретном регионе) 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73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4C07F01F-9B83-45BD-98C4-3AA08396C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295150"/>
            <a:ext cx="6683765" cy="860674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Сбор данных</a:t>
            </a: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D179C515-10A2-41F7-8E2C-C0D8FEAF0E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556792"/>
            <a:ext cx="8054975" cy="4575721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 b="1" dirty="0"/>
              <a:t>Существуют четыре основных метода сбора данных:  </a:t>
            </a:r>
          </a:p>
          <a:p>
            <a:r>
              <a:rPr lang="ru-RU" altLang="ru-RU" sz="2800" dirty="0"/>
              <a:t>переписи населения  </a:t>
            </a:r>
          </a:p>
          <a:p>
            <a:r>
              <a:rPr lang="ru-RU" altLang="ru-RU" sz="2800" dirty="0"/>
              <a:t>выборочные обследования населения  </a:t>
            </a:r>
          </a:p>
          <a:p>
            <a:r>
              <a:rPr lang="ru-RU" altLang="ru-RU" sz="2800" dirty="0"/>
              <a:t>выборочные обследования предприятий</a:t>
            </a:r>
          </a:p>
          <a:p>
            <a:r>
              <a:rPr lang="ru-RU" altLang="ru-RU" sz="2800" dirty="0"/>
              <a:t>административные данные (текущий учет и регистры)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63E4EAE0-1572-4C74-BBF3-6F49FD296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136" y="476672"/>
            <a:ext cx="6683765" cy="1004690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Что такое индикатор?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D0AB4CBD-B20A-4098-92BE-85DAD959F5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" y="1916113"/>
            <a:ext cx="4968875" cy="4941887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3200" dirty="0"/>
              <a:t>Индикатор - это указатель. Он может быть измерителем, мерилом, числом, фактом, мнением или суждением, которое указывает на специфическое положение или ситуацию </a:t>
            </a:r>
          </a:p>
        </p:txBody>
      </p:sp>
      <p:pic>
        <p:nvPicPr>
          <p:cNvPr id="12292" name="Объект 3" descr="http://www.21.by/pub/news/2011/07/1310291642558920.jpg">
            <a:extLst>
              <a:ext uri="{FF2B5EF4-FFF2-40B4-BE49-F238E27FC236}">
                <a16:creationId xmlns:a16="http://schemas.microsoft.com/office/drawing/2014/main" id="{1911F765-D609-483D-9946-BD07EDC25A35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38" y="2936346"/>
            <a:ext cx="3235325" cy="215688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D20A9D0-3DE3-4BE3-A643-A2ADD7890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/>
              <a:t>КОЛИЧЕСТВЕННЫЕ И КАЧЕСТВЕННЫЕ ИНДИКАТОРЫ</a:t>
            </a:r>
            <a:endParaRPr lang="en-US" altLang="ru-RU" sz="280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27F7BD8-B465-4B48-B904-361A445E5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244754"/>
              </p:ext>
            </p:extLst>
          </p:nvPr>
        </p:nvGraphicFramePr>
        <p:xfrm>
          <a:off x="1043608" y="1989138"/>
          <a:ext cx="7848872" cy="486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370">
                <a:tc>
                  <a:txBody>
                    <a:bodyPr/>
                    <a:lstStyle/>
                    <a:p>
                      <a:r>
                        <a:rPr lang="ru-RU" sz="1800" b="1" i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Количественные показатели</a:t>
                      </a:r>
                      <a:endParaRPr lang="en-US" sz="1800" dirty="0"/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r>
                        <a:rPr lang="ru-RU" sz="1800" b="1" i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Качественные показатели</a:t>
                      </a:r>
                      <a:endParaRPr lang="en-US" sz="1800" dirty="0"/>
                    </a:p>
                  </a:txBody>
                  <a:tcPr marL="91437" marR="91437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746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Обеспечивают данные исчисляемые в суммах и цифровых значениях.</a:t>
                      </a:r>
                      <a:endParaRPr lang="en-US" sz="1800" dirty="0"/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Обеспечивают более сложные и более детальные данные.</a:t>
                      </a:r>
                    </a:p>
                    <a:p>
                      <a:pPr algn="just"/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Решающее значение имеет не количество данных, а их качество.</a:t>
                      </a:r>
                      <a:endParaRPr lang="en-US" sz="1800" dirty="0"/>
                    </a:p>
                  </a:txBody>
                  <a:tcPr marL="91437" marR="91437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746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Например: типичными</a:t>
                      </a:r>
                    </a:p>
                    <a:p>
                      <a:pPr algn="just"/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количественными показателями являются статистические данные,</a:t>
                      </a:r>
                    </a:p>
                    <a:p>
                      <a:pPr algn="just"/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разделенные по признаку пола</a:t>
                      </a:r>
                      <a:endParaRPr lang="en-US" sz="1800" dirty="0"/>
                    </a:p>
                  </a:txBody>
                  <a:tcPr marL="91437" marR="91437" marT="45713" marB="4571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Например: самооценка собственного</a:t>
                      </a:r>
                    </a:p>
                    <a:p>
                      <a:pPr algn="just"/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состояния здоровья, как очень хорошее, хорошее, удовлетворительное, плохое и очень плохое</a:t>
                      </a:r>
                      <a:endParaRPr lang="en-US" sz="1800" dirty="0"/>
                    </a:p>
                  </a:txBody>
                  <a:tcPr marL="91437" marR="91437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A65E5AB-B4D6-4264-A42A-E296D2DDC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1462088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>Основные подходы к разработке и анализу политики. 8 шагов: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893163B9-07B8-43DF-8194-22B1E5D2F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857375"/>
            <a:ext cx="8127504" cy="50006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Выявление, определение и пути решения проблемы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Определение, желаемые/ожидаемые результаты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Определение информационных и консультационных ресурсов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Проведение исследований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Варианты разработок и анализа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Разработка рекомендаций/поиск решения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Политика коммуникаций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400" dirty="0"/>
              <a:t>Оценка качества анализа</a:t>
            </a:r>
            <a:br>
              <a:rPr lang="ru-RU" altLang="ru-RU" sz="2400" dirty="0"/>
            </a:br>
            <a:endParaRPr lang="ru-RU" alt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A2F1F2A8-AB5D-4980-A899-13B21514A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388350" cy="1676400"/>
          </a:xfrm>
        </p:spPr>
        <p:txBody>
          <a:bodyPr>
            <a:normAutofit fontScale="90000"/>
          </a:bodyPr>
          <a:lstStyle/>
          <a:p>
            <a:r>
              <a:rPr lang="ru-RU" altLang="ru-RU" sz="2800"/>
              <a:t>Гендерные группы неоднородны, поэтому важно использовать показатели не только в разрезе пола, но и показатели внутри гендерных групп  разрезе различных типов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606AE6C-B49C-4978-8367-32B47D0CC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594480"/>
              </p:ext>
            </p:extLst>
          </p:nvPr>
        </p:nvGraphicFramePr>
        <p:xfrm>
          <a:off x="395288" y="1844675"/>
          <a:ext cx="8748712" cy="4957763"/>
        </p:xfrm>
        <a:graphic>
          <a:graphicData uri="http://schemas.openxmlformats.org/drawingml/2006/table">
            <a:tbl>
              <a:tblPr firstRow="1" firstCol="1" bandRow="1" bandCol="1">
                <a:tableStyleId>{5DA37D80-6434-44D0-A028-1B22A696006F}</a:tableStyleId>
              </a:tblPr>
              <a:tblGrid>
                <a:gridCol w="873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3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33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40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38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Целевые группы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Образование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Высшее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</a:t>
                      </a:r>
                      <a:r>
                        <a:rPr lang="ru-RU" sz="1400" dirty="0" err="1">
                          <a:effectLst/>
                        </a:rPr>
                        <a:t>зак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высшее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специ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альное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Профессио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нальное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(полное)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общее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общего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Мужчины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29,0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2,9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9,1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12,8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38,2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7,1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0,8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Женщины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20,9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16,9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44,7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9,7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3,3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село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Мужчины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10,6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1,4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8,3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11,2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48,5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15,7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Женщины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3,0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5,1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1,3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59,2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23,6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6,2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1,2</a:t>
                      </a:r>
                      <a:endParaRPr lang="ru-RU" sz="16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DD04EB1-080D-4F30-828F-A8459DB55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683765" cy="932682"/>
          </a:xfrm>
        </p:spPr>
        <p:txBody>
          <a:bodyPr/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 МЕЖДУ КОЛИЧЕСТВЕННЫМИ и КАЧЕСТВЕННЫМИ ИССЛЕДОВАНИЯМИ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7023395A-974C-4AE0-BA11-0F0D16ADDD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5616" y="1844824"/>
            <a:ext cx="7512843" cy="4066398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Количественные методы (опросы анкетирование</a:t>
            </a:r>
          </a:p>
          <a:p>
            <a:r>
              <a:rPr lang="ru-RU" altLang="ru-RU" sz="3200" dirty="0"/>
              <a:t>Качественны методы (фокус группы, углубленные интервью и т.д.)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6C224A9-0EFD-4A32-9AA7-B24C3E4AB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47732"/>
              </p:ext>
            </p:extLst>
          </p:nvPr>
        </p:nvGraphicFramePr>
        <p:xfrm>
          <a:off x="971600" y="980728"/>
          <a:ext cx="7776864" cy="5767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7660">
                  <a:extLst>
                    <a:ext uri="{9D8B030D-6E8A-4147-A177-3AD203B41FA5}">
                      <a16:colId xmlns:a16="http://schemas.microsoft.com/office/drawing/2014/main" val="930726829"/>
                    </a:ext>
                  </a:extLst>
                </a:gridCol>
                <a:gridCol w="3629204">
                  <a:extLst>
                    <a:ext uri="{9D8B030D-6E8A-4147-A177-3AD203B41FA5}">
                      <a16:colId xmlns:a16="http://schemas.microsoft.com/office/drawing/2014/main" val="3445308392"/>
                    </a:ext>
                  </a:extLst>
                </a:gridCol>
              </a:tblGrid>
              <a:tr h="179760">
                <a:tc>
                  <a:txBody>
                    <a:bodyPr/>
                    <a:lstStyle/>
                    <a:p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</a:rPr>
                        <a:t>               Количественные методы</a:t>
                      </a:r>
                      <a:endParaRPr lang="ru-RU" sz="1800" b="1" i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0" dirty="0">
                          <a:solidFill>
                            <a:schemeClr val="tx1"/>
                          </a:solidFill>
                          <a:effectLst/>
                        </a:rPr>
                        <a:t>      Качественные методы</a:t>
                      </a:r>
                      <a:endParaRPr lang="ru-RU" sz="1800" b="1" i="1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530091"/>
                  </a:ext>
                </a:extLst>
              </a:tr>
              <a:tr h="934032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Осуществляется проверка гипотез, с которых начинается работа исследователя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 Обнаружение значений после погружения исследователя в данные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621317"/>
                  </a:ext>
                </a:extLst>
              </a:tr>
              <a:tr h="62268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Концепции сформулированы в форме четких переменных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Концепции существуют в виде тем, обобщений, таксономий,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502919"/>
                  </a:ext>
                </a:extLst>
              </a:tr>
              <a:tr h="622688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подхода или исследователя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820043"/>
                  </a:ext>
                </a:extLst>
              </a:tr>
              <a:tr h="934032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Данные представлены в виде цифр, полученных при помощи нацеленного измерения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Данные существуют в форме слов из документов, наблюдений, транскриптов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923104"/>
                  </a:ext>
                </a:extLst>
              </a:tr>
              <a:tr h="2179407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Анализ осуществляется при помощи использования статистических данных, таблиц и диаграмм; обсуждается, как они соотносятся с реальностью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Анализу предшествует выделение тем или генерализация идей из собранных свидетельств; организация данных нацелена на получение когерентной картины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55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208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D06E09B-AE19-46CF-A6A2-29CCEA99B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75406"/>
              </p:ext>
            </p:extLst>
          </p:nvPr>
        </p:nvGraphicFramePr>
        <p:xfrm>
          <a:off x="971600" y="116632"/>
          <a:ext cx="7632848" cy="6758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0853">
                  <a:extLst>
                    <a:ext uri="{9D8B030D-6E8A-4147-A177-3AD203B41FA5}">
                      <a16:colId xmlns:a16="http://schemas.microsoft.com/office/drawing/2014/main" val="1051067032"/>
                    </a:ext>
                  </a:extLst>
                </a:gridCol>
                <a:gridCol w="3561995">
                  <a:extLst>
                    <a:ext uri="{9D8B030D-6E8A-4147-A177-3AD203B41FA5}">
                      <a16:colId xmlns:a16="http://schemas.microsoft.com/office/drawing/2014/main" val="1999377929"/>
                    </a:ext>
                  </a:extLst>
                </a:gridCol>
              </a:tblGrid>
              <a:tr h="478702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                                                             </a:t>
                      </a:r>
                      <a:r>
                        <a:rPr lang="ru-RU" sz="1400" b="1" dirty="0">
                          <a:effectLst/>
                        </a:rPr>
                        <a:t>ФОКУС АНАЛИЗА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849938"/>
                  </a:ext>
                </a:extLst>
              </a:tr>
              <a:tr h="1177482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Общее, генеральное, макроанализ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Классификация путем отождествления событий, случаев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 центре внимания структуры, внешнее, объективное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Особенное, частное, микроанализ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Описание событий, случаев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 центре внимания человек, внутреннее, субъективное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extLst>
                  <a:ext uri="{0D108BD9-81ED-4DB2-BD59-A6C34878D82A}">
                    <a16:rowId xmlns:a16="http://schemas.microsoft.com/office/drawing/2014/main" val="3297656444"/>
                  </a:ext>
                </a:extLst>
              </a:tr>
              <a:tr h="322732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                                                            </a:t>
                      </a:r>
                      <a:r>
                        <a:rPr lang="ru-RU" sz="1400" b="1" dirty="0">
                          <a:effectLst/>
                        </a:rPr>
                        <a:t>ЕДИНИЦЫ АНАЛИЗА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32150"/>
                  </a:ext>
                </a:extLst>
              </a:tr>
              <a:tr h="525356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Факты, события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Субъективные значения, чувства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extLst>
                  <a:ext uri="{0D108BD9-81ED-4DB2-BD59-A6C34878D82A}">
                    <a16:rowId xmlns:a16="http://schemas.microsoft.com/office/drawing/2014/main" val="1899405671"/>
                  </a:ext>
                </a:extLst>
              </a:tr>
              <a:tr h="322732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                                           </a:t>
                      </a:r>
                      <a:r>
                        <a:rPr lang="ru-RU" sz="1400" b="1" dirty="0">
                          <a:effectLst/>
                        </a:rPr>
                        <a:t>ИССЛЕДОВАТЕЛЬСКИЕ ЦЕЛИ И ЗАДАЧИ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224953"/>
                  </a:ext>
                </a:extLst>
              </a:tr>
              <a:tr h="773396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Дать причинное объяснение</a:t>
                      </a:r>
                    </a:p>
                    <a:p>
                      <a:pPr marL="228600"/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Измерить взаимосвязи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Интерпретировать, понять наблюдаемое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Концептуализировать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extLst>
                  <a:ext uri="{0D108BD9-81ED-4DB2-BD59-A6C34878D82A}">
                    <a16:rowId xmlns:a16="http://schemas.microsoft.com/office/drawing/2014/main" val="592295323"/>
                  </a:ext>
                </a:extLst>
              </a:tr>
              <a:tr h="262678">
                <a:tc gridSpan="2"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                                                                         СТИЛЬ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64090"/>
                  </a:ext>
                </a:extLst>
              </a:tr>
              <a:tr h="817442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Жесткий, холодный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Систематизация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Мягкий. Теплый</a:t>
                      </a:r>
                    </a:p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Воображение, представление 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extLst>
                  <a:ext uri="{0D108BD9-81ED-4DB2-BD59-A6C34878D82A}">
                    <a16:rowId xmlns:a16="http://schemas.microsoft.com/office/drawing/2014/main" val="3201418890"/>
                  </a:ext>
                </a:extLst>
              </a:tr>
              <a:tr h="322732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                                                         </a:t>
                      </a:r>
                      <a:r>
                        <a:rPr lang="ru-RU" sz="1400" b="1" dirty="0">
                          <a:effectLst/>
                        </a:rPr>
                        <a:t>ВАЛИДНОСТЬ, НАДЕЖНОСТЬ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41047"/>
                  </a:ext>
                </a:extLst>
              </a:tr>
              <a:tr h="68538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Достоверное повторение установленных связей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Реальное насыщение информации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extLst>
                  <a:ext uri="{0D108BD9-81ED-4DB2-BD59-A6C34878D82A}">
                    <a16:rowId xmlns:a16="http://schemas.microsoft.com/office/drawing/2014/main" val="1905196350"/>
                  </a:ext>
                </a:extLst>
              </a:tr>
              <a:tr h="262678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                                                             </a:t>
                      </a:r>
                      <a:r>
                        <a:rPr lang="ru-RU" sz="1400" b="1" dirty="0">
                          <a:effectLst/>
                        </a:rPr>
                        <a:t>ЛОГИКА АНАЛИЗА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783466"/>
                  </a:ext>
                </a:extLst>
              </a:tr>
              <a:tr h="80683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Дедуктивная: от абстракций  к фактам путем операционализации понятий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Индуктивная : от фактов из рассказов о жизни и т.д. к концепциям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853" marR="37853" marT="0" marB="0"/>
                </a:tc>
                <a:extLst>
                  <a:ext uri="{0D108BD9-81ED-4DB2-BD59-A6C34878D82A}">
                    <a16:rowId xmlns:a16="http://schemas.microsoft.com/office/drawing/2014/main" val="344152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69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7C232-5538-4595-84E0-C45F817B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/>
              <a:t>1. Выявление, определение и пути решения проблемы 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8FB00-0858-4D2F-8E71-BB102D3B9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17713"/>
            <a:ext cx="8676456" cy="46259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чем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состоит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проблема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заявляет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том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</a:t>
            </a:r>
            <a:r>
              <a:rPr lang="ru-RU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ая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проблема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существует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2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Почему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она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стала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проблемой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2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ваш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социальный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ол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опыт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ценности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условия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оказывают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влияние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ваше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понимание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проблемы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2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Каковы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истоки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проблемы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(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Причины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порождающие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ее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?)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основные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причины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увековечены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Какие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факторы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влияют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эту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проблему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Требует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эта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проблема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политики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разработки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нового направления</a:t>
            </a:r>
            <a:r>
              <a:rPr lang="en-U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1258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55F19-30D6-4DAC-8178-D935CD41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dirty="0"/>
              <a:t>Выявление, определение и пути решения проблемы. Пример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8DC75-8CDF-4786-9A1C-940C3EA5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1772816"/>
            <a:ext cx="7772400" cy="4359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Подготовка молодых женщин и перспективы работы для них вообще отличаются от подготовки и перспектив работы для молодых мужчин. </a:t>
            </a:r>
          </a:p>
          <a:p>
            <a:pPr marL="0" indent="0" algn="just">
              <a:buNone/>
            </a:pP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Традиционно платный рынок труда исключает молодых женщин из системы подготовки с последующим трудоустройством в областях науки и технологии. В ситуации, при которой больше востребованы технологические навыки, женщины оказываются в невыгодном положении и сталкиваются со многими препятствиями. </a:t>
            </a:r>
            <a:b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48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A6C6A-D741-49BF-88A7-CB3C0AB9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48680"/>
            <a:ext cx="7440835" cy="128089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/>
              <a:t>Определение, желаемые/ожидаемые результаты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1A575-FBA4-4566-BC9A-EBE36A16F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17712"/>
            <a:ext cx="8343528" cy="484028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результатов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стремится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достичь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помощи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политики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возможны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других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заинтересованных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сторон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итоге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политики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специфических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результатов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долж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быть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определен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или иная политика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какой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зиждется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данный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приоритет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·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Должен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любой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из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этих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результатов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быть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достигнут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средствами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ново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или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возможно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путем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ревизии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пересмотра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той или иной политики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законодательства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Является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разработка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политики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законодательства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наилучшим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средством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достижения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желаемых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результатов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406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F18CC-54E5-45C3-AAF5-FB63E35B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14313"/>
            <a:ext cx="7684343" cy="1462087"/>
          </a:xfrm>
        </p:spPr>
        <p:txBody>
          <a:bodyPr/>
          <a:lstStyle/>
          <a:p>
            <a:r>
              <a:rPr lang="ru-RU" altLang="ru-RU" sz="3600" b="1" dirty="0"/>
              <a:t>2 Определение, ожидаемые результаты. 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8A282-2008-4F8E-B55C-03EBC31F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17712"/>
            <a:ext cx="8568952" cy="48402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какой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степени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соответствуют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или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препятствуют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другим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правительственным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ценностям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целям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или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политическим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курсам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Какие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индикаторы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показатели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результата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должны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быть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определены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Какие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процедуры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мониторинга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отчетности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контроля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необходимы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обеспечения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результатов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08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D5F15-1012-4949-9116-145EA53A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32656"/>
            <a:ext cx="7475853" cy="93610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3 - ОПРЕДЕЛЕНИЕ ИНФОРМАЦИОННЫХ И КОНСУЛЬТАЦИОННЫХ РЕСУРСОВ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0C6FA-05C3-4A9F-A177-341F29CF4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13546"/>
            <a:ext cx="8271520" cy="524445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sz="7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Эта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фаза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правило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осуществляется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одновременно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исследовательской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данном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этапе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рассматривается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необходимых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знаниях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источниках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их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обеспечения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наилучшим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способом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также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определяются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доступные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подходящие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источники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данных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партнеры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сбору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анализу</a:t>
            </a:r>
            <a:r>
              <a:rPr lang="ru-RU" sz="7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7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информации</a:t>
            </a:r>
            <a:r>
              <a:rPr lang="ru-RU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24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C34F1-3ADE-4AA9-A726-BFAAABA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60648"/>
            <a:ext cx="7416824" cy="93610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Продолжение: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3 - ОПРЕДЕЛЕНИЕ ИНФОРМАЦИОННЫХ И КОНСУЛЬТАЦИОННЫХ РЕСУРСОВ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989D9-BFEE-43D0-8D24-043F3A38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Обычно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определения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ресурсов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информации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консультаций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ставятся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следующие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вопросы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Что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нам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знать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О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факторах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порождающих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О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ценностях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влияющих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проблему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Какая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необходима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учета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всех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перспектив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привлечь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определения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характера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необходимой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информационные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ресурсы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доступны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партнерами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сборе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предоставлении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требуются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процедуры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эффективного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консультирования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этими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партнерами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Является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доступная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достаточной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достоверной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определения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политики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Существует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необходимость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создании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первичных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данных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Надо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корректировать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масштаб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политического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курса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свете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доступности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достоверности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2737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391E6-2FE2-4817-B55A-0419D963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1" y="491926"/>
            <a:ext cx="6683765" cy="128089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ШАГ 4 - ПРОВЕДЕНИЕ ИССЛЕДОВАНИЙ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2043A-1940-4730-ADEA-FFE13C9B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54" y="1772816"/>
            <a:ext cx="7200800" cy="4896544"/>
          </a:xfrm>
        </p:spPr>
        <p:txBody>
          <a:bodyPr>
            <a:normAutofit fontScale="92500"/>
          </a:bodyPr>
          <a:lstStyle/>
          <a:p>
            <a:b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Эта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стадия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оттачивает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разъясняет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исследовательский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проект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отвечает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вопрос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том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какие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исследования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необходимы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затраты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выгоды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социальное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воздействие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отношение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правительству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.)</a:t>
            </a:r>
            <a:b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этой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стадии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обсуждаются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задачи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методы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анализа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подходов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осмыслению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данных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реализуются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исследования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1242735"/>
      </p:ext>
    </p:extLst>
  </p:cSld>
  <p:clrMapOvr>
    <a:masterClrMapping/>
  </p:clrMapOvr>
</p:sld>
</file>

<file path=ppt/theme/theme1.xml><?xml version="1.0" encoding="utf-8"?>
<a:theme xmlns:a="http://schemas.openxmlformats.org/drawingml/2006/main" name="7 ноября презентация гендер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 ноября презентация гендер" id="{7508EAC2-E703-4175-88A6-0DC55160BF2F}" vid="{386BC165-E4EB-4FD2-938A-EF4EAFD6413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 ноября презентация гендер</Template>
  <TotalTime>2137</TotalTime>
  <Words>1609</Words>
  <Application>Microsoft Office PowerPoint</Application>
  <PresentationFormat>Экран (4:3)</PresentationFormat>
  <Paragraphs>219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7 ноября презентация гендер</vt:lpstr>
      <vt:lpstr>   ВОСЕМЬ ШАГОВ ГЕНДЕРНОГО АНАЛИЗА Презентация №8  </vt:lpstr>
      <vt:lpstr>Основные подходы к разработке и анализу политики. 8 шагов:</vt:lpstr>
      <vt:lpstr>1. Выявление, определение и пути решения проблемы </vt:lpstr>
      <vt:lpstr>Выявление, определение и пути решения проблемы. Пример</vt:lpstr>
      <vt:lpstr>Определение, желаемые/ожидаемые результаты</vt:lpstr>
      <vt:lpstr>2 Определение, ожидаемые результаты. </vt:lpstr>
      <vt:lpstr>ШАГ 3 - ОПРЕДЕЛЕНИЕ ИНФОРМАЦИОННЫХ И КОНСУЛЬТАЦИОННЫХ РЕСУРСОВ</vt:lpstr>
      <vt:lpstr>Продолжение: ШАГ 3 - ОПРЕДЕЛЕНИЕ ИНФОРМАЦИОННЫХ И КОНСУЛЬТАЦИОННЫХ РЕСУРСОВ</vt:lpstr>
      <vt:lpstr>ШАГ 4 - ПРОВЕДЕНИЕ ИССЛЕДОВАНИЙ</vt:lpstr>
      <vt:lpstr>ШАГ 5 - ВАРИАНТЫ РАЗРАБОТОК И АНАЛИЗА</vt:lpstr>
      <vt:lpstr>ШАГ 6 - РАЗРАБОТКА РЕКОМЕНДАЦИЙ/ПРИНЯТИЕ РЕШЕНИЙ</vt:lpstr>
      <vt:lpstr>ШАГ 7 - ПОЛИТИКА КОММУНИКАЦИЙ (РАСПРОСТРАНЕНИЯ)</vt:lpstr>
      <vt:lpstr>ШАГ 8 - ОЦЕНКА КАЧЕСТВА АНАЛИЗА</vt:lpstr>
      <vt:lpstr>Что такое Гендерная статистика?</vt:lpstr>
      <vt:lpstr>ВАЖНОСТЬ ГЕНДЕРНОЙ СТАТИСТИКИ</vt:lpstr>
      <vt:lpstr>Можно выделить  несколько видов гендерно-чувствительных индикаторов:</vt:lpstr>
      <vt:lpstr>Сбор данных</vt:lpstr>
      <vt:lpstr>Что такое индикатор?</vt:lpstr>
      <vt:lpstr>КОЛИЧЕСТВЕННЫЕ И КАЧЕСТВЕННЫЕ ИНДИКАТОРЫ</vt:lpstr>
      <vt:lpstr>Гендерные группы неоднородны, поэтому важно использовать показатели не только в разрезе пола, но и показатели внутри гендерных групп  разрезе различных типов</vt:lpstr>
      <vt:lpstr>РАЗЛИЧИЯ МЕЖДУ КОЛИЧЕСТВЕННЫМИ и КАЧЕСТВЕННЫМИ ИССЛЕДОВАНИЯМИ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Гендерные аспекты трудовой миграции</dc:title>
  <dc:creator>1</dc:creator>
  <cp:lastModifiedBy>Татьяна Ник</cp:lastModifiedBy>
  <cp:revision>147</cp:revision>
  <cp:lastPrinted>2014-06-03T18:36:08Z</cp:lastPrinted>
  <dcterms:created xsi:type="dcterms:W3CDTF">2008-11-18T16:28:40Z</dcterms:created>
  <dcterms:modified xsi:type="dcterms:W3CDTF">2022-03-19T21:36:42Z</dcterms:modified>
</cp:coreProperties>
</file>