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56" d="100"/>
          <a:sy n="56" d="100"/>
        </p:scale>
        <p:origin x="1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64457-A3D0-480A-B3D5-1CBCC1574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448800" cy="2714101"/>
          </a:xfrm>
        </p:spPr>
        <p:txBody>
          <a:bodyPr>
            <a:noAutofit/>
          </a:bodyPr>
          <a:lstStyle/>
          <a:p>
            <a:pPr algn="ctr"/>
            <a:br>
              <a:rPr lang="ru-RU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Основные п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одходы к проведению гендерной экспертизы</a:t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ru-RU" sz="3200" b="1" dirty="0"/>
              <a:t>Презентация №9</a:t>
            </a:r>
            <a:br>
              <a:rPr lang="ru-R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ru-RU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2AD019-B4E9-4E20-B94A-AEC455BF9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8542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/>
              <a:t>ТЕМА 5. </a:t>
            </a: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Гендерный анализ и гендерная экспертиза законодательных и стратегических документов -ключевые инструменты для продвижения инициатив ОГО в области ГСН»</a:t>
            </a:r>
            <a:b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1 декабря 2021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283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>
            <a:extLst>
              <a:ext uri="{FF2B5EF4-FFF2-40B4-BE49-F238E27FC236}">
                <a16:creationId xmlns:a16="http://schemas.microsoft.com/office/drawing/2014/main" id="{F2B906A5-803E-4513-9864-C31A8591E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1800" y="491490"/>
            <a:ext cx="8949690" cy="136017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3600" b="1" dirty="0"/>
              <a:t>Ключевые вопросы при проведении гендерной экспертизы</a:t>
            </a:r>
          </a:p>
        </p:txBody>
      </p:sp>
      <p:sp>
        <p:nvSpPr>
          <p:cNvPr id="45059" name="Объект 2">
            <a:extLst>
              <a:ext uri="{FF2B5EF4-FFF2-40B4-BE49-F238E27FC236}">
                <a16:creationId xmlns:a16="http://schemas.microsoft.com/office/drawing/2014/main" id="{B2CD3212-5BBB-4B1E-A09F-5C351481B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700214"/>
            <a:ext cx="8559800" cy="49688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altLang="ru-RU" sz="27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sz="2700" dirty="0"/>
              <a:t>Есть ли в тексте проекта Закона  термины и понятия, которые имеют гендерную нагрузку (прямо либо косвенно)?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sz="2700" dirty="0"/>
              <a:t>Окажут ли положения проекта закона различное воздействие на положение мужчин и женщин или их воздействие будет одинаковым?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sz="2700" dirty="0"/>
              <a:t>Содержит ли проект закона положения, препятствующие достижению гендерного равенства?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sz="2700" dirty="0"/>
              <a:t>Приведет ли принятие проекта закона к ухудшению гендерного равенства?</a:t>
            </a:r>
          </a:p>
          <a:p>
            <a:pPr marL="514350" indent="-514350">
              <a:buNone/>
            </a:pPr>
            <a:endParaRPr lang="ru-RU" alt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>
            <a:extLst>
              <a:ext uri="{FF2B5EF4-FFF2-40B4-BE49-F238E27FC236}">
                <a16:creationId xmlns:a16="http://schemas.microsoft.com/office/drawing/2014/main" id="{128B4606-7BE0-416C-A3A3-C54E10AD3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9608820" cy="129222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b="1" dirty="0"/>
              <a:t>Ключевые вопросы при проведении гендерной экспертизы</a:t>
            </a:r>
          </a:p>
        </p:txBody>
      </p:sp>
      <p:sp>
        <p:nvSpPr>
          <p:cNvPr id="46083" name="Объект 2">
            <a:extLst>
              <a:ext uri="{FF2B5EF4-FFF2-40B4-BE49-F238E27FC236}">
                <a16:creationId xmlns:a16="http://schemas.microsoft.com/office/drawing/2014/main" id="{A3F7040B-D147-4D4C-BC6C-C21A947566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0" y="1557338"/>
            <a:ext cx="8604250" cy="53006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sz="2800" dirty="0"/>
              <a:t>5. Выявлены ли во время гендерного анализа гендерные вопросы, не нашедшие отражения в проекте закона? Каким образом можно их решить?</a:t>
            </a:r>
          </a:p>
          <a:p>
            <a:pPr marL="0" indent="0">
              <a:buNone/>
            </a:pPr>
            <a:r>
              <a:rPr lang="ru-RU" altLang="ru-RU" sz="2800" dirty="0"/>
              <a:t>6. Соответствуют ли положения проекта закона нормам Конституции РТ, Закона о госгарантиях равноправия,  международных договоров, затрагивающих вопросы гендерного равенства?</a:t>
            </a:r>
          </a:p>
          <a:p>
            <a:pPr marL="0" indent="0">
              <a:buNone/>
            </a:pPr>
            <a:r>
              <a:rPr lang="ru-RU" altLang="ru-RU" sz="2800" dirty="0"/>
              <a:t>7. Содержатся ли в проекте закона положения носящие характер открытой гендерной дискриминации? Скрытой гендерной дискриминации?</a:t>
            </a:r>
          </a:p>
          <a:p>
            <a:pPr marL="0" indent="0">
              <a:buNone/>
            </a:pPr>
            <a:endParaRPr lang="ru-RU" altLang="ru-RU" dirty="0"/>
          </a:p>
          <a:p>
            <a:pPr marL="0" indent="0">
              <a:buNone/>
            </a:pPr>
            <a:endParaRPr lang="ru-RU" altLang="ru-RU" dirty="0"/>
          </a:p>
          <a:p>
            <a:pPr marL="0" indent="0">
              <a:buNone/>
            </a:pPr>
            <a:endParaRPr lang="ru-RU" alt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>
            <a:extLst>
              <a:ext uri="{FF2B5EF4-FFF2-40B4-BE49-F238E27FC236}">
                <a16:creationId xmlns:a16="http://schemas.microsoft.com/office/drawing/2014/main" id="{97E1DF01-3996-4BD6-9401-E48FECCA1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32860" y="247969"/>
            <a:ext cx="7715250" cy="129222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b="1" dirty="0"/>
              <a:t>Ключевые вопросы при проведении гендерной экспертизы</a:t>
            </a:r>
          </a:p>
        </p:txBody>
      </p:sp>
      <p:sp>
        <p:nvSpPr>
          <p:cNvPr id="47107" name="Объект 2">
            <a:extLst>
              <a:ext uri="{FF2B5EF4-FFF2-40B4-BE49-F238E27FC236}">
                <a16:creationId xmlns:a16="http://schemas.microsoft.com/office/drawing/2014/main" id="{ECC893A7-7935-4D80-88B3-362CE23349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79650" y="1628775"/>
            <a:ext cx="8388350" cy="5329238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3000" dirty="0"/>
              <a:t>8. Содержатся ли в проекте закона положения, запрещающие гендерную дискриминацию?</a:t>
            </a:r>
          </a:p>
          <a:p>
            <a:pPr marL="0" indent="0">
              <a:buNone/>
            </a:pPr>
            <a:r>
              <a:rPr lang="ru-RU" altLang="ru-RU" sz="3000" dirty="0"/>
              <a:t>9. Предоставляют ли положения проекта закона более широкие права одному из полов?</a:t>
            </a:r>
          </a:p>
          <a:p>
            <a:pPr marL="0" indent="0">
              <a:buNone/>
            </a:pPr>
            <a:r>
              <a:rPr lang="ru-RU" altLang="ru-RU" sz="3000" dirty="0"/>
              <a:t>10. Необходимо ли внесение в проект закона каких-либо поправок, изменений, дополнений? </a:t>
            </a:r>
          </a:p>
          <a:p>
            <a:pPr marL="0" indent="0">
              <a:buNone/>
            </a:pPr>
            <a:r>
              <a:rPr lang="ru-RU" altLang="ru-RU" sz="3000" dirty="0"/>
              <a:t>11. Какие необходимо внести изменения и дополнения?</a:t>
            </a:r>
          </a:p>
          <a:p>
            <a:pPr marL="0" indent="0"/>
            <a:endParaRPr lang="ru-RU" alt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id="{90000380-5871-4008-9297-C9B9F874D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/>
              <a:t>Гендерная экспертиза</a:t>
            </a:r>
          </a:p>
        </p:txBody>
      </p:sp>
      <p:sp>
        <p:nvSpPr>
          <p:cNvPr id="36867" name="Объект 2">
            <a:extLst>
              <a:ext uri="{FF2B5EF4-FFF2-40B4-BE49-F238E27FC236}">
                <a16:creationId xmlns:a16="http://schemas.microsoft.com/office/drawing/2014/main" id="{5315A544-5E4E-4863-AF14-90B01943C2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25880" y="1773238"/>
            <a:ext cx="10180320" cy="5084762"/>
          </a:xfrm>
        </p:spPr>
        <p:txBody>
          <a:bodyPr/>
          <a:lstStyle/>
          <a:p>
            <a:pPr marL="0" indent="0">
              <a:buNone/>
            </a:pPr>
            <a:endParaRPr lang="ru-RU" altLang="ru-RU" sz="2800" dirty="0"/>
          </a:p>
          <a:p>
            <a:pPr marL="0" indent="0">
              <a:buNone/>
            </a:pPr>
            <a:r>
              <a:rPr lang="ru-RU" altLang="ru-RU" sz="2800" dirty="0"/>
              <a:t>определённый тип анализа госполитики, в котором используются разнообразные методы социальных и экономических исследований для оценки мер госполитики, направленных на регулирование системы гендерных отношений и влияния этих мер на обеспечение равенства прав и обязанностей граждан независимо от пола, т.е. на создание и поддержание механизмов гендерного равенства, на преодоление явлений дискриминации по признаку пола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>
            <a:extLst>
              <a:ext uri="{FF2B5EF4-FFF2-40B4-BE49-F238E27FC236}">
                <a16:creationId xmlns:a16="http://schemas.microsoft.com/office/drawing/2014/main" id="{258A9CC5-5840-4E57-BDAE-31CF95ADD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/>
              <a:t>Основной задачей гендерной экспертизы является:</a:t>
            </a:r>
          </a:p>
        </p:txBody>
      </p:sp>
      <p:sp>
        <p:nvSpPr>
          <p:cNvPr id="37891" name="Объект 2">
            <a:extLst>
              <a:ext uri="{FF2B5EF4-FFF2-40B4-BE49-F238E27FC236}">
                <a16:creationId xmlns:a16="http://schemas.microsoft.com/office/drawing/2014/main" id="{7D19778B-B389-44EB-AAC3-4297DE4826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4450" y="2057401"/>
            <a:ext cx="9130348" cy="4840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altLang="ru-RU" sz="3600" dirty="0"/>
          </a:p>
          <a:p>
            <a:pPr marL="0" indent="0">
              <a:buNone/>
            </a:pPr>
            <a:r>
              <a:rPr lang="ru-RU" altLang="ru-RU" sz="3600" dirty="0"/>
              <a:t>внедрение в практику принципа равноправия полов через разработку механизмов формирования гендерного равенства, выражающегося в равном паритетном представительстве, равном доступе к принятию решений и ресурсам, равной ответственности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5AB829B7-556C-4A62-BAD9-FFC0A9BDC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9650" y="639314"/>
            <a:ext cx="8064500" cy="133807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dirty="0"/>
            </a:br>
            <a:r>
              <a:rPr lang="ru-RU" altLang="ru-RU" sz="3600" b="1" dirty="0"/>
              <a:t>В гендерной экспертизе обычно используют 2 типа политики</a:t>
            </a:r>
            <a:r>
              <a:rPr lang="ru-RU" altLang="ru-RU" sz="3600" dirty="0"/>
              <a:t>:</a:t>
            </a:r>
          </a:p>
        </p:txBody>
      </p:sp>
      <p:sp>
        <p:nvSpPr>
          <p:cNvPr id="38915" name="Объект 2">
            <a:extLst>
              <a:ext uri="{FF2B5EF4-FFF2-40B4-BE49-F238E27FC236}">
                <a16:creationId xmlns:a16="http://schemas.microsoft.com/office/drawing/2014/main" id="{2914E644-5435-4FE7-AF1A-F0792965E9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457450"/>
            <a:ext cx="10820400" cy="402412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/>
              <a:t>гендерно-слепая политика, которая не признает различий между полами, не учитывает ни интересы женщин, ни интересы пола вообще.</a:t>
            </a:r>
          </a:p>
          <a:p>
            <a:pPr eaLnBrk="1" hangingPunct="1"/>
            <a:r>
              <a:rPr lang="ru-RU" altLang="ru-RU" sz="3200" dirty="0"/>
              <a:t> гендерно-чувствительная  политика, которая признает, что наряду с мужчинами, женщины участвуют в процессах развития, но получают неравную поддержку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>
            <a:extLst>
              <a:ext uri="{FF2B5EF4-FFF2-40B4-BE49-F238E27FC236}">
                <a16:creationId xmlns:a16="http://schemas.microsoft.com/office/drawing/2014/main" id="{BD5C4FCD-1FA8-4B9A-8F33-7E61F5A8E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b="1" dirty="0"/>
              <a:t>Гендерно - чувствительную  политику  в свою очередь условно подразделяют на три уровня</a:t>
            </a:r>
            <a:r>
              <a:rPr lang="ru-RU" altLang="ru-RU" sz="3200" dirty="0"/>
              <a:t>: </a:t>
            </a:r>
          </a:p>
        </p:txBody>
      </p:sp>
      <p:sp>
        <p:nvSpPr>
          <p:cNvPr id="39939" name="Объект 2">
            <a:extLst>
              <a:ext uri="{FF2B5EF4-FFF2-40B4-BE49-F238E27FC236}">
                <a16:creationId xmlns:a16="http://schemas.microsoft.com/office/drawing/2014/main" id="{73B73E9B-76C4-4516-AFD4-EB85D16AAC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2930" y="1920240"/>
            <a:ext cx="10085070" cy="493776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2800" dirty="0"/>
              <a:t>Гендерно-нейтральная политика - использует знания о гендерных различиях, но оставляет существующее разделение ресурсов и обязанностей без изменений; </a:t>
            </a:r>
          </a:p>
          <a:p>
            <a:pPr eaLnBrk="1" hangingPunct="1"/>
            <a:r>
              <a:rPr lang="ru-RU" altLang="ru-RU" sz="2800" dirty="0"/>
              <a:t>Гендерно-специфическая политика различает пока лишь практические потребности женщин и мужчин, но   также оставляет гендерное неравенство без изменений; </a:t>
            </a:r>
          </a:p>
          <a:p>
            <a:pPr eaLnBrk="1" hangingPunct="1"/>
            <a:r>
              <a:rPr lang="ru-RU" altLang="ru-RU" sz="2800" dirty="0"/>
              <a:t>Гендерно-</a:t>
            </a:r>
            <a:r>
              <a:rPr lang="ru-RU" altLang="ru-RU" sz="2800" dirty="0" err="1"/>
              <a:t>трансформативная</a:t>
            </a:r>
            <a:r>
              <a:rPr lang="ru-RU" altLang="ru-RU" sz="2800" dirty="0"/>
              <a:t> политика признает специфические потребности женщин и мужчин и направлена на изменение гендерных отношений в сторону равенства.             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>
            <a:extLst>
              <a:ext uri="{FF2B5EF4-FFF2-40B4-BE49-F238E27FC236}">
                <a16:creationId xmlns:a16="http://schemas.microsoft.com/office/drawing/2014/main" id="{D1CE4E78-930A-497A-B3B1-B16E57789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/>
              <a:t>Гендерная экспертиза направлена</a:t>
            </a:r>
          </a:p>
        </p:txBody>
      </p:sp>
      <p:sp>
        <p:nvSpPr>
          <p:cNvPr id="40963" name="Объект 2">
            <a:extLst>
              <a:ext uri="{FF2B5EF4-FFF2-40B4-BE49-F238E27FC236}">
                <a16:creationId xmlns:a16="http://schemas.microsoft.com/office/drawing/2014/main" id="{A5BE1802-FE00-4776-A011-7B49B40B7C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68488" y="1844675"/>
            <a:ext cx="9378632" cy="48974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altLang="ru-RU" sz="3200" dirty="0"/>
          </a:p>
          <a:p>
            <a:pPr marL="0" indent="0">
              <a:buNone/>
            </a:pPr>
            <a:r>
              <a:rPr lang="ru-RU" altLang="ru-RU" sz="3200" dirty="0"/>
              <a:t>на оценку положений проектов законов, закрепляющих правила поведения, регулирующие общественные отношения во всех сферах жизнедеятельности человека с целью исключения возможного дисбаланса при урегулировании прав, обязанностей, возможностей и ответственности лиц, независимо от половой принадлежности.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>
            <a:extLst>
              <a:ext uri="{FF2B5EF4-FFF2-40B4-BE49-F238E27FC236}">
                <a16:creationId xmlns:a16="http://schemas.microsoft.com/office/drawing/2014/main" id="{5D9F92BA-7AE3-4589-B821-AB646526B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ru-RU" altLang="ru-RU" sz="3200" b="1" dirty="0"/>
              <a:t>Специальные принципы гендерной экспертизы</a:t>
            </a:r>
          </a:p>
        </p:txBody>
      </p:sp>
      <p:sp>
        <p:nvSpPr>
          <p:cNvPr id="41987" name="Объект 2">
            <a:extLst>
              <a:ext uri="{FF2B5EF4-FFF2-40B4-BE49-F238E27FC236}">
                <a16:creationId xmlns:a16="http://schemas.microsoft.com/office/drawing/2014/main" id="{DBB3E578-B5E1-493F-8E92-1612B718C0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1530" y="2057401"/>
            <a:ext cx="9856470" cy="4611688"/>
          </a:xfrm>
        </p:spPr>
        <p:txBody>
          <a:bodyPr/>
          <a:lstStyle/>
          <a:p>
            <a:pPr eaLnBrk="1" hangingPunct="1"/>
            <a:r>
              <a:rPr lang="ru-RU" altLang="ru-RU" sz="2700" dirty="0"/>
              <a:t>соблюдение прав человека, обеспечивающих возможность свободной жизнедеятельности лица, независимо от половой принадлежности;</a:t>
            </a:r>
          </a:p>
          <a:p>
            <a:pPr eaLnBrk="1" hangingPunct="1"/>
            <a:r>
              <a:rPr lang="ru-RU" altLang="ru-RU" sz="2700" dirty="0"/>
              <a:t>применение норм, направленных на поддержку лиц одного из полов в наиболее дискриминационной сфере жизнедеятельности и не являющихся в соответствии с положениями национального законодательства и международных договоров гендерной дискриминацией;</a:t>
            </a:r>
          </a:p>
          <a:p>
            <a:pPr eaLnBrk="1" hangingPunct="1"/>
            <a:r>
              <a:rPr lang="ru-RU" altLang="ru-RU" sz="2700" dirty="0"/>
              <a:t>гуманное и справедливое отношение к лицам, независимо от половой принадлежности.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>
            <a:extLst>
              <a:ext uri="{FF2B5EF4-FFF2-40B4-BE49-F238E27FC236}">
                <a16:creationId xmlns:a16="http://schemas.microsoft.com/office/drawing/2014/main" id="{049CC88D-D753-4550-ACC0-7C66D5726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600" b="1" dirty="0"/>
              <a:t>Гендерную экспертизу проектов законов можно разделить на три этапа:</a:t>
            </a:r>
          </a:p>
        </p:txBody>
      </p:sp>
      <p:sp>
        <p:nvSpPr>
          <p:cNvPr id="43011" name="Объект 2">
            <a:extLst>
              <a:ext uri="{FF2B5EF4-FFF2-40B4-BE49-F238E27FC236}">
                <a16:creationId xmlns:a16="http://schemas.microsoft.com/office/drawing/2014/main" id="{EEB1569F-1CD1-4150-822F-8AAA90B439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2205038"/>
            <a:ext cx="9635489" cy="4275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3600" dirty="0"/>
              <a:t>1. Теоретический, подготовительный</a:t>
            </a:r>
          </a:p>
          <a:p>
            <a:pPr marL="0" indent="0">
              <a:buNone/>
            </a:pPr>
            <a:r>
              <a:rPr lang="ru-RU" altLang="ru-RU" sz="3600" dirty="0"/>
              <a:t>2. Соотнесение норм проекта закона с национальным, международным законодательством и составными частями гендерного равенства</a:t>
            </a:r>
          </a:p>
          <a:p>
            <a:pPr marL="0" indent="0">
              <a:buNone/>
            </a:pPr>
            <a:r>
              <a:rPr lang="ru-RU" altLang="ru-RU" sz="3600" dirty="0"/>
              <a:t>3. Написание гендерного заключения</a:t>
            </a:r>
          </a:p>
          <a:p>
            <a:pPr marL="0" indent="0">
              <a:buNone/>
            </a:pPr>
            <a:endParaRPr lang="ru-RU" alt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33E1E-83A9-4EEF-95B1-9158F03A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990" y="422910"/>
            <a:ext cx="8157210" cy="1634491"/>
          </a:xfrm>
        </p:spPr>
        <p:txBody>
          <a:bodyPr>
            <a:normAutofit/>
          </a:bodyPr>
          <a:lstStyle/>
          <a:p>
            <a:pPr algn="just"/>
            <a:r>
              <a:rPr lang="ru-RU" altLang="ru-RU" sz="2800" b="1" dirty="0"/>
              <a:t>Основная цель гендерной экспертизы – недопущение гендерной дискриминации и отслеживание</a:t>
            </a:r>
            <a:r>
              <a:rPr lang="ru-RU" altLang="ru-RU" sz="2800" dirty="0"/>
              <a:t>: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CC9C5D-0D39-402E-9EC9-BA7C40C0A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/>
              <a:t>Равенство прав и обязанностей мужчин и женщин</a:t>
            </a:r>
          </a:p>
          <a:p>
            <a:pPr eaLnBrk="1" hangingPunct="1"/>
            <a:r>
              <a:rPr lang="ru-RU" altLang="ru-RU" sz="2800" dirty="0"/>
              <a:t>Равенство ответственности мужчин и женщин равенство возможностей мужчин и женщин</a:t>
            </a:r>
          </a:p>
          <a:p>
            <a:pPr eaLnBrk="1" hangingPunct="1"/>
            <a:r>
              <a:rPr lang="ru-RU" altLang="ru-RU" sz="2800" dirty="0"/>
              <a:t>равно партнерские отношения мужчин и женщин во всех сферах деятельности</a:t>
            </a:r>
          </a:p>
          <a:p>
            <a:pPr eaLnBrk="1" hangingPunct="1"/>
            <a:r>
              <a:rPr lang="ru-RU" altLang="ru-RU" sz="2800" dirty="0"/>
              <a:t>равнозначные результаты для мужчин и женщин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194709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26</TotalTime>
  <Words>635</Words>
  <Application>Microsoft Office PowerPoint</Application>
  <PresentationFormat>Широкоэкранный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След самолета</vt:lpstr>
      <vt:lpstr> Основные подходы к проведению гендерной экспертизы Презентация №9  </vt:lpstr>
      <vt:lpstr>Гендерная экспертиза</vt:lpstr>
      <vt:lpstr>Основной задачей гендерной экспертизы является:</vt:lpstr>
      <vt:lpstr> В гендерной экспертизе обычно используют 2 типа политики:</vt:lpstr>
      <vt:lpstr>Гендерно - чувствительную  политику  в свою очередь условно подразделяют на три уровня: </vt:lpstr>
      <vt:lpstr>Гендерная экспертиза направлена</vt:lpstr>
      <vt:lpstr>Специальные принципы гендерной экспертизы</vt:lpstr>
      <vt:lpstr>Гендерную экспертизу проектов законов можно разделить на три этапа:</vt:lpstr>
      <vt:lpstr>Основная цель гендерной экспертизы – недопущение гендерной дискриминации и отслеживание:</vt:lpstr>
      <vt:lpstr>Ключевые вопросы при проведении гендерной экспертизы</vt:lpstr>
      <vt:lpstr>Ключевые вопросы при проведении гендерной экспертизы</vt:lpstr>
      <vt:lpstr>Ключевые вопросы при проведении гендерной экспертизы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ОБУЧАЮЩАЯ СЕССИЯ 2 МОДУЛЬ 2. «Гендерный анализ и гендерная экспертиза законодательных и стратегических документов -ключевые инструменты для продвижения инициатив ОГО в области ГСН»</dc:title>
  <dc:creator>Татьяна Ник</dc:creator>
  <cp:lastModifiedBy>Татьяна Ник</cp:lastModifiedBy>
  <cp:revision>4</cp:revision>
  <dcterms:created xsi:type="dcterms:W3CDTF">2021-12-01T21:52:15Z</dcterms:created>
  <dcterms:modified xsi:type="dcterms:W3CDTF">2022-03-19T21:37:39Z</dcterms:modified>
</cp:coreProperties>
</file>