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59" r:id="rId8"/>
    <p:sldId id="258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62456-8624-4766-ADF6-C3AF103B8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794510"/>
            <a:ext cx="10058400" cy="2530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</a:t>
            </a:r>
            <a:r>
              <a:rPr lang="ru-RU" sz="2700" b="1" kern="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ГЕНДЕРНЫХ АКТИВИСТОВ</a:t>
            </a:r>
            <a:br>
              <a:rPr lang="ru-RU" sz="27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700" b="1" kern="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ОБУЧАЮЩАЯ СЕССИЯ</a:t>
            </a:r>
            <a:br>
              <a:rPr lang="ru-RU" sz="27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700" b="1" kern="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12.01.22-18.01.22</a:t>
            </a:r>
            <a:br>
              <a:rPr lang="ru-RU" sz="27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700" b="1" kern="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7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700" b="1" kern="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6. «</a:t>
            </a:r>
            <a:r>
              <a:rPr lang="ru-RU" sz="2700" b="1" kern="5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ОСНОВНЫЕ ПОДХОДЫ К ПРОВЕДЕНИЮ АДВОКАЦИИ, ЛОББИРОВАНИЯ И КОММУНИКАЦИИ</a:t>
            </a:r>
            <a:r>
              <a:rPr lang="ru-RU" sz="2700" kern="5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br>
              <a:rPr lang="ru-RU" sz="27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7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06AC75-EB8E-455D-899D-1943C58E1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149090"/>
            <a:ext cx="10649989" cy="20345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chemeClr val="accent2"/>
                </a:solidFill>
                <a:latin typeface="+mn-lt"/>
              </a:rPr>
              <a:t>ПРЕЗЕНТАЦИЯ №1. </a:t>
            </a:r>
          </a:p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chemeClr val="accent2"/>
                </a:solidFill>
                <a:latin typeface="+mn-lt"/>
              </a:rPr>
              <a:t>ЧТО ТАКОЕ </a:t>
            </a:r>
            <a:r>
              <a:rPr lang="ru-RU" sz="3200" b="1" dirty="0" err="1">
                <a:solidFill>
                  <a:schemeClr val="accent2"/>
                </a:solidFill>
                <a:latin typeface="+mn-lt"/>
              </a:rPr>
              <a:t>Адвокация</a:t>
            </a:r>
            <a:r>
              <a:rPr lang="ru-RU" sz="3200" b="1" dirty="0">
                <a:solidFill>
                  <a:schemeClr val="accent2"/>
                </a:solidFill>
                <a:latin typeface="+mn-lt"/>
              </a:rPr>
              <a:t> И ЗАЧЕМ ОНА НУЖНА?</a:t>
            </a:r>
          </a:p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chemeClr val="accent2"/>
                </a:solidFill>
                <a:latin typeface="+mn-lt"/>
              </a:rPr>
              <a:t>12 января 2022 года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73892EF-7330-4DE8-BB55-D8655CDEE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2322288" y="457200"/>
            <a:ext cx="8833392" cy="1217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142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B7C6D-844C-4B9E-B104-E37D0CF6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Мозговой штурм: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34833-DC78-4F9D-8ADE-0B2251BA0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/>
          </a:p>
          <a:p>
            <a:r>
              <a:rPr lang="ru-RU" sz="3200" dirty="0"/>
              <a:t>ЧТО ТАКОЕ АДВОКАЦИЯ?</a:t>
            </a:r>
          </a:p>
          <a:p>
            <a:endParaRPr lang="ru-RU" sz="3200" dirty="0"/>
          </a:p>
          <a:p>
            <a:r>
              <a:rPr lang="ru-RU" sz="3200" dirty="0"/>
              <a:t>                 ЧТО ТАКОЕ ЛОББИРОВАНИЕ?</a:t>
            </a:r>
          </a:p>
          <a:p>
            <a:endParaRPr lang="ru-RU" sz="3200" dirty="0"/>
          </a:p>
          <a:p>
            <a:r>
              <a:rPr lang="ru-RU" sz="3200" dirty="0"/>
              <a:t>                              ЧТО ТАКОЕ КОММУНИКАЦИЯ?</a:t>
            </a:r>
          </a:p>
        </p:txBody>
      </p:sp>
    </p:spTree>
    <p:extLst>
      <p:ext uri="{BB962C8B-B14F-4D97-AF65-F5344CB8AC3E}">
        <p14:creationId xmlns:p14="http://schemas.microsoft.com/office/powerpoint/2010/main" val="301361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02454-355F-4265-BE6E-E763FBDF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8033"/>
            <a:ext cx="10264140" cy="1450757"/>
          </a:xfrm>
        </p:spPr>
        <p:txBody>
          <a:bodyPr>
            <a:normAutofit fontScale="90000"/>
          </a:bodyPr>
          <a:lstStyle/>
          <a:p>
            <a:r>
              <a:rPr lang="ru-RU" sz="3200" b="1" cap="all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АДВОКАЦИЯ И КАК ОНА МОЖЕТ ПОМОЧЬ</a:t>
            </a:r>
            <a:r>
              <a:rPr lang="ru-RU" sz="3600" b="1" cap="all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CDCF5-72B6-45AF-8CFF-01EF8E50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5036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ермин </a:t>
            </a:r>
            <a:r>
              <a:rPr lang="ru-RU" sz="3200" b="1" dirty="0">
                <a:solidFill>
                  <a:schemeClr val="accent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3200" b="1" dirty="0" err="1">
                <a:solidFill>
                  <a:schemeClr val="accent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адвокация</a:t>
            </a:r>
            <a:r>
              <a:rPr lang="ru-RU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» происходит от латинского слова ‘</a:t>
            </a:r>
            <a:r>
              <a:rPr lang="ru-RU" sz="3200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advocare</a:t>
            </a:r>
            <a:r>
              <a:rPr lang="ru-RU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’ и буквально означает </a:t>
            </a:r>
            <a:r>
              <a:rPr lang="ru-RU" sz="3200" b="1" dirty="0">
                <a:solidFill>
                  <a:schemeClr val="accent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«призыв к оказанию поддержки»</a:t>
            </a:r>
            <a:r>
              <a:rPr lang="ru-RU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Зародилась </a:t>
            </a:r>
            <a:r>
              <a:rPr lang="ru-RU" sz="3200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адвокация</a:t>
            </a:r>
            <a:r>
              <a:rPr lang="ru-RU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еще в Древнем Риме и Греции, когда общепризнанные ораторы действовали в качестве адвокатов или писали речи специально для того, чтобы призвать к чьим-то делам и убеждениям. 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Такие деятели как Цицерон и Цезарь считались одними из наилучших юристов и адвокатов во всем Риме.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28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0AD31-301D-4342-A691-86234E45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Что такое </a:t>
            </a:r>
            <a:r>
              <a:rPr lang="ru-RU" b="1" dirty="0" err="1">
                <a:solidFill>
                  <a:schemeClr val="accent2"/>
                </a:solidFill>
              </a:rPr>
              <a:t>адвокация</a:t>
            </a:r>
            <a:r>
              <a:rPr lang="ru-RU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E7C62-75F1-4421-A753-AD33C782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5056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Адвокация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–</a:t>
            </a:r>
            <a:r>
              <a:rPr lang="ru-RU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это организованный и инициируемый людьми политический процесс, посредством которого обычные граждане, особенно обделенные и маргинальные, реализуют свои права и власть, а также используют их, чтобы эффективно и равноправно участвовать в процессе принятия решений на всех уровнях с целью формирования системного равенства и справедливости, позитивно влияющего на качество жизни людей.</a:t>
            </a:r>
          </a:p>
          <a:p>
            <a:pPr algn="l"/>
            <a:r>
              <a:rPr lang="ru-RU" sz="2400" b="1" i="0" u="none" strike="noStrike" baseline="0" dirty="0">
                <a:solidFill>
                  <a:schemeClr val="tx1"/>
                </a:solidFill>
                <a:latin typeface="NewBaskervilleC-Bold"/>
              </a:rPr>
              <a:t>«</a:t>
            </a:r>
            <a:r>
              <a:rPr lang="ru-RU" sz="2400" b="1" i="0" u="none" strike="noStrike" baseline="0" dirty="0" err="1">
                <a:solidFill>
                  <a:schemeClr val="tx1"/>
                </a:solidFill>
                <a:latin typeface="NewBaskervilleC-Bold"/>
              </a:rPr>
              <a:t>Адвокация</a:t>
            </a:r>
            <a:r>
              <a:rPr lang="ru-RU" sz="2400" b="1" i="0" u="none" strike="noStrike" baseline="0" dirty="0">
                <a:solidFill>
                  <a:schemeClr val="tx1"/>
                </a:solidFill>
                <a:latin typeface="NewBaskervilleC-Bold"/>
              </a:rPr>
              <a:t> </a:t>
            </a:r>
            <a:r>
              <a:rPr lang="ru-RU" sz="2400" i="0" u="none" strike="noStrike" baseline="0" dirty="0">
                <a:solidFill>
                  <a:schemeClr val="tx1"/>
                </a:solidFill>
                <a:latin typeface="NewBaskervilleC-Bold"/>
              </a:rPr>
              <a:t>— это процесс, направленный на изменение политики, законов и практик, используемых влиятельными людьми, группами или учреждениями». </a:t>
            </a:r>
          </a:p>
          <a:p>
            <a:pPr algn="l"/>
            <a:r>
              <a:rPr lang="ru-RU" sz="2400" b="1" dirty="0" err="1">
                <a:solidFill>
                  <a:schemeClr val="tx1"/>
                </a:solidFill>
                <a:latin typeface="NewBaskervilleC-Bold"/>
              </a:rPr>
              <a:t>Адвокация</a:t>
            </a:r>
            <a:r>
              <a:rPr lang="ru-RU" sz="2400" dirty="0">
                <a:solidFill>
                  <a:schemeClr val="tx1"/>
                </a:solidFill>
                <a:latin typeface="NewBaskervilleC-Bold"/>
              </a:rPr>
              <a:t> – это процесс социальных изменений, влияющий на взгляды , отношения в обществе и соотношение сил, укрепляющий гражданское общество и открывая демократические пространства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275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DFC95-00D8-47E9-983C-5878005E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Что такое </a:t>
            </a:r>
            <a:r>
              <a:rPr lang="ru-RU" b="1" dirty="0" err="1">
                <a:solidFill>
                  <a:schemeClr val="accent2"/>
                </a:solidFill>
              </a:rPr>
              <a:t>адвокация</a:t>
            </a:r>
            <a:r>
              <a:rPr lang="ru-RU" b="1" dirty="0">
                <a:solidFill>
                  <a:schemeClr val="accent2"/>
                </a:solidFill>
              </a:rPr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20784D-1D86-42B6-A959-DAEDCE470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6466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Адвокация</a:t>
            </a:r>
            <a:r>
              <a:rPr lang="ru-R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озвучивание проблемы и привлечение внимания органов, ответственных за принятие решений, с целью разрешения существующей проблемы . </a:t>
            </a:r>
          </a:p>
          <a:p>
            <a:r>
              <a:rPr lang="ru-RU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Адвокация</a:t>
            </a:r>
            <a:r>
              <a:rPr lang="ru-R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подразумевает работу и сотрудничество с людьми и организациями, нацеленные на изменение ситуации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2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5092B-9769-4786-8A8A-A795943A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Уровни </a:t>
            </a:r>
            <a:r>
              <a:rPr lang="ru-RU" b="1" dirty="0" err="1">
                <a:solidFill>
                  <a:schemeClr val="accent2"/>
                </a:solidFill>
              </a:rPr>
              <a:t>адвокации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B7ACCB-289D-477C-8D34-7D0D16856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ru-RU" sz="4000" dirty="0"/>
              <a:t>Местный уровень</a:t>
            </a:r>
          </a:p>
          <a:p>
            <a:pPr marL="0" indent="0" algn="l">
              <a:buNone/>
            </a:pPr>
            <a:endParaRPr lang="ru-RU" sz="4000" dirty="0"/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4000" dirty="0"/>
              <a:t>Национальный уровень</a:t>
            </a:r>
          </a:p>
          <a:p>
            <a:pPr marL="0" indent="0" algn="l">
              <a:buNone/>
            </a:pPr>
            <a:endParaRPr lang="ru-RU" sz="4000" dirty="0"/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4000" dirty="0"/>
              <a:t>Международный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526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A3965-E3F8-4504-A9B6-C88D1FA6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Какая взаимосвязь?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3696D-31EA-42C3-BF48-DD99AA64F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err="1"/>
              <a:t>Адвокация</a:t>
            </a:r>
            <a:r>
              <a:rPr lang="ru-RU" sz="3200" b="1" dirty="0"/>
              <a:t> </a:t>
            </a:r>
            <a:r>
              <a:rPr lang="ru-RU" sz="3200" dirty="0"/>
              <a:t>– более широкое понятие</a:t>
            </a:r>
          </a:p>
          <a:p>
            <a:endParaRPr lang="ru-RU" sz="3200" b="1" dirty="0"/>
          </a:p>
          <a:p>
            <a:r>
              <a:rPr lang="ru-RU" sz="3200" b="1" dirty="0"/>
              <a:t>         Лоббирование </a:t>
            </a:r>
            <a:r>
              <a:rPr lang="ru-RU" sz="3200" dirty="0"/>
              <a:t>– один из методов </a:t>
            </a:r>
            <a:r>
              <a:rPr lang="ru-RU" sz="3200" dirty="0" err="1"/>
              <a:t>адвокации</a:t>
            </a:r>
            <a:r>
              <a:rPr lang="ru-RU" sz="3200" dirty="0"/>
              <a:t> по воздействию</a:t>
            </a:r>
          </a:p>
          <a:p>
            <a:r>
              <a:rPr lang="ru-RU" sz="3200" b="1" dirty="0"/>
              <a:t> </a:t>
            </a:r>
          </a:p>
          <a:p>
            <a:pPr algn="just"/>
            <a:r>
              <a:rPr lang="ru-RU" sz="3200" b="1" dirty="0"/>
              <a:t>             Коммуникация –</a:t>
            </a:r>
            <a:r>
              <a:rPr lang="ru-RU" sz="3200" dirty="0"/>
              <a:t> это средство </a:t>
            </a:r>
            <a:r>
              <a:rPr lang="ru-RU" sz="3200" dirty="0" err="1"/>
              <a:t>адвокации</a:t>
            </a:r>
            <a:r>
              <a:rPr lang="ru-RU" sz="3200" dirty="0"/>
              <a:t> и лоббирования по донесению информации до лиц, принимающих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83773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818B6-E9D8-4C59-8516-4C357E82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92740" cy="1450757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Почему возникает необходимость </a:t>
            </a:r>
            <a:r>
              <a:rPr lang="ru-RU" b="1" dirty="0" err="1">
                <a:solidFill>
                  <a:schemeClr val="accent2"/>
                </a:solidFill>
              </a:rPr>
              <a:t>адвокации</a:t>
            </a:r>
            <a:r>
              <a:rPr lang="ru-RU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82BEB-B35F-40F5-9655-35C797C6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5056"/>
          </a:xfrm>
        </p:spPr>
        <p:txBody>
          <a:bodyPr/>
          <a:lstStyle/>
          <a:p>
            <a:pPr algn="l"/>
            <a:endParaRPr lang="ru-RU" sz="1800" dirty="0">
              <a:solidFill>
                <a:srgbClr val="231F20"/>
              </a:solidFill>
              <a:latin typeface="NewBaskervilleC-Roman"/>
            </a:endParaRPr>
          </a:p>
          <a:p>
            <a:pPr algn="ctr"/>
            <a:r>
              <a:rPr lang="ru-RU" sz="3200" b="0" i="0" u="none" strike="noStrike" baseline="0" dirty="0">
                <a:solidFill>
                  <a:srgbClr val="231F20"/>
                </a:solidFill>
                <a:latin typeface="NewBaskervilleC-Roman"/>
              </a:rPr>
              <a:t>Лицо или организация, осознающее существование какой-либо проблемы, не всегда в силах самостоятельно эту проблему решить. В связи с этим возникает необходимость поиска и влияния на того, кому подвластно решение проблемы. Отсюда и отличительная черта </a:t>
            </a:r>
            <a:r>
              <a:rPr lang="ru-RU" sz="3200" b="0" i="0" u="none" strike="noStrike" baseline="0" dirty="0" err="1">
                <a:solidFill>
                  <a:srgbClr val="231F20"/>
                </a:solidFill>
                <a:latin typeface="NewBaskervilleC-Roman"/>
              </a:rPr>
              <a:t>адвокации</a:t>
            </a:r>
            <a:r>
              <a:rPr lang="ru-RU" sz="3200" b="0" i="0" u="none" strike="noStrike" baseline="0" dirty="0">
                <a:solidFill>
                  <a:srgbClr val="231F20"/>
                </a:solidFill>
                <a:latin typeface="NewBaskervilleC-Roman"/>
              </a:rPr>
              <a:t> — </a:t>
            </a:r>
            <a:r>
              <a:rPr lang="ru-RU" sz="3200" b="1" i="0" u="none" strike="noStrike" baseline="0" dirty="0">
                <a:solidFill>
                  <a:srgbClr val="231F20"/>
                </a:solidFill>
                <a:latin typeface="NewBaskervilleC-Bold"/>
              </a:rPr>
              <a:t>влияние на лицо, принимающее решение</a:t>
            </a:r>
            <a:r>
              <a:rPr lang="ru-RU" sz="3200" b="0" i="0" u="none" strike="noStrike" baseline="0" dirty="0">
                <a:solidFill>
                  <a:srgbClr val="231F20"/>
                </a:solidFill>
                <a:latin typeface="NewBaskervilleC-Roman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183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06006-38C4-488F-AF9C-075EE25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603"/>
            <a:ext cx="10527030" cy="1450757"/>
          </a:xfrm>
        </p:spPr>
        <p:txBody>
          <a:bodyPr/>
          <a:lstStyle/>
          <a:p>
            <a:r>
              <a:rPr lang="ru-RU" sz="4800" b="1" i="0" u="none" strike="noStrike" baseline="0" dirty="0" err="1">
                <a:solidFill>
                  <a:schemeClr val="accent2"/>
                </a:solidFill>
                <a:latin typeface="NewBaskervilleC-Bold"/>
              </a:rPr>
              <a:t>Адвокация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48D44-B249-47F2-8A26-B54E908A8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980" y="1845734"/>
            <a:ext cx="6343650" cy="4452196"/>
          </a:xfrm>
        </p:spPr>
        <p:txBody>
          <a:bodyPr>
            <a:noAutofit/>
          </a:bodyPr>
          <a:lstStyle/>
          <a:p>
            <a:r>
              <a:rPr lang="ru-RU" sz="3600" b="1" i="0" u="none" strike="noStrike" baseline="0" dirty="0">
                <a:solidFill>
                  <a:schemeClr val="tx1"/>
                </a:solidFill>
                <a:latin typeface="NewBaskervilleC-Bold"/>
              </a:rPr>
              <a:t>— это процесс, направленный на изменение политики, законов и практик, используемых влиятельными людьми, группами или учреждениями для решения конкретных проблем.</a:t>
            </a:r>
            <a:endParaRPr lang="ru-RU" sz="36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852B8DE-2C73-4981-BE0B-BAF0674D73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760220"/>
            <a:ext cx="4591050" cy="50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7296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</TotalTime>
  <Words>408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inherit</vt:lpstr>
      <vt:lpstr>NewBaskervilleC-Bold</vt:lpstr>
      <vt:lpstr>NewBaskervilleC-Roman</vt:lpstr>
      <vt:lpstr>Wingdings</vt:lpstr>
      <vt:lpstr>Ретро</vt:lpstr>
      <vt:lpstr>   ШКОЛА ГЕНДЕРНЫХ АКТИВИСТОВ ТРЕТЬЯ ОБУЧАЮЩАЯ СЕССИЯ 12.01.22-18.01.22   ТЕМА 6. «ОСНОВНЫЕ ПОДХОДЫ К ПРОВЕДЕНИЮ АДВОКАЦИИ, ЛОББИРОВАНИЯ И КОММУНИКАЦИИ  </vt:lpstr>
      <vt:lpstr>Мозговой штурм:</vt:lpstr>
      <vt:lpstr>ЧТО ТАКОЕ АДВОКАЦИЯ И КАК ОНА МОЖЕТ ПОМОЧЬ? </vt:lpstr>
      <vt:lpstr>Что такое адвокация?</vt:lpstr>
      <vt:lpstr>Что такое адвокация?</vt:lpstr>
      <vt:lpstr>Уровни адвокации</vt:lpstr>
      <vt:lpstr>Какая взаимосвязь?</vt:lpstr>
      <vt:lpstr>Почему возникает необходимость адвокации?</vt:lpstr>
      <vt:lpstr>Адвокация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Основные подходы к проведению адвокации, лоббирования и коммуникации Адвокация</dc:title>
  <dc:creator>Татьяна Ник</dc:creator>
  <cp:lastModifiedBy>Татьяна Ник</cp:lastModifiedBy>
  <cp:revision>6</cp:revision>
  <dcterms:created xsi:type="dcterms:W3CDTF">2022-01-10T17:35:51Z</dcterms:created>
  <dcterms:modified xsi:type="dcterms:W3CDTF">2022-03-19T23:04:20Z</dcterms:modified>
</cp:coreProperties>
</file>