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3" r:id="rId2"/>
    <p:sldId id="306" r:id="rId3"/>
    <p:sldId id="308" r:id="rId4"/>
    <p:sldId id="310" r:id="rId5"/>
    <p:sldId id="311" r:id="rId6"/>
    <p:sldId id="30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56" d="100"/>
          <a:sy n="56" d="100"/>
        </p:scale>
        <p:origin x="1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62456-8624-4766-ADF6-C3AF103B8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794510"/>
            <a:ext cx="10058400" cy="253060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dirty="0">
                <a:solidFill>
                  <a:schemeClr val="accent2"/>
                </a:solidFill>
                <a:latin typeface="+mn-lt"/>
              </a:rPr>
              <a:t>ИЗУЧЕНИЕ ПРОБЛЕМЫ И ИНСТРУМЕНТЫ</a:t>
            </a:r>
            <a:br>
              <a:rPr lang="ru-RU" sz="4000" b="1" dirty="0">
                <a:solidFill>
                  <a:schemeClr val="accent2"/>
                </a:solidFill>
                <a:latin typeface="+mn-lt"/>
              </a:rPr>
            </a:br>
            <a:r>
              <a:rPr lang="ru-RU" sz="4000" b="1" dirty="0">
                <a:solidFill>
                  <a:schemeClr val="accent2"/>
                </a:solidFill>
                <a:latin typeface="+mn-lt"/>
              </a:rPr>
              <a:t>ПРЕЗЕНТАЦИЯ №3. </a:t>
            </a:r>
            <a:r>
              <a:rPr lang="ru-RU" sz="2700" b="1" kern="5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2700" kern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ru-RU" sz="2700" kern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27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06AC75-EB8E-455D-899D-1943C58E1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320" y="4325112"/>
            <a:ext cx="10649989" cy="203454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kern="5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ТЕМА 6. «</a:t>
            </a:r>
            <a:r>
              <a:rPr lang="ru-RU" b="1" kern="5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ОСНОВНЫЕ ПОДХОДЫ К ПРОВЕДЕНИЮ АДВОКАЦИИ, ЛОББИРОВАНИЯ И КОММУНИКАЦИИ</a:t>
            </a:r>
            <a:endParaRPr lang="ru-RU" b="1" dirty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chemeClr val="accent2"/>
                </a:solidFill>
                <a:latin typeface="+mn-lt"/>
              </a:rPr>
              <a:t>12 января 2022 года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A73892EF-7330-4DE8-BB55-D8655CDEE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2322288" y="457200"/>
            <a:ext cx="8833392" cy="1217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949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03424-82D6-409D-B949-C68BFFA6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4987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ВЫБОР 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CC4D16-61AD-476E-A14D-3EE7886B5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931" y="1648047"/>
            <a:ext cx="10643190" cy="4816547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ru-RU" sz="2800" b="0" i="0" u="none" strike="noStrike" baseline="0" dirty="0">
                <a:latin typeface="MyriadPro-Regular"/>
              </a:rPr>
              <a:t>Действительно ли влияет выбранная проблема на жизнь целевой группы/сообщества? Как вы это можете подтвердить?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ru-RU" sz="2800" b="0" i="0" u="none" strike="noStrike" baseline="0" dirty="0">
                <a:latin typeface="MyriadPro-Regular"/>
              </a:rPr>
              <a:t> Влияет ли эта проблема на данную целевую группу или на все другие тоже?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ru-RU" sz="2800" b="0" i="0" u="none" strike="noStrike" baseline="0" dirty="0">
                <a:latin typeface="MyriadPro-Regular"/>
              </a:rPr>
              <a:t>Насколько серьезно влияние этой проблемы в сравнении с другими потенциальными проблемами?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ru-RU" sz="2800" b="0" i="0" u="none" strike="noStrike" baseline="0" dirty="0">
                <a:latin typeface="MyriadPro-Regular"/>
              </a:rPr>
              <a:t>Реально ли попытаться решить эту проблему?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ru-RU" sz="2800" b="0" i="0" u="none" strike="noStrike" baseline="0" dirty="0">
                <a:latin typeface="MyriadPro-Regular"/>
              </a:rPr>
              <a:t>Подходит ли </a:t>
            </a:r>
            <a:r>
              <a:rPr lang="ru-RU" sz="2800" b="0" i="0" u="none" strike="noStrike" baseline="0" dirty="0" err="1">
                <a:latin typeface="MyriadPro-Regular"/>
              </a:rPr>
              <a:t>адвокация</a:t>
            </a:r>
            <a:r>
              <a:rPr lang="ru-RU" sz="2800" b="0" i="0" u="none" strike="noStrike" baseline="0" dirty="0">
                <a:latin typeface="MyriadPro-Regular"/>
              </a:rPr>
              <a:t> для решения этой проблемы? Почему?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ru-RU" sz="2800" b="0" i="0" u="none" strike="noStrike" baseline="0" dirty="0">
                <a:latin typeface="MyriadPro-Regular"/>
              </a:rPr>
              <a:t>Поможет ли решение этой проблемы изменить ситуацию?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3195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D8FFA-DC5C-46E7-893F-F4C155BE2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Изучение проблемы</a:t>
            </a:r>
            <a:br>
              <a:rPr lang="ru-RU" b="1" dirty="0">
                <a:solidFill>
                  <a:schemeClr val="accent1"/>
                </a:solidFill>
              </a:rPr>
            </a:b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312EE7-F457-41E2-8A0B-FD1A74D01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033" y="1188721"/>
            <a:ext cx="10430539" cy="50632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MyriadPro-Bold"/>
                <a:ea typeface="Calibri" panose="020F0502020204030204" pitchFamily="34" charset="0"/>
                <a:cs typeface="MyriadPro-Bold"/>
              </a:rPr>
              <a:t>Какая информация необходима?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MyriadPro-Bold"/>
                <a:ea typeface="Calibri" panose="020F0502020204030204" pitchFamily="34" charset="0"/>
                <a:cs typeface="MyriadPro-Bold"/>
              </a:rPr>
              <a:t>Где можно найти информацию?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MyriadPro-Bold"/>
                <a:ea typeface="Calibri" panose="020F0502020204030204" pitchFamily="34" charset="0"/>
                <a:cs typeface="MyriadPro-Bold"/>
              </a:rPr>
              <a:t>Кто вносит вклад в исследование?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MyriadPro-Regular"/>
                <a:ea typeface="Calibri" panose="020F0502020204030204" pitchFamily="34" charset="0"/>
                <a:cs typeface="MyriadPro-Regular"/>
              </a:rPr>
              <a:t>Как анализировать и представлять информацию?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MyriadPro-Regular"/>
                <a:ea typeface="Calibri" panose="020F0502020204030204" pitchFamily="34" charset="0"/>
                <a:cs typeface="MyriadPro-Regular"/>
              </a:rPr>
              <a:t>Вопросы, помогающие сфокусировать исследование</a:t>
            </a:r>
          </a:p>
          <a:p>
            <a:r>
              <a:rPr lang="ru-RU" sz="2400" i="0" u="none" strike="noStrike" baseline="0" dirty="0">
                <a:latin typeface="MyriadPro-Bold"/>
              </a:rPr>
              <a:t>Кого затрагивает проблема?</a:t>
            </a:r>
            <a:endParaRPr lang="ru-RU" sz="2400" dirty="0">
              <a:effectLst/>
              <a:latin typeface="MyriadPro-Regular"/>
              <a:ea typeface="Calibri" panose="020F0502020204030204" pitchFamily="34" charset="0"/>
              <a:cs typeface="MyriadPro-Regular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MyriadPro-Bold"/>
                <a:ea typeface="Calibri" panose="020F0502020204030204" pitchFamily="34" charset="0"/>
                <a:cs typeface="MyriadPro-Bold"/>
              </a:rPr>
              <a:t>Каковы последствия существования проблемы?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MyriadPro-Bold"/>
                <a:ea typeface="Calibri" panose="020F0502020204030204" pitchFamily="34" charset="0"/>
                <a:cs typeface="MyriadPro-Bold"/>
              </a:rPr>
              <a:t>Каково социальное влияние проблемы?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MyriadPro-Bold"/>
                <a:ea typeface="Calibri" panose="020F0502020204030204" pitchFamily="34" charset="0"/>
                <a:cs typeface="MyriadPro-Bold"/>
              </a:rPr>
              <a:t>Какие есть преграды?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MyriadPro-Bold"/>
                <a:ea typeface="Calibri" panose="020F0502020204030204" pitchFamily="34" charset="0"/>
                <a:cs typeface="MyriadPro-Bold"/>
              </a:rPr>
              <a:t>Какие есть ресурсы?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9660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4B63B-F1E8-44EC-BF78-13D68AA23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31834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1"/>
                </a:solidFill>
              </a:rPr>
              <a:t>Изучение 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AE78AA-6DE0-4A6E-B522-157A52C48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35" y="1765724"/>
            <a:ext cx="11997690" cy="4905940"/>
          </a:xfrm>
        </p:spPr>
        <p:txBody>
          <a:bodyPr>
            <a:noAutofit/>
          </a:bodyPr>
          <a:lstStyle/>
          <a:p>
            <a:pPr algn="l"/>
            <a:r>
              <a:rPr lang="ru-RU" sz="1800" b="1" i="0" u="none" strike="noStrike" baseline="0" dirty="0">
                <a:latin typeface="MyriadPro-Bold"/>
              </a:rPr>
              <a:t>Какая информация необходима?</a:t>
            </a:r>
          </a:p>
          <a:p>
            <a:pPr algn="l">
              <a:lnSpc>
                <a:spcPct val="100000"/>
              </a:lnSpc>
            </a:pPr>
            <a:r>
              <a:rPr lang="ru-RU" sz="1800" b="0" i="0" u="none" strike="noStrike" baseline="0" dirty="0">
                <a:latin typeface="MyriadPro-Regular"/>
              </a:rPr>
              <a:t>Важно при изучении проблемы обдумать и записать ее составные части, на которые надо обратить внимание, и какие еще пробелы в знании проблемы у вас есть. Это помогает при выборе метода изучения, так как некоторые данные получить легче, а некоторые сложнее.</a:t>
            </a:r>
          </a:p>
          <a:p>
            <a:pPr algn="l"/>
            <a:r>
              <a:rPr lang="ru-RU" sz="1800" b="1" i="0" u="none" strike="noStrike" baseline="0" dirty="0">
                <a:latin typeface="MyriadPro-Bold"/>
              </a:rPr>
              <a:t>Где можно найти информацию?</a:t>
            </a:r>
          </a:p>
          <a:p>
            <a:pPr algn="l"/>
            <a:r>
              <a:rPr lang="ru-RU" sz="1800" b="0" i="0" u="none" strike="noStrike" baseline="0" dirty="0">
                <a:latin typeface="MyriadPro-Regular"/>
              </a:rPr>
              <a:t>Помимо первичных доступных источников информации: интервью, опросник или непосредственное наблюдение/участие в событиях, вторичные источники, такие как работа исследователей, отчеты, и т.д.</a:t>
            </a:r>
          </a:p>
          <a:p>
            <a:pPr algn="l"/>
            <a:r>
              <a:rPr lang="ru-RU" sz="1800" b="1" i="0" u="none" strike="noStrike" baseline="0" dirty="0">
                <a:latin typeface="MyriadPro-Bold"/>
              </a:rPr>
              <a:t>Кто вносит вклад в исследование?</a:t>
            </a:r>
          </a:p>
          <a:p>
            <a:pPr algn="l">
              <a:lnSpc>
                <a:spcPct val="100000"/>
              </a:lnSpc>
            </a:pPr>
            <a:r>
              <a:rPr lang="ru-RU" sz="1800" b="0" i="0" u="none" strike="noStrike" baseline="0" dirty="0">
                <a:latin typeface="MyriadPro-Regular"/>
              </a:rPr>
              <a:t>Люди, являющиеся первичными источниками информации: те, кто страдает от этой проблемы, нарушители этих прав или свидетели событий, очень важны при изучении проблемы точно так же, как и представители общественных структур, имеющие непосредственное отношение к вопросам </a:t>
            </a:r>
            <a:r>
              <a:rPr lang="ru-RU" sz="1800" b="0" i="0" u="none" strike="noStrike" baseline="0" dirty="0" err="1">
                <a:latin typeface="MyriadPro-Regular"/>
              </a:rPr>
              <a:t>адвокации</a:t>
            </a:r>
            <a:r>
              <a:rPr lang="ru-RU" sz="1800" b="0" i="0" u="none" strike="noStrike" baseline="0" dirty="0">
                <a:latin typeface="MyriadPro-Regular"/>
              </a:rPr>
              <a:t>. исследовательских учреждений. Помощь международных НПО так же может вам помочь в большой степени при сборе важных данных на первых этапах процесса изучения проблемы.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7608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511F1-EF19-4162-BB7E-CC8F1FFC7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4209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               Продолжение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2903A7-0608-4E0C-ABBD-18F9A6722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028700"/>
            <a:ext cx="11453922" cy="582930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6000" b="1" i="0" u="none" strike="noStrike" baseline="0" dirty="0"/>
              <a:t>Кого затрагивает проблема?</a:t>
            </a:r>
          </a:p>
          <a:p>
            <a:pPr algn="l"/>
            <a:r>
              <a:rPr lang="ru-RU" sz="5000" b="0" i="0" u="none" strike="noStrike" baseline="0" dirty="0"/>
              <a:t>Кто затронут больше всего?</a:t>
            </a:r>
          </a:p>
          <a:p>
            <a:pPr algn="l"/>
            <a:r>
              <a:rPr lang="ru-RU" sz="5000" b="0" i="0" u="none" strike="noStrike" baseline="0" dirty="0"/>
              <a:t>Кто и что теряет?  Кто и что выигрывает?</a:t>
            </a:r>
          </a:p>
          <a:p>
            <a:pPr algn="l"/>
            <a:r>
              <a:rPr lang="ru-RU" sz="5000" b="0" i="0" u="none" strike="noStrike" baseline="0" dirty="0"/>
              <a:t>Вам необходимо будет знать, как разные люди относятся к этой проблеме и во что они верят</a:t>
            </a:r>
            <a:r>
              <a:rPr lang="ru-RU" sz="5600" b="0" i="0" u="none" strike="noStrike" baseline="0" dirty="0"/>
              <a:t>.</a:t>
            </a:r>
          </a:p>
          <a:p>
            <a:pPr algn="l"/>
            <a:r>
              <a:rPr lang="ru-RU" sz="6000" b="1" i="0" u="none" strike="noStrike" baseline="0" dirty="0"/>
              <a:t>Каковы последствия существования проблемы?</a:t>
            </a:r>
          </a:p>
          <a:p>
            <a:pPr algn="l"/>
            <a:r>
              <a:rPr lang="ru-RU" sz="5000" b="0" i="0" u="none" strike="noStrike" baseline="0" dirty="0"/>
              <a:t>Каковы последствия для тех, кто более всего затронут?</a:t>
            </a:r>
          </a:p>
          <a:p>
            <a:pPr algn="l"/>
            <a:r>
              <a:rPr lang="ru-RU" sz="5000" b="0" i="0" u="none" strike="noStrike" baseline="0" dirty="0"/>
              <a:t>Каковы последствия для их семей?</a:t>
            </a:r>
          </a:p>
          <a:p>
            <a:pPr algn="l"/>
            <a:r>
              <a:rPr lang="ru-RU" sz="5000" b="0" i="0" u="none" strike="noStrike" baseline="0" dirty="0"/>
              <a:t>Каковы последствия для общества?</a:t>
            </a:r>
          </a:p>
          <a:p>
            <a:pPr algn="l"/>
            <a:r>
              <a:rPr lang="ru-RU" sz="6000" b="1" i="0" u="none" strike="noStrike" baseline="0" dirty="0"/>
              <a:t>Каково социальное влияние проблемы?</a:t>
            </a:r>
          </a:p>
          <a:p>
            <a:pPr algn="l"/>
            <a:r>
              <a:rPr lang="ru-RU" sz="5000" b="0" i="0" u="none" strike="noStrike" baseline="0" dirty="0"/>
              <a:t>Какова социальная стоимость проблемы и кто несет эти расходы?</a:t>
            </a:r>
          </a:p>
          <a:p>
            <a:pPr algn="l"/>
            <a:r>
              <a:rPr lang="ru-RU" sz="5000" b="0" i="0" u="none" strike="noStrike" baseline="0" dirty="0"/>
              <a:t>Каковы социальные преимущества проблемы и кто выигрывает?</a:t>
            </a:r>
          </a:p>
          <a:p>
            <a:pPr algn="l"/>
            <a:r>
              <a:rPr lang="ru-RU" sz="6000" b="1" i="0" u="none" strike="noStrike" baseline="0" dirty="0"/>
              <a:t>Какие есть преграды?</a:t>
            </a:r>
          </a:p>
          <a:p>
            <a:pPr algn="l"/>
            <a:r>
              <a:rPr lang="ru-RU" sz="5000" b="0" i="0" u="none" strike="noStrike" baseline="0" dirty="0"/>
              <a:t>Какие есть барьеры на пути решения проблемы? Как можно их преодолеть?</a:t>
            </a:r>
          </a:p>
        </p:txBody>
      </p:sp>
    </p:spTree>
    <p:extLst>
      <p:ext uri="{BB962C8B-B14F-4D97-AF65-F5344CB8AC3E}">
        <p14:creationId xmlns:p14="http://schemas.microsoft.com/office/powerpoint/2010/main" val="307941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B19EF-DB64-4A12-8D0D-0BA816A20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0" y="116959"/>
            <a:ext cx="10655950" cy="162040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accent1"/>
                </a:solidFill>
              </a:rPr>
              <a:t>Инструмент анализа – ДЕРЕВО ПРОБЛЕМ. Корни-причины, ветви -последствия. </a:t>
            </a:r>
            <a:br>
              <a:rPr lang="ru-RU" sz="2700" b="1" dirty="0">
                <a:solidFill>
                  <a:schemeClr val="accent1"/>
                </a:solidFill>
              </a:rPr>
            </a:br>
            <a:r>
              <a:rPr lang="ru-RU" sz="2700" b="1" i="0" u="none" strike="noStrike" baseline="0" dirty="0">
                <a:latin typeface="MyriadPro-Black"/>
              </a:rPr>
              <a:t>Анализируя проблему, легче увидеть, что является ее решением, и на что должна быть ориентирована </a:t>
            </a:r>
            <a:r>
              <a:rPr lang="ru-RU" sz="2700" b="1" i="0" u="none" strike="noStrike" baseline="0" dirty="0" err="1">
                <a:latin typeface="MyriadPro-Black"/>
              </a:rPr>
              <a:t>адвокация</a:t>
            </a:r>
            <a:r>
              <a:rPr lang="ru-RU" sz="2700" b="1" i="0" u="none" strike="noStrike" baseline="0" dirty="0">
                <a:latin typeface="MyriadPro-Black"/>
              </a:rPr>
              <a:t>. 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38A9BD-59B3-486C-912C-0ABC30AA9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750" y="1903107"/>
            <a:ext cx="5621910" cy="4799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64678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273</TotalTime>
  <Words>452</Words>
  <Application>Microsoft Office PowerPoint</Application>
  <PresentationFormat>Широкоэкранный</PresentationFormat>
  <Paragraphs>43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Calibri</vt:lpstr>
      <vt:lpstr>Calibri Light</vt:lpstr>
      <vt:lpstr>Cambria</vt:lpstr>
      <vt:lpstr>MyriadPro-Black</vt:lpstr>
      <vt:lpstr>MyriadPro-Bold</vt:lpstr>
      <vt:lpstr>MyriadPro-Regular</vt:lpstr>
      <vt:lpstr>Wingdings</vt:lpstr>
      <vt:lpstr>Ретро</vt:lpstr>
      <vt:lpstr>ИЗУЧЕНИЕ ПРОБЛЕМЫ И ИНСТРУМЕНТЫ ПРЕЗЕНТАЦИЯ №3.    </vt:lpstr>
      <vt:lpstr>ВЫБОР ПРОБЛЕМЫ</vt:lpstr>
      <vt:lpstr>Изучение проблемы </vt:lpstr>
      <vt:lpstr>Изучение проблемы</vt:lpstr>
      <vt:lpstr>               Продолжение</vt:lpstr>
      <vt:lpstr>Инструмент анализа – ДЕРЕВО ПРОБЛЕМ. Корни-причины, ветви -последствия.  Анализируя проблему, легче увидеть, что является ее решением, и на что должна быть ориентирована адвокация.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Основные подходы к проведению адвокации, лоббирования и коммуникации Адвокация</dc:title>
  <dc:creator>Татьяна Ник</dc:creator>
  <cp:lastModifiedBy>Татьяна Ник</cp:lastModifiedBy>
  <cp:revision>6</cp:revision>
  <dcterms:created xsi:type="dcterms:W3CDTF">2022-01-10T17:35:51Z</dcterms:created>
  <dcterms:modified xsi:type="dcterms:W3CDTF">2022-03-19T23:29:37Z</dcterms:modified>
</cp:coreProperties>
</file>