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39" r:id="rId2"/>
    <p:sldId id="321" r:id="rId3"/>
    <p:sldId id="325" r:id="rId4"/>
    <p:sldId id="263" r:id="rId5"/>
    <p:sldId id="262" r:id="rId6"/>
    <p:sldId id="261" r:id="rId7"/>
    <p:sldId id="259" r:id="rId8"/>
    <p:sldId id="260" r:id="rId9"/>
    <p:sldId id="257" r:id="rId10"/>
    <p:sldId id="258" r:id="rId11"/>
    <p:sldId id="334" r:id="rId12"/>
    <p:sldId id="327" r:id="rId13"/>
    <p:sldId id="326" r:id="rId14"/>
    <p:sldId id="333" r:id="rId15"/>
    <p:sldId id="324" r:id="rId16"/>
    <p:sldId id="331" r:id="rId17"/>
    <p:sldId id="330" r:id="rId18"/>
    <p:sldId id="335" r:id="rId19"/>
    <p:sldId id="337" r:id="rId20"/>
    <p:sldId id="33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56" d="100"/>
          <a:sy n="56" d="100"/>
        </p:scale>
        <p:origin x="15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C3935-E44C-418D-87EF-FC12299DEAD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D6181-1430-40D3-B0EB-CC8D75D91200}">
      <dgm:prSet phldrT="[Текст]" custT="1"/>
      <dgm:spPr/>
      <dgm:t>
        <a:bodyPr/>
        <a:lstStyle/>
        <a:p>
          <a:r>
            <a:rPr lang="ru-RU" sz="2400" dirty="0"/>
            <a:t>Информирование</a:t>
          </a:r>
        </a:p>
      </dgm:t>
    </dgm:pt>
    <dgm:pt modelId="{4DD03736-24B8-4BA6-BAC7-5E7FB866BA9F}" type="parTrans" cxnId="{A042A0F8-F2FA-45DE-9754-B319FB483EC1}">
      <dgm:prSet/>
      <dgm:spPr/>
      <dgm:t>
        <a:bodyPr/>
        <a:lstStyle/>
        <a:p>
          <a:endParaRPr lang="ru-RU"/>
        </a:p>
      </dgm:t>
    </dgm:pt>
    <dgm:pt modelId="{DE60B702-5E3C-4EEE-A8B1-B3B22E46CBAA}" type="sibTrans" cxnId="{A042A0F8-F2FA-45DE-9754-B319FB483EC1}">
      <dgm:prSet/>
      <dgm:spPr/>
      <dgm:t>
        <a:bodyPr/>
        <a:lstStyle/>
        <a:p>
          <a:endParaRPr lang="ru-RU"/>
        </a:p>
      </dgm:t>
    </dgm:pt>
    <dgm:pt modelId="{8CC9E214-534F-40D7-AA5C-FB9BAEAC5DF1}">
      <dgm:prSet phldrT="[Текст]"/>
      <dgm:spPr/>
      <dgm:t>
        <a:bodyPr/>
        <a:lstStyle/>
        <a:p>
          <a:r>
            <a:rPr lang="ru-RU" dirty="0"/>
            <a:t>Мотивация</a:t>
          </a:r>
        </a:p>
      </dgm:t>
    </dgm:pt>
    <dgm:pt modelId="{9178494A-D1C9-4658-BA6A-13D6187A6B4E}" type="parTrans" cxnId="{7D3DF1D0-4649-4ADA-AA47-6E328BDAB378}">
      <dgm:prSet/>
      <dgm:spPr/>
      <dgm:t>
        <a:bodyPr/>
        <a:lstStyle/>
        <a:p>
          <a:endParaRPr lang="ru-RU"/>
        </a:p>
      </dgm:t>
    </dgm:pt>
    <dgm:pt modelId="{3693E87A-85B7-496B-A9E3-455526223EC9}" type="sibTrans" cxnId="{7D3DF1D0-4649-4ADA-AA47-6E328BDAB378}">
      <dgm:prSet/>
      <dgm:spPr/>
      <dgm:t>
        <a:bodyPr/>
        <a:lstStyle/>
        <a:p>
          <a:endParaRPr lang="ru-RU"/>
        </a:p>
      </dgm:t>
    </dgm:pt>
    <dgm:pt modelId="{E3D05B05-C445-484C-846C-B7A36D4AEE29}">
      <dgm:prSet phldrT="[Текст]"/>
      <dgm:spPr/>
      <dgm:t>
        <a:bodyPr/>
        <a:lstStyle/>
        <a:p>
          <a:r>
            <a:rPr lang="ru-RU" dirty="0"/>
            <a:t>Действия</a:t>
          </a:r>
        </a:p>
      </dgm:t>
    </dgm:pt>
    <dgm:pt modelId="{7193FC96-6BC3-462E-8578-07EC900FB331}" type="parTrans" cxnId="{FB37B1A9-E5A0-4695-BBE5-201E8EC60208}">
      <dgm:prSet/>
      <dgm:spPr/>
      <dgm:t>
        <a:bodyPr/>
        <a:lstStyle/>
        <a:p>
          <a:endParaRPr lang="ru-RU"/>
        </a:p>
      </dgm:t>
    </dgm:pt>
    <dgm:pt modelId="{6D0C98CB-DF5A-47F9-8218-94583F593E1D}" type="sibTrans" cxnId="{FB37B1A9-E5A0-4695-BBE5-201E8EC60208}">
      <dgm:prSet/>
      <dgm:spPr/>
      <dgm:t>
        <a:bodyPr/>
        <a:lstStyle/>
        <a:p>
          <a:endParaRPr lang="ru-RU"/>
        </a:p>
      </dgm:t>
    </dgm:pt>
    <dgm:pt modelId="{3BD4B39C-E108-4DF3-9962-A27AA3D1FDE5}">
      <dgm:prSet/>
      <dgm:spPr/>
      <dgm:t>
        <a:bodyPr/>
        <a:lstStyle/>
        <a:p>
          <a:r>
            <a:rPr lang="ru-RU" dirty="0"/>
            <a:t>Убеждение</a:t>
          </a:r>
        </a:p>
      </dgm:t>
    </dgm:pt>
    <dgm:pt modelId="{0A618277-B870-4E6F-B31D-D90721ACC240}" type="parTrans" cxnId="{01A47C02-F02E-483E-A299-78D84FE87C65}">
      <dgm:prSet/>
      <dgm:spPr/>
      <dgm:t>
        <a:bodyPr/>
        <a:lstStyle/>
        <a:p>
          <a:endParaRPr lang="ru-RU"/>
        </a:p>
      </dgm:t>
    </dgm:pt>
    <dgm:pt modelId="{CA6A8153-4E8A-407B-9F4D-60C332173A66}" type="sibTrans" cxnId="{01A47C02-F02E-483E-A299-78D84FE87C65}">
      <dgm:prSet/>
      <dgm:spPr/>
      <dgm:t>
        <a:bodyPr/>
        <a:lstStyle/>
        <a:p>
          <a:endParaRPr lang="ru-RU"/>
        </a:p>
      </dgm:t>
    </dgm:pt>
    <dgm:pt modelId="{72401279-241E-435A-B19F-98633D7B1372}" type="pres">
      <dgm:prSet presAssocID="{95EC3935-E44C-418D-87EF-FC12299DEAD6}" presName="rootnode" presStyleCnt="0">
        <dgm:presLayoutVars>
          <dgm:chMax/>
          <dgm:chPref/>
          <dgm:dir/>
          <dgm:animLvl val="lvl"/>
        </dgm:presLayoutVars>
      </dgm:prSet>
      <dgm:spPr/>
    </dgm:pt>
    <dgm:pt modelId="{39563D20-ECE3-4624-9F39-7B57F870C93A}" type="pres">
      <dgm:prSet presAssocID="{034D6181-1430-40D3-B0EB-CC8D75D91200}" presName="composite" presStyleCnt="0"/>
      <dgm:spPr/>
    </dgm:pt>
    <dgm:pt modelId="{5E6B09D7-33FB-41C9-8AFE-027DE6351533}" type="pres">
      <dgm:prSet presAssocID="{034D6181-1430-40D3-B0EB-CC8D75D91200}" presName="LShape" presStyleLbl="alignNode1" presStyleIdx="0" presStyleCnt="7"/>
      <dgm:spPr/>
    </dgm:pt>
    <dgm:pt modelId="{69EBE5F5-61EA-479F-A221-91149A904C47}" type="pres">
      <dgm:prSet presAssocID="{034D6181-1430-40D3-B0EB-CC8D75D91200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53CB5DC-9C9F-4814-8D46-0E276F34CD5E}" type="pres">
      <dgm:prSet presAssocID="{034D6181-1430-40D3-B0EB-CC8D75D91200}" presName="Triangle" presStyleLbl="alignNode1" presStyleIdx="1" presStyleCnt="7"/>
      <dgm:spPr/>
    </dgm:pt>
    <dgm:pt modelId="{187EC524-B671-4EBB-B4EB-2E6A6858F5F1}" type="pres">
      <dgm:prSet presAssocID="{DE60B702-5E3C-4EEE-A8B1-B3B22E46CBAA}" presName="sibTrans" presStyleCnt="0"/>
      <dgm:spPr/>
    </dgm:pt>
    <dgm:pt modelId="{FC34B91C-24F6-4EF2-8885-657887274CB9}" type="pres">
      <dgm:prSet presAssocID="{DE60B702-5E3C-4EEE-A8B1-B3B22E46CBAA}" presName="space" presStyleCnt="0"/>
      <dgm:spPr/>
    </dgm:pt>
    <dgm:pt modelId="{92AD52ED-D8CD-4B97-B77A-58907C5AD2D3}" type="pres">
      <dgm:prSet presAssocID="{8CC9E214-534F-40D7-AA5C-FB9BAEAC5DF1}" presName="composite" presStyleCnt="0"/>
      <dgm:spPr/>
    </dgm:pt>
    <dgm:pt modelId="{69378AE8-50A0-4034-AD64-A71996BDBBDB}" type="pres">
      <dgm:prSet presAssocID="{8CC9E214-534F-40D7-AA5C-FB9BAEAC5DF1}" presName="LShape" presStyleLbl="alignNode1" presStyleIdx="2" presStyleCnt="7"/>
      <dgm:spPr/>
    </dgm:pt>
    <dgm:pt modelId="{D786845D-A594-45A5-9A69-C85728274117}" type="pres">
      <dgm:prSet presAssocID="{8CC9E214-534F-40D7-AA5C-FB9BAEAC5DF1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0C33B00D-5AD3-45A0-B4B8-247F8273263C}" type="pres">
      <dgm:prSet presAssocID="{8CC9E214-534F-40D7-AA5C-FB9BAEAC5DF1}" presName="Triangle" presStyleLbl="alignNode1" presStyleIdx="3" presStyleCnt="7"/>
      <dgm:spPr/>
    </dgm:pt>
    <dgm:pt modelId="{D553CB0A-1F8B-47A7-BD88-315EC8C0F9BC}" type="pres">
      <dgm:prSet presAssocID="{3693E87A-85B7-496B-A9E3-455526223EC9}" presName="sibTrans" presStyleCnt="0"/>
      <dgm:spPr/>
    </dgm:pt>
    <dgm:pt modelId="{FA52A808-7D70-4411-98D4-115D96C8DB91}" type="pres">
      <dgm:prSet presAssocID="{3693E87A-85B7-496B-A9E3-455526223EC9}" presName="space" presStyleCnt="0"/>
      <dgm:spPr/>
    </dgm:pt>
    <dgm:pt modelId="{FD285A91-02C6-49E0-BE22-FC5472CC61AF}" type="pres">
      <dgm:prSet presAssocID="{3BD4B39C-E108-4DF3-9962-A27AA3D1FDE5}" presName="composite" presStyleCnt="0"/>
      <dgm:spPr/>
    </dgm:pt>
    <dgm:pt modelId="{C5FC3E0B-6E98-470D-A1B4-5B4D3ADF8D83}" type="pres">
      <dgm:prSet presAssocID="{3BD4B39C-E108-4DF3-9962-A27AA3D1FDE5}" presName="LShape" presStyleLbl="alignNode1" presStyleIdx="4" presStyleCnt="7"/>
      <dgm:spPr/>
    </dgm:pt>
    <dgm:pt modelId="{996C4A21-317C-4C0E-A04D-605B8AE07412}" type="pres">
      <dgm:prSet presAssocID="{3BD4B39C-E108-4DF3-9962-A27AA3D1FDE5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A08A7BC-B52C-4CE4-B774-43D9465F101C}" type="pres">
      <dgm:prSet presAssocID="{3BD4B39C-E108-4DF3-9962-A27AA3D1FDE5}" presName="Triangle" presStyleLbl="alignNode1" presStyleIdx="5" presStyleCnt="7"/>
      <dgm:spPr/>
    </dgm:pt>
    <dgm:pt modelId="{6339E20E-ACAB-497C-9DC5-E786293CF39F}" type="pres">
      <dgm:prSet presAssocID="{CA6A8153-4E8A-407B-9F4D-60C332173A66}" presName="sibTrans" presStyleCnt="0"/>
      <dgm:spPr/>
    </dgm:pt>
    <dgm:pt modelId="{7CE390A8-2309-4C9D-A2A4-97742EB5E63D}" type="pres">
      <dgm:prSet presAssocID="{CA6A8153-4E8A-407B-9F4D-60C332173A66}" presName="space" presStyleCnt="0"/>
      <dgm:spPr/>
    </dgm:pt>
    <dgm:pt modelId="{39ED4F91-AB36-4587-A7B3-7B19F1678FE2}" type="pres">
      <dgm:prSet presAssocID="{E3D05B05-C445-484C-846C-B7A36D4AEE29}" presName="composite" presStyleCnt="0"/>
      <dgm:spPr/>
    </dgm:pt>
    <dgm:pt modelId="{BCB29247-B636-4C6F-850D-A35BAFE4403E}" type="pres">
      <dgm:prSet presAssocID="{E3D05B05-C445-484C-846C-B7A36D4AEE29}" presName="LShape" presStyleLbl="alignNode1" presStyleIdx="6" presStyleCnt="7" custLinFactNeighborY="0"/>
      <dgm:spPr/>
    </dgm:pt>
    <dgm:pt modelId="{ABD0822F-3B4F-4F99-800A-F45DEDA0BC68}" type="pres">
      <dgm:prSet presAssocID="{E3D05B05-C445-484C-846C-B7A36D4AEE2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1A47C02-F02E-483E-A299-78D84FE87C65}" srcId="{95EC3935-E44C-418D-87EF-FC12299DEAD6}" destId="{3BD4B39C-E108-4DF3-9962-A27AA3D1FDE5}" srcOrd="2" destOrd="0" parTransId="{0A618277-B870-4E6F-B31D-D90721ACC240}" sibTransId="{CA6A8153-4E8A-407B-9F4D-60C332173A66}"/>
    <dgm:cxn modelId="{1CAFE40A-9478-49B2-8DDA-08789D824047}" type="presOf" srcId="{E3D05B05-C445-484C-846C-B7A36D4AEE29}" destId="{ABD0822F-3B4F-4F99-800A-F45DEDA0BC68}" srcOrd="0" destOrd="0" presId="urn:microsoft.com/office/officeart/2009/3/layout/StepUpProcess"/>
    <dgm:cxn modelId="{CACE8C28-19CE-4B9D-905F-D10FC33CC27C}" type="presOf" srcId="{3BD4B39C-E108-4DF3-9962-A27AA3D1FDE5}" destId="{996C4A21-317C-4C0E-A04D-605B8AE07412}" srcOrd="0" destOrd="0" presId="urn:microsoft.com/office/officeart/2009/3/layout/StepUpProcess"/>
    <dgm:cxn modelId="{8CCF7268-8A77-4795-AE45-A0BFBE680CC6}" type="presOf" srcId="{95EC3935-E44C-418D-87EF-FC12299DEAD6}" destId="{72401279-241E-435A-B19F-98633D7B1372}" srcOrd="0" destOrd="0" presId="urn:microsoft.com/office/officeart/2009/3/layout/StepUpProcess"/>
    <dgm:cxn modelId="{B0764A8C-511E-41A4-AB13-6E2EA8B4F29A}" type="presOf" srcId="{8CC9E214-534F-40D7-AA5C-FB9BAEAC5DF1}" destId="{D786845D-A594-45A5-9A69-C85728274117}" srcOrd="0" destOrd="0" presId="urn:microsoft.com/office/officeart/2009/3/layout/StepUpProcess"/>
    <dgm:cxn modelId="{FB37B1A9-E5A0-4695-BBE5-201E8EC60208}" srcId="{95EC3935-E44C-418D-87EF-FC12299DEAD6}" destId="{E3D05B05-C445-484C-846C-B7A36D4AEE29}" srcOrd="3" destOrd="0" parTransId="{7193FC96-6BC3-462E-8578-07EC900FB331}" sibTransId="{6D0C98CB-DF5A-47F9-8218-94583F593E1D}"/>
    <dgm:cxn modelId="{7D3DF1D0-4649-4ADA-AA47-6E328BDAB378}" srcId="{95EC3935-E44C-418D-87EF-FC12299DEAD6}" destId="{8CC9E214-534F-40D7-AA5C-FB9BAEAC5DF1}" srcOrd="1" destOrd="0" parTransId="{9178494A-D1C9-4658-BA6A-13D6187A6B4E}" sibTransId="{3693E87A-85B7-496B-A9E3-455526223EC9}"/>
    <dgm:cxn modelId="{0B51F1D4-A42A-46D7-A3D3-E7B8B1B892D9}" type="presOf" srcId="{034D6181-1430-40D3-B0EB-CC8D75D91200}" destId="{69EBE5F5-61EA-479F-A221-91149A904C47}" srcOrd="0" destOrd="0" presId="urn:microsoft.com/office/officeart/2009/3/layout/StepUpProcess"/>
    <dgm:cxn modelId="{A042A0F8-F2FA-45DE-9754-B319FB483EC1}" srcId="{95EC3935-E44C-418D-87EF-FC12299DEAD6}" destId="{034D6181-1430-40D3-B0EB-CC8D75D91200}" srcOrd="0" destOrd="0" parTransId="{4DD03736-24B8-4BA6-BAC7-5E7FB866BA9F}" sibTransId="{DE60B702-5E3C-4EEE-A8B1-B3B22E46CBAA}"/>
    <dgm:cxn modelId="{F2332C29-4CAD-4EAA-8192-CFD5173550EF}" type="presParOf" srcId="{72401279-241E-435A-B19F-98633D7B1372}" destId="{39563D20-ECE3-4624-9F39-7B57F870C93A}" srcOrd="0" destOrd="0" presId="urn:microsoft.com/office/officeart/2009/3/layout/StepUpProcess"/>
    <dgm:cxn modelId="{7236D0BD-78AB-48DC-B0EE-BE2F4F484CC5}" type="presParOf" srcId="{39563D20-ECE3-4624-9F39-7B57F870C93A}" destId="{5E6B09D7-33FB-41C9-8AFE-027DE6351533}" srcOrd="0" destOrd="0" presId="urn:microsoft.com/office/officeart/2009/3/layout/StepUpProcess"/>
    <dgm:cxn modelId="{5C8E2D51-5DD7-4CDC-973E-A3C17C7AC453}" type="presParOf" srcId="{39563D20-ECE3-4624-9F39-7B57F870C93A}" destId="{69EBE5F5-61EA-479F-A221-91149A904C47}" srcOrd="1" destOrd="0" presId="urn:microsoft.com/office/officeart/2009/3/layout/StepUpProcess"/>
    <dgm:cxn modelId="{18E7DBDA-41EE-438A-AB05-7BE2167EF71B}" type="presParOf" srcId="{39563D20-ECE3-4624-9F39-7B57F870C93A}" destId="{B53CB5DC-9C9F-4814-8D46-0E276F34CD5E}" srcOrd="2" destOrd="0" presId="urn:microsoft.com/office/officeart/2009/3/layout/StepUpProcess"/>
    <dgm:cxn modelId="{EB7D1E9E-1308-40BC-AF35-F5FA12284AB7}" type="presParOf" srcId="{72401279-241E-435A-B19F-98633D7B1372}" destId="{187EC524-B671-4EBB-B4EB-2E6A6858F5F1}" srcOrd="1" destOrd="0" presId="urn:microsoft.com/office/officeart/2009/3/layout/StepUpProcess"/>
    <dgm:cxn modelId="{1E42AD8F-C9C5-4A69-85BE-DE482A23A002}" type="presParOf" srcId="{187EC524-B671-4EBB-B4EB-2E6A6858F5F1}" destId="{FC34B91C-24F6-4EF2-8885-657887274CB9}" srcOrd="0" destOrd="0" presId="urn:microsoft.com/office/officeart/2009/3/layout/StepUpProcess"/>
    <dgm:cxn modelId="{BFC466F9-DAB9-4832-8231-918373F8308A}" type="presParOf" srcId="{72401279-241E-435A-B19F-98633D7B1372}" destId="{92AD52ED-D8CD-4B97-B77A-58907C5AD2D3}" srcOrd="2" destOrd="0" presId="urn:microsoft.com/office/officeart/2009/3/layout/StepUpProcess"/>
    <dgm:cxn modelId="{212A23A5-659A-475C-95E3-5237843F60D9}" type="presParOf" srcId="{92AD52ED-D8CD-4B97-B77A-58907C5AD2D3}" destId="{69378AE8-50A0-4034-AD64-A71996BDBBDB}" srcOrd="0" destOrd="0" presId="urn:microsoft.com/office/officeart/2009/3/layout/StepUpProcess"/>
    <dgm:cxn modelId="{6D16FAF4-1EA3-4D34-B469-7A26989063DA}" type="presParOf" srcId="{92AD52ED-D8CD-4B97-B77A-58907C5AD2D3}" destId="{D786845D-A594-45A5-9A69-C85728274117}" srcOrd="1" destOrd="0" presId="urn:microsoft.com/office/officeart/2009/3/layout/StepUpProcess"/>
    <dgm:cxn modelId="{35316690-77CC-4F67-B324-2D5B2A9053C1}" type="presParOf" srcId="{92AD52ED-D8CD-4B97-B77A-58907C5AD2D3}" destId="{0C33B00D-5AD3-45A0-B4B8-247F8273263C}" srcOrd="2" destOrd="0" presId="urn:microsoft.com/office/officeart/2009/3/layout/StepUpProcess"/>
    <dgm:cxn modelId="{22441A5A-9ECA-415A-8DB7-DF8150AA034D}" type="presParOf" srcId="{72401279-241E-435A-B19F-98633D7B1372}" destId="{D553CB0A-1F8B-47A7-BD88-315EC8C0F9BC}" srcOrd="3" destOrd="0" presId="urn:microsoft.com/office/officeart/2009/3/layout/StepUpProcess"/>
    <dgm:cxn modelId="{DAA48D0E-92A8-4A34-9908-20D068F2722A}" type="presParOf" srcId="{D553CB0A-1F8B-47A7-BD88-315EC8C0F9BC}" destId="{FA52A808-7D70-4411-98D4-115D96C8DB91}" srcOrd="0" destOrd="0" presId="urn:microsoft.com/office/officeart/2009/3/layout/StepUpProcess"/>
    <dgm:cxn modelId="{4798F81C-F7AA-46F0-8183-F8628130C0F3}" type="presParOf" srcId="{72401279-241E-435A-B19F-98633D7B1372}" destId="{FD285A91-02C6-49E0-BE22-FC5472CC61AF}" srcOrd="4" destOrd="0" presId="urn:microsoft.com/office/officeart/2009/3/layout/StepUpProcess"/>
    <dgm:cxn modelId="{82664C7B-2293-4969-833A-06B27B423775}" type="presParOf" srcId="{FD285A91-02C6-49E0-BE22-FC5472CC61AF}" destId="{C5FC3E0B-6E98-470D-A1B4-5B4D3ADF8D83}" srcOrd="0" destOrd="0" presId="urn:microsoft.com/office/officeart/2009/3/layout/StepUpProcess"/>
    <dgm:cxn modelId="{20226260-11A6-44AF-8879-51EB12DB7438}" type="presParOf" srcId="{FD285A91-02C6-49E0-BE22-FC5472CC61AF}" destId="{996C4A21-317C-4C0E-A04D-605B8AE07412}" srcOrd="1" destOrd="0" presId="urn:microsoft.com/office/officeart/2009/3/layout/StepUpProcess"/>
    <dgm:cxn modelId="{D1A9E4BC-7DAF-48CF-9530-321609392AA6}" type="presParOf" srcId="{FD285A91-02C6-49E0-BE22-FC5472CC61AF}" destId="{7A08A7BC-B52C-4CE4-B774-43D9465F101C}" srcOrd="2" destOrd="0" presId="urn:microsoft.com/office/officeart/2009/3/layout/StepUpProcess"/>
    <dgm:cxn modelId="{FF72DDA5-CCC1-4049-9A7E-60D71ED1FBA8}" type="presParOf" srcId="{72401279-241E-435A-B19F-98633D7B1372}" destId="{6339E20E-ACAB-497C-9DC5-E786293CF39F}" srcOrd="5" destOrd="0" presId="urn:microsoft.com/office/officeart/2009/3/layout/StepUpProcess"/>
    <dgm:cxn modelId="{123DFC96-8A1B-47CB-B466-09361861FD17}" type="presParOf" srcId="{6339E20E-ACAB-497C-9DC5-E786293CF39F}" destId="{7CE390A8-2309-4C9D-A2A4-97742EB5E63D}" srcOrd="0" destOrd="0" presId="urn:microsoft.com/office/officeart/2009/3/layout/StepUpProcess"/>
    <dgm:cxn modelId="{B21BC490-8DF0-43F9-BC0E-E05BD59FC75B}" type="presParOf" srcId="{72401279-241E-435A-B19F-98633D7B1372}" destId="{39ED4F91-AB36-4587-A7B3-7B19F1678FE2}" srcOrd="6" destOrd="0" presId="urn:microsoft.com/office/officeart/2009/3/layout/StepUpProcess"/>
    <dgm:cxn modelId="{CD0F88CE-D527-4F50-96E7-C3DF15A3A2A2}" type="presParOf" srcId="{39ED4F91-AB36-4587-A7B3-7B19F1678FE2}" destId="{BCB29247-B636-4C6F-850D-A35BAFE4403E}" srcOrd="0" destOrd="0" presId="urn:microsoft.com/office/officeart/2009/3/layout/StepUpProcess"/>
    <dgm:cxn modelId="{D9D4255B-F057-4149-A27E-4E0AAA617D03}" type="presParOf" srcId="{39ED4F91-AB36-4587-A7B3-7B19F1678FE2}" destId="{ABD0822F-3B4F-4F99-800A-F45DEDA0BC6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B09D7-33FB-41C9-8AFE-027DE6351533}">
      <dsp:nvSpPr>
        <dsp:cNvPr id="0" name=""/>
        <dsp:cNvSpPr/>
      </dsp:nvSpPr>
      <dsp:spPr>
        <a:xfrm rot="5400000">
          <a:off x="465630" y="1464930"/>
          <a:ext cx="1399766" cy="23291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EBE5F5-61EA-479F-A221-91149A904C47}">
      <dsp:nvSpPr>
        <dsp:cNvPr id="0" name=""/>
        <dsp:cNvSpPr/>
      </dsp:nvSpPr>
      <dsp:spPr>
        <a:xfrm>
          <a:off x="231974" y="2160853"/>
          <a:ext cx="2102797" cy="184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Информирование</a:t>
          </a:r>
        </a:p>
      </dsp:txBody>
      <dsp:txXfrm>
        <a:off x="231974" y="2160853"/>
        <a:ext cx="2102797" cy="1843225"/>
      </dsp:txXfrm>
    </dsp:sp>
    <dsp:sp modelId="{B53CB5DC-9C9F-4814-8D46-0E276F34CD5E}">
      <dsp:nvSpPr>
        <dsp:cNvPr id="0" name=""/>
        <dsp:cNvSpPr/>
      </dsp:nvSpPr>
      <dsp:spPr>
        <a:xfrm>
          <a:off x="1938017" y="1293453"/>
          <a:ext cx="396754" cy="3967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78AE8-50A0-4034-AD64-A71996BDBBDB}">
      <dsp:nvSpPr>
        <dsp:cNvPr id="0" name=""/>
        <dsp:cNvSpPr/>
      </dsp:nvSpPr>
      <dsp:spPr>
        <a:xfrm rot="5400000">
          <a:off x="3039865" y="827933"/>
          <a:ext cx="1399766" cy="23291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6845D-A594-45A5-9A69-C85728274117}">
      <dsp:nvSpPr>
        <dsp:cNvPr id="0" name=""/>
        <dsp:cNvSpPr/>
      </dsp:nvSpPr>
      <dsp:spPr>
        <a:xfrm>
          <a:off x="2806209" y="1523856"/>
          <a:ext cx="2102797" cy="184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Мотивация</a:t>
          </a:r>
        </a:p>
      </dsp:txBody>
      <dsp:txXfrm>
        <a:off x="2806209" y="1523856"/>
        <a:ext cx="2102797" cy="1843225"/>
      </dsp:txXfrm>
    </dsp:sp>
    <dsp:sp modelId="{0C33B00D-5AD3-45A0-B4B8-247F8273263C}">
      <dsp:nvSpPr>
        <dsp:cNvPr id="0" name=""/>
        <dsp:cNvSpPr/>
      </dsp:nvSpPr>
      <dsp:spPr>
        <a:xfrm>
          <a:off x="4512252" y="656456"/>
          <a:ext cx="396754" cy="3967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C3E0B-6E98-470D-A1B4-5B4D3ADF8D83}">
      <dsp:nvSpPr>
        <dsp:cNvPr id="0" name=""/>
        <dsp:cNvSpPr/>
      </dsp:nvSpPr>
      <dsp:spPr>
        <a:xfrm rot="5400000">
          <a:off x="5614100" y="190936"/>
          <a:ext cx="1399766" cy="23291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C4A21-317C-4C0E-A04D-605B8AE07412}">
      <dsp:nvSpPr>
        <dsp:cNvPr id="0" name=""/>
        <dsp:cNvSpPr/>
      </dsp:nvSpPr>
      <dsp:spPr>
        <a:xfrm>
          <a:off x="5380444" y="886859"/>
          <a:ext cx="2102797" cy="184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Убеждение</a:t>
          </a:r>
        </a:p>
      </dsp:txBody>
      <dsp:txXfrm>
        <a:off x="5380444" y="886859"/>
        <a:ext cx="2102797" cy="1843225"/>
      </dsp:txXfrm>
    </dsp:sp>
    <dsp:sp modelId="{7A08A7BC-B52C-4CE4-B774-43D9465F101C}">
      <dsp:nvSpPr>
        <dsp:cNvPr id="0" name=""/>
        <dsp:cNvSpPr/>
      </dsp:nvSpPr>
      <dsp:spPr>
        <a:xfrm>
          <a:off x="7086487" y="19459"/>
          <a:ext cx="396754" cy="39675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29247-B636-4C6F-850D-A35BAFE4403E}">
      <dsp:nvSpPr>
        <dsp:cNvPr id="0" name=""/>
        <dsp:cNvSpPr/>
      </dsp:nvSpPr>
      <dsp:spPr>
        <a:xfrm rot="5400000">
          <a:off x="8188334" y="-446060"/>
          <a:ext cx="1399766" cy="23291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0822F-3B4F-4F99-800A-F45DEDA0BC68}">
      <dsp:nvSpPr>
        <dsp:cNvPr id="0" name=""/>
        <dsp:cNvSpPr/>
      </dsp:nvSpPr>
      <dsp:spPr>
        <a:xfrm>
          <a:off x="7954678" y="249862"/>
          <a:ext cx="2102797" cy="184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Действия</a:t>
          </a:r>
        </a:p>
      </dsp:txBody>
      <dsp:txXfrm>
        <a:off x="7954678" y="249862"/>
        <a:ext cx="2102797" cy="184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2456-8624-4766-ADF6-C3AF103B8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263140"/>
            <a:ext cx="10561320" cy="20345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</a:t>
            </a:r>
            <a:r>
              <a:rPr lang="ru-RU" sz="3600" b="1" cap="all" dirty="0">
                <a:solidFill>
                  <a:schemeClr val="accent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ЛОББИРОВАНИЕ, ВОЗДЕЙСТВИЕ И ДОНЕСЕНИЕ ИНФОРМАЦИИ</a:t>
            </a:r>
            <a:br>
              <a:rPr lang="ru-RU" sz="3600" b="1" cap="all" dirty="0">
                <a:solidFill>
                  <a:schemeClr val="accent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+mn-lt"/>
              </a:rPr>
              <a:t>ПРЕЗЕНТАЦИЯ №5. </a:t>
            </a:r>
            <a:br>
              <a:rPr lang="ru-RU" sz="2800" b="1" cap="al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kern="5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7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6AC75-EB8E-455D-899D-1943C58E1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149090"/>
            <a:ext cx="10649989" cy="203454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00000"/>
              </a:lnSpc>
            </a:pPr>
            <a:endParaRPr lang="ru-RU" sz="3200" b="1" dirty="0">
              <a:solidFill>
                <a:schemeClr val="accent2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3200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ТЕМА 6. «</a:t>
            </a:r>
            <a:r>
              <a:rPr lang="ru-RU" sz="3200" b="1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ОСНОВНЫЕ ПОДХОДЫ К ПРОВЕДЕНИЮ АДВОКАЦИИ, ЛОББИРОВАНИЯ И КОММУНИКАЦИИ</a:t>
            </a:r>
            <a:r>
              <a:rPr lang="ru-RU" sz="3200" kern="5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br>
              <a:rPr lang="ru-RU" sz="32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3200" b="1" dirty="0">
              <a:solidFill>
                <a:schemeClr val="accent2"/>
              </a:solidFill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chemeClr val="accent1"/>
                </a:solidFill>
                <a:latin typeface="+mn-lt"/>
              </a:rPr>
              <a:t>13 января 2022 года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73892EF-7330-4DE8-BB55-D8655CDEE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2322288" y="457200"/>
            <a:ext cx="8833392" cy="12171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55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A2FC6-5D3A-4319-8DF7-2676ECE0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Лоббизм в странах СНГ. </a:t>
            </a:r>
            <a:b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3B6595-6F67-4B75-98C5-E8C17179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845733"/>
            <a:ext cx="11536326" cy="4650759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15 ноября 2003 года Межпарламентская ассамблея СНГ   приняла модельный закон СНГ «О регулировании лоббистской деятельности в органах государственной власти», но пока ни в одной стране не принят Закон на этой основе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Лоббистская деятельность 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— это деятельность граждан, а также их объединений по установлению контактов с должностными лицами и депутатами органов законодательной власти с целью оказания влияния от имени и в интересах конкретных клиентов на разработку, принятие и осуществление указанными органами законодательных актов, политических решений, подзаконных нормативных актов, административных решений;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Лоббист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гражданин, осуществляющий за вознаграждение лоббистскую деятельность в интересах третьих лиц, прошедший государственную регистрацию и имеющий доверенность от клиента с указанными полномочиями. Также лоббистом признаётся сотрудник организации, в служебные обязанности которого входит осуществление лоббистской деятельности от имени и в интересах этого юридического лица. В любом случае лоббистом может быть только физическое лицо;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Лоббист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обязан зарегистрироваться в министерстве юстиции и получить лицензию на право занятия лоббистской деятельностью. Кроме того он должен получить аккредитацию в том органе, в котором предполагается осуществлять лоббистскую деятельность. Наконец он должен представить должностному лицу, с которым вступает в лоббистский контакт, информацию о своей регистрации. Кроме того, лоббист обязан отчитываться о своей деятельности в установленном порядке.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24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8790E-6B70-4C7D-8713-98E297889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2890"/>
            <a:ext cx="10058400" cy="337185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Люди могут менять свои взгляды? </a:t>
            </a:r>
            <a:br>
              <a:rPr lang="ru-RU" b="1" dirty="0">
                <a:solidFill>
                  <a:schemeClr val="accent2"/>
                </a:solidFill>
              </a:rPr>
            </a:br>
            <a:br>
              <a:rPr lang="ru-RU" b="1" dirty="0">
                <a:solidFill>
                  <a:schemeClr val="accent2"/>
                </a:solidFill>
              </a:rPr>
            </a:br>
            <a:br>
              <a:rPr lang="ru-RU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Как Вы думаете, </a:t>
            </a:r>
            <a:r>
              <a:rPr lang="ru-RU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люди меняют взгляды?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AA2AA-1012-4AC0-A9CA-15F5A8AE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1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1AA2AA-1012-4AC0-A9CA-15F5A8AEB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Эффективная коммуникация — это ваш ключ к изменению восприятия и достижению какого-либо изменения в обществе. Давайте поговорим о коммуникации в целях </a:t>
            </a:r>
            <a:r>
              <a:rPr lang="ru-RU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адвокации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и увидим, почему именно она играет такую важную роль</a:t>
            </a:r>
          </a:p>
        </p:txBody>
      </p:sp>
    </p:spTree>
    <p:extLst>
      <p:ext uri="{BB962C8B-B14F-4D97-AF65-F5344CB8AC3E}">
        <p14:creationId xmlns:p14="http://schemas.microsoft.com/office/powerpoint/2010/main" val="18738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64B7-2B26-4128-A3FC-9EDA005F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0" u="none" strike="noStrike" baseline="0" dirty="0">
                <a:solidFill>
                  <a:schemeClr val="accent1"/>
                </a:solidFill>
                <a:latin typeface="MyriadPro-Bold"/>
              </a:rPr>
              <a:t>Подготовка к встрече</a:t>
            </a:r>
            <a:br>
              <a:rPr lang="ru-RU" sz="4800" b="1" i="0" u="none" strike="noStrike" baseline="0" dirty="0">
                <a:latin typeface="MyriadPro-Bold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DABAE0-BAE7-46EE-A10F-2279BEDE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670" y="1845733"/>
            <a:ext cx="11201400" cy="4599133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/>
              <a:t>Подготовьте факты и подтверждения тому, о чем вы хотите рассказать собеседник </a:t>
            </a:r>
            <a:r>
              <a:rPr lang="ru-RU" sz="2400" dirty="0"/>
              <a:t>или </a:t>
            </a:r>
            <a:r>
              <a:rPr lang="ru-RU" sz="2400" b="0" i="0" u="none" strike="noStrike" baseline="0" dirty="0"/>
              <a:t> продумайте возможные ответы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/>
              <a:t>Решите, что вы возьмете на встречу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/>
              <a:t>Решите для себя, с чем вы хотите выйти после встречи: обещания, соглашения, действия – каков следующий шаг?</a:t>
            </a:r>
            <a:r>
              <a:rPr lang="ru-RU" sz="2400" b="1" i="0" u="none" strike="noStrike" baseline="0" dirty="0">
                <a:solidFill>
                  <a:srgbClr val="FFFFFF"/>
                </a:solidFill>
              </a:rPr>
              <a:t> </a:t>
            </a:r>
            <a:r>
              <a:rPr lang="ru-RU" sz="2400" b="1" i="0" u="none" strike="noStrike" baseline="0" dirty="0" err="1">
                <a:solidFill>
                  <a:srgbClr val="FFFFFF"/>
                </a:solidFill>
              </a:rPr>
              <a:t>Еть</a:t>
            </a:r>
            <a:r>
              <a:rPr lang="ru-RU" sz="2400" b="1" i="0" u="none" strike="noStrike" baseline="0" dirty="0">
                <a:solidFill>
                  <a:srgbClr val="FFFFFF"/>
                </a:solidFill>
              </a:rPr>
              <a:t> два б</a:t>
            </a:r>
          </a:p>
          <a:p>
            <a:pPr marL="0" indent="0" algn="l">
              <a:buNone/>
            </a:pPr>
            <a:r>
              <a:rPr lang="ru-RU" sz="2400" b="1" i="0" u="none" strike="noStrike" baseline="0" dirty="0">
                <a:solidFill>
                  <a:schemeClr val="tx1"/>
                </a:solidFill>
              </a:rPr>
              <a:t>     Есть два базовых вопроса, на которые любая посвященная лоббированию встреча должна искать ответы: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i="0" u="none" strike="noStrike" baseline="0" dirty="0">
                <a:solidFill>
                  <a:schemeClr val="tx1"/>
                </a:solidFill>
              </a:rPr>
              <a:t>Согласен ли собеседник с тем, что что-то должно быть предпринято?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2400" i="0" u="none" strike="noStrike" baseline="0" dirty="0">
                <a:solidFill>
                  <a:schemeClr val="tx1"/>
                </a:solidFill>
              </a:rPr>
              <a:t>Что он хочет сделать для этого? Согласен ли собеседник с тем, что что-то должно измениться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1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2302E-F2AF-4BCE-89D7-65B2456B5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4800" b="1" dirty="0">
                <a:solidFill>
                  <a:schemeClr val="accent2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ажно помнить следующее:</a:t>
            </a:r>
            <a:br>
              <a:rPr lang="ru-RU" sz="4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4CC16-ADAB-4669-B69B-7186FB8E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" y="1845734"/>
            <a:ext cx="10309860" cy="436075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Коммуникация — это не дополнение к вашему основному роду занятий. Нет. Коммуникация имеет стратегическое значение. </a:t>
            </a:r>
            <a:endParaRPr lang="ru-RU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2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Коммуникация формирует настрой (восприятие, понимание, отношения, ожидания и реакции) с целью воздействия на поведение.</a:t>
            </a:r>
            <a:endParaRPr lang="ru-RU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636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9B98F-6FCC-4069-817A-FF80C00B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28" y="286603"/>
            <a:ext cx="11259238" cy="145075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Что такое Коммуникация</a:t>
            </a:r>
            <a:r>
              <a:rPr lang="ru-RU" sz="4000" dirty="0">
                <a:solidFill>
                  <a:schemeClr val="accent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? </a:t>
            </a:r>
            <a:br>
              <a:rPr lang="ru-RU" sz="4000" dirty="0">
                <a:solidFill>
                  <a:schemeClr val="accent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FAFF7-9F62-4170-BC75-68643428E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34" y="1737360"/>
            <a:ext cx="11865165" cy="4652010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Существует много различных типов и видов коммуникации. Существует внутренняя коммуникация — сообщения, создаваемые и передаваемые внутри группы людей или организаций. Нашим предметом изучения является внешняя коммуникация.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«Внешняя коммуникация — это система действий, направленных на предоставление информации с целью воздействия на понимание, восприятие, ожидания и поведение целевой аудитории в соответствии с миссией и целями организации или проекта». Важно отметить и помнить, что конечной целью коммуникации</a:t>
            </a:r>
            <a:r>
              <a:rPr lang="ru-RU" sz="24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является воздействие на поведение целевой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Коммуникация — это не дополнительная деятельность, она​ не должна основываться на остаточном принципе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9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557CE-E123-4784-A5B0-6EF24546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0" i="0" u="none" strike="noStrike" baseline="0" dirty="0">
                <a:latin typeface="MyriadPro-Regular"/>
              </a:rPr>
              <a:t>Какова главная мысль, которую вы хотите донести до </a:t>
            </a:r>
            <a:r>
              <a:rPr lang="ru-RU" sz="4000" dirty="0">
                <a:latin typeface="MyriadPro-Regular"/>
              </a:rPr>
              <a:t>Лиц, принимающих решение</a:t>
            </a:r>
            <a:r>
              <a:rPr lang="ru-RU" sz="4000" b="0" i="0" u="none" strike="noStrike" baseline="0" dirty="0">
                <a:latin typeface="MyriadPro-Regular"/>
              </a:rPr>
              <a:t>? </a:t>
            </a:r>
            <a:r>
              <a:rPr lang="ru-RU" sz="4000" b="1" dirty="0">
                <a:solidFill>
                  <a:schemeClr val="accent2"/>
                </a:solidFill>
              </a:rPr>
              <a:t>СОДЕРЖАНИЕ ПОСЛАНИЯ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E88ED-DDA1-4FD2-8338-0544BF07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62904"/>
            <a:ext cx="10058400" cy="4023360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endParaRPr lang="ru-RU" sz="2400" b="0" i="0" u="none" strike="noStrike" baseline="0" dirty="0">
              <a:latin typeface="MyriadPro-Regular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200" b="0" i="0" u="none" strike="noStrike" baseline="0" dirty="0"/>
              <a:t>То, чего вы хотите добиться.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200" b="0" i="0" u="none" strike="noStrike" baseline="0" dirty="0"/>
              <a:t>Почему вы хотите этого добиться (задача:       положительный результат, к которому приведут действия, или негативные последствия бездействия).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200" b="0" i="0" u="none" strike="noStrike" baseline="0" dirty="0"/>
              <a:t>Как вы предлагаете этого добиваться.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ru-RU" sz="3200" b="0" i="0" u="none" strike="noStrike" baseline="0" dirty="0"/>
              <a:t>Каких действий вы ожидаете от собеседника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284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BD976-8EA1-4E52-A08B-898E998A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СТРАТЕГИЯ КОММУНИКАЦИИ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F655909-1719-4286-881D-42FD5C6E8F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47517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636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DE4B5-0E6F-4E6E-BC41-B44C2FC0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chemeClr val="accent1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Возможные способы коммуникации для сторонников и лиц, принимающих решение:</a:t>
            </a:r>
            <a:br>
              <a:rPr lang="ru-RU" sz="4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88A35-D165-415B-80B9-3EE72A62D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280160"/>
            <a:ext cx="10687050" cy="5189220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Брошюры и другие материалы для распространения в обществе.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Плакаты и реклама.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Встречи с общественностью.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Средства массовой информации: газеты, радио или телевидение.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Флешмобы или другие мероприятия для привлечения внимания средств массовой информации.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Привлечение известных личностей для поддержки вашего дела.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Написание писем.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Петиции.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Конкурсы.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2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72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Действующий веб-сайт и аккаунты в социальных сетях.</a:t>
            </a:r>
            <a:endParaRPr lang="ru-RU" sz="7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57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CA548-8A08-4031-B17B-84E6CF7C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980" y="286603"/>
            <a:ext cx="11029950" cy="143932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1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Хотим мы или нет, нравится нам или нет, но, чтобы донести информацию о нас как можно большему количеству заинтересованных лиц, нам нужно обращаться к СМИ.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B3D39-D7B1-40E3-9589-F8111571131C}"/>
              </a:ext>
            </a:extLst>
          </p:cNvPr>
          <p:cNvSpPr txBox="1"/>
          <p:nvPr/>
        </p:nvSpPr>
        <p:spPr>
          <a:xfrm>
            <a:off x="765810" y="1843241"/>
            <a:ext cx="11029950" cy="411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Чтобы быть более эффективным и успешным в коммуникации с помощью СМИ, нам, прежде всего, нужно помочь журналистам делать свою работу — предоставить им всю информацию, готовый новостной сюжет (факт, доказательства, участников, экспертов и предысторию).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 новостей в СМИ есть два полюса — полезное и обычное, уникальное и новое; чтобы достучаться до СМИ, ваша информация должна быть на одном из этих полюсов.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СМИ используют эмоции, а не разум: добавьте в вашу информацию эмоциональную составляющую, и вы обязательно привлечете внимание редактора.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Попробуйте использовать в своей речи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суперфразы</a:t>
            </a: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говорите четкими, яркими, эмоциональными 20-секундными предложениями; для этого используйте метафоры, цитаты и шутки.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Не пренебрегайте простыми и краткими формулировками, аудитории это понравится.</a:t>
            </a:r>
            <a:endParaRPr lang="ru-RU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4B06C-F9A5-4E13-830C-5C24D9E9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cap="al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ЛОББИРОВАНИЕ, ВОЗДЕЙСТВИЕ И ДОНЕСЕНИЕ ИНФОРМАЦИИ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DD38D-B6F7-4FC7-95AB-FEC01716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3" y="1845733"/>
            <a:ext cx="10814157" cy="4510999"/>
          </a:xfrm>
        </p:spPr>
        <p:txBody>
          <a:bodyPr>
            <a:normAutofit/>
          </a:bodyPr>
          <a:lstStyle/>
          <a:p>
            <a:pPr algn="ctr"/>
            <a:endParaRPr lang="ru-RU" sz="1800" cap="all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ПРИШЛО ВРЕМЯ ПОДУМАТЬ О ВЫБОРЕ ПРАВИЛЬНЫХ ИНСТРУМЕНТОВ ДЛЯ ДОСТИЖЕНИЯ ЦЕЛЕЙ: КАК ПОВЛИЯТЬ НА НАШУ ЦЕЛЕВУЮ ГРУППУ, МОБИЛИЗОВАТЬ СТОРОННИКОВ И В ТО ЖЕ ВРЕМЯ НЕЙТРАЛИЗОВАТЬ НАШИХ ОППОНЕНТОВ</a:t>
            </a:r>
          </a:p>
          <a:p>
            <a:endParaRPr lang="ru-RU" cap="all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chemeClr val="accent1"/>
                </a:solidFill>
                <a:latin typeface="MyriadPro-Bold"/>
              </a:rPr>
              <a:t>Лоббировать </a:t>
            </a:r>
            <a:r>
              <a:rPr lang="ru-RU" sz="2800" b="0" i="0" u="none" strike="noStrike" baseline="0" dirty="0">
                <a:solidFill>
                  <a:schemeClr val="accent1"/>
                </a:solidFill>
                <a:latin typeface="MyriadPro-Regular"/>
              </a:rPr>
              <a:t>– пытаться повлиять на решение политиков или представителей власти в области какого-либо вопроса. Слово происходит от практики использования лобби в палате законодателей с целью повлиять на ее членов в поддержке решения какого-либо вопроса /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78346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B9525-D90F-481C-B804-E7AAB3744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" y="286603"/>
            <a:ext cx="11441430" cy="1507907"/>
          </a:xfrm>
        </p:spPr>
        <p:txBody>
          <a:bodyPr>
            <a:noAutofit/>
          </a:bodyPr>
          <a:lstStyle/>
          <a:p>
            <a:r>
              <a:rPr lang="ru-RU" sz="2800" b="1" cap="al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ОЦЕНКА АДВОКАЦИИ</a:t>
            </a:r>
            <a:r>
              <a:rPr lang="ru-RU" sz="2800" cap="all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2800" cap="all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ПОМИМО ФОРМИРОВАНИЯ ЗАДАЧ АДВОКАЦИИ, ВАЖНО С САМОГО НАЧАЛА СОСРЕДОТОЧИТЬСЯ НА ТОМ, КАКИЕ РЕЗУЛЬТАТЫ ВЫ ХОТИТЕ ИМЕТЬ и ПО ОКОНЧАНИИ ПРОЦЕССА ОЦЕНИТЬ ИХ ДОСТИЖЕНИЕ.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98EFA-0EE9-45DB-844F-433817300D2A}"/>
              </a:ext>
            </a:extLst>
          </p:cNvPr>
          <p:cNvSpPr txBox="1"/>
          <p:nvPr/>
        </p:nvSpPr>
        <p:spPr>
          <a:xfrm>
            <a:off x="1036320" y="2169544"/>
            <a:ext cx="10119360" cy="3852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Выгода для политики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конкретные изменения в политике, практические перемены и институциональные реформы.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Выгода реализации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степень, в которой указанные политики реализуются и как они коснулись (или не коснулись) жизни общества.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Политические и демократические выгоды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признание права общественных объединений влиять на политику, облегчение их доступ к правительству и к другим учреждениям.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Польза для общества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улучшение сотрудничества между общественными объединениями.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Польза для партнерства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адвокация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 приводит к образованию региональных и международных сетей, которые могут эффективно взаимодействовать с международными организациями.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Польза для организации</a:t>
            </a:r>
            <a:r>
              <a:rPr lang="ru-RU" sz="1800" dirty="0">
                <a:solidFill>
                  <a:srgbClr val="000000"/>
                </a:solidFill>
                <a:effectLst/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: повышение престижа организации, отношение к нему как к достоверному источнику информации, увеличение финансирования и т. д.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3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4DA78-3F91-4C8B-87A5-62CF5D691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35684" cy="1450757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 </a:t>
            </a:r>
            <a:r>
              <a:rPr lang="ru-RU" sz="4000" b="1" dirty="0">
                <a:solidFill>
                  <a:schemeClr val="accent1"/>
                </a:solidFill>
                <a:latin typeface="+mn-lt"/>
              </a:rPr>
              <a:t>Лоббирование – один из методов </a:t>
            </a:r>
            <a:r>
              <a:rPr lang="ru-RU" sz="4000" b="1" dirty="0" err="1">
                <a:solidFill>
                  <a:schemeClr val="accent1"/>
                </a:solidFill>
                <a:latin typeface="+mn-lt"/>
              </a:rPr>
              <a:t>адвокации</a:t>
            </a:r>
            <a:r>
              <a:rPr lang="ru-RU" sz="4000" b="1" dirty="0">
                <a:solidFill>
                  <a:schemeClr val="accent1"/>
                </a:solidFill>
                <a:latin typeface="+mn-lt"/>
              </a:rPr>
              <a:t> по воздействию на </a:t>
            </a:r>
            <a:r>
              <a:rPr lang="ru-RU" sz="4000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Лиц, принимающих решения/</a:t>
            </a:r>
            <a:r>
              <a:rPr lang="ru-RU" sz="4000" b="1" dirty="0">
                <a:solidFill>
                  <a:schemeClr val="accent1"/>
                </a:solidFill>
                <a:latin typeface="+mn-lt"/>
              </a:rPr>
              <a:t>целевые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B3E72-CE98-4241-AF83-2978A5770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37380" cy="402336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Термин </a:t>
            </a:r>
            <a:r>
              <a:rPr lang="ru-RU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«лоббирование»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описывает непосредственные попытки повлиять на политиков, чиновников или других влиятельных личностей с помощью личных интервью и убеждений. </a:t>
            </a:r>
          </a:p>
          <a:p>
            <a:pPr algn="just"/>
            <a:r>
              <a:rPr lang="ru-RU" sz="24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Лобби 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— это группа, организация или ассоциация, пытающаяся повлиять на законодательные органы или других чиновников в пользу конкретного дела. Когда вы начинаете работу над новой инициативой </a:t>
            </a:r>
            <a:r>
              <a:rPr lang="ru-RU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адвокации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когда-то наступит момент, когда вам нужно будет организовать встречу с лицом или организацией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-Вашей целевой группы для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адвокации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Позвоните им и коротко расскажите, кто вы, чем занимается ваша организация, и почему вы хотите организовать встречу с ним.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298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F5F80-207C-4C64-A804-09BC2A84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</a:rPr>
              <a:t>ТОЧКА ЗРЕНИЯ: </a:t>
            </a:r>
            <a:r>
              <a:rPr lang="ru-RU" sz="2800" b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Адвокация</a:t>
            </a:r>
            <a:r>
              <a:rPr lang="ru-RU" sz="2800" b="1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противовес лоббизму) – это продвижение и защита не частных, не узкогрупповых, а общественных интересов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922F2-AADC-47BB-81C8-66C36329F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641330" cy="402336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750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речь идет об отстаивании частных, корпоративных, отраслевых, профессиональных интересов, которое сводится к требованию привилегий, преференций для отдельных групп - это лоббизм;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50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же речь идет о защите общественных интересов и ценностей, о влиянии на решение общезначимых социальных проблем – то речь идет об </a:t>
            </a:r>
            <a:r>
              <a:rPr lang="ru-RU" sz="28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адвокации</a:t>
            </a:r>
            <a:r>
              <a:rPr lang="ru-RU" sz="28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43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FA6F8-6984-419C-B028-B33EB7FC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Что такое лоббизм?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98C6A-09F6-4F00-9CA5-88ADE805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845733"/>
            <a:ext cx="10507094" cy="4416843"/>
          </a:xfrm>
        </p:spPr>
        <p:txBody>
          <a:bodyPr>
            <a:noAutofit/>
          </a:bodyPr>
          <a:lstStyle/>
          <a:p>
            <a:pPr algn="l"/>
            <a:r>
              <a:rPr lang="ru-RU" sz="2800" b="1" i="1" u="none" strike="noStrike" baseline="0" dirty="0">
                <a:latin typeface="TimesNewRomanPS-ItalicMT"/>
              </a:rPr>
              <a:t>Лоббизм </a:t>
            </a:r>
            <a:r>
              <a:rPr lang="ru-RU" sz="2800" b="0" i="0" u="none" strike="noStrike" baseline="0" dirty="0">
                <a:latin typeface="TimesNewRomanPSMT"/>
              </a:rPr>
              <a:t>– особая система и практика организации отдельных групп общества путем целенаправленного влияния на органы законодательной и исполнительной власти. </a:t>
            </a:r>
          </a:p>
          <a:p>
            <a:pPr algn="l"/>
            <a:r>
              <a:rPr lang="ru-RU" sz="2800" b="1" i="1" u="none" strike="noStrike" baseline="0" dirty="0">
                <a:latin typeface="TimesNewRomanPS-ItalicMT"/>
              </a:rPr>
              <a:t>Лоббизм</a:t>
            </a:r>
            <a:r>
              <a:rPr lang="ru-RU" sz="2800" b="0" i="1" u="none" strike="noStrike" baseline="0" dirty="0">
                <a:latin typeface="TimesNewRomanPS-ItalicMT"/>
              </a:rPr>
              <a:t> </a:t>
            </a:r>
            <a:r>
              <a:rPr lang="ru-RU" sz="2800" b="0" i="0" u="none" strike="noStrike" baseline="0" dirty="0">
                <a:latin typeface="TimesNewRomanPSMT"/>
              </a:rPr>
              <a:t>– деятельность юридических и физических лиц в отношении органов государственной власти с целью оказания влияния на выполнение последними своих полномочий предусмотренных законодательством. </a:t>
            </a:r>
          </a:p>
          <a:p>
            <a:pPr algn="l"/>
            <a:r>
              <a:rPr lang="ru-RU" sz="2800" b="1" i="1" u="none" strike="noStrike" baseline="0" dirty="0">
                <a:latin typeface="TimesNewRomanPS-ItalicMT"/>
              </a:rPr>
              <a:t>Лоббизм</a:t>
            </a:r>
            <a:r>
              <a:rPr lang="ru-RU" sz="2800" b="0" i="1" u="none" strike="noStrike" baseline="0" dirty="0">
                <a:latin typeface="TimesNewRomanPS-ItalicMT"/>
              </a:rPr>
              <a:t> – </a:t>
            </a:r>
            <a:r>
              <a:rPr lang="ru-RU" sz="2800" b="0" i="0" u="none" strike="noStrike" baseline="0" dirty="0">
                <a:latin typeface="TimesNewRomanPSMT"/>
              </a:rPr>
              <a:t>давление на власть, на людей, принимающих решения, со стороны разного рода группировок, или так называемых групп давления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570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4B0C2-699D-4A83-8991-15A0271D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Группы стран по правовому регулированию лоббизма?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73A68-B29E-4127-A581-4390B5D78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1845733"/>
            <a:ext cx="10464564" cy="4533801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2"/>
                </a:solidFill>
                <a:latin typeface="Arial" panose="020B0604020202020204" pitchFamily="34" charset="0"/>
              </a:rPr>
              <a:t>П</a:t>
            </a:r>
            <a:r>
              <a:rPr lang="ru-RU" sz="22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ервая группа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США и Канада, лоббизм жёстко регламентирован законодательством, а лоббисты в обязательном порядке регистрируются и отчитываются о своей деятельности.</a:t>
            </a:r>
          </a:p>
          <a:p>
            <a:r>
              <a:rPr lang="ru-RU" sz="2200" b="1" dirty="0">
                <a:solidFill>
                  <a:schemeClr val="accent2"/>
                </a:solidFill>
                <a:latin typeface="Arial" panose="020B0604020202020204" pitchFamily="34" charset="0"/>
              </a:rPr>
              <a:t>В</a:t>
            </a:r>
            <a:r>
              <a:rPr lang="ru-RU" sz="22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торая группа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:  (некоторые страны Европы) лоббизм полностью (или только в отдельных органах власти) регулируется набором правил и руководств, которые не имеют обязательной юридической силы и  регистрация лоббистов необязательна. </a:t>
            </a:r>
          </a:p>
          <a:p>
            <a:pPr marL="0" indent="0" algn="just">
              <a:buNone/>
            </a:pPr>
            <a:r>
              <a:rPr lang="ru-RU" sz="22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Третья группа </a:t>
            </a: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(к ней относится большинство современных государств) лоббизм не регламентирован специальным законом. Однако в большинстве стран (вне зависимости от того, есть ли в их национальном законодательстве понятие «лоббизм») правовой основой лоббизма является закреплённое конституционным актом право на подачу  петиции в орган власти.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0031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6C40C-FF6C-44C3-A023-AB82EB33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Лоббизм в Канаде. </a:t>
            </a:r>
            <a:r>
              <a:rPr lang="ru-RU" sz="31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Акт о регистрации лоббистов, который вступил в силу в 1989 году (в 2006 году вступили в силу изменения в этот акт), предусматривает следующее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001783-F28C-4061-A22F-48772ECC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960041" cy="4459373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Специальное должностное лицо уполномочено осуществлять контроль и надзор за лоббистами. Это Уполномоченный по лоббизму, который назначается обеими палатами парламента Канады на 7 лет. Уполномоченный отчитывается перед парламентом страны 1 раз в год, а также после каждого расследования о соблюдении Акта о лоббизме и Кодекса поведения лоббистов;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Старшие государственные служащие (включая министров и сотрудников министерств) не имеют права работать лоббистами или в лоббистских компаниях в течение 5 лет после отставки;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Чиновник не имеет права принимать деньги от лоббистов.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 нарушение лоббистом порядка регистрации полагается штраф в размере до 50тыс. Канадских долларов  и тюремное заключение до 6 месяцев, за предоставление ложных сведений (или подложных документов) — штраф до 200 тыс. канадских долларов и тюремное заключение до 2-х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29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4BAEC-66B5-4E17-AA76-4DAEA834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Закон разрешает деятельность лоббистов в Канаде, но делит их на категории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5325F2-3EAC-4D0D-A296-6CC25AEB0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484" y="1845734"/>
            <a:ext cx="10475196" cy="443810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Платные консультанты по связям с государственными органами, которые обязаны регистрировать каждую сделку с клиентом.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Сотрудники корпораций. Закон обязывает регистрировать корпорацию в качестве лоббиста, если время, затрачиваемое на лоббирование её сотрудниками, превышает 20 % рабочего времени лица, работающего полный рабочий день.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Сотрудники некоммерческих организаций. Закон обязывает регистрировать некоммерческую организацию в качестве лоббиста, если время, затрачиваемое на лоббирование её сотрудниками, превышает 20 % рабочего времени лица, работающего полный рабочий день.</a:t>
            </a:r>
          </a:p>
          <a:p>
            <a:r>
              <a:rPr lang="ru-RU" sz="2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Также работа лоббистов регламентируется Кодексом поведения лоббистов (вступил в силу в 1997 году)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622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1756C-EEEA-4010-8056-908E6B637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Лоббизм в Японии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3D8D84-BB0B-499E-95D8-E5D545C2A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545" y="1845733"/>
            <a:ext cx="11025962" cy="4725663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Японии нет специального лоббистского законодательства, но детально урегулировано право граждан на подачу петиций и порядок их рассмотрения. </a:t>
            </a:r>
          </a:p>
          <a:p>
            <a:pPr algn="l"/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Японии действует такой порядок: граждане имеют право по Конституции подавать в парламент  любые петиции (кроме связанных с судебным иском), поэтому ежегодно в  Палату представителей поступает 4 — 5 тыс. прошений. </a:t>
            </a:r>
          </a:p>
          <a:p>
            <a:pPr algn="l"/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Петиция подаётся через депутата, который её передаёт в комиссию, которая отправляет её на заседание палаты парламента, а та решает посылать ли её в Правительство или самой рассмотреть петицию. </a:t>
            </a:r>
          </a:p>
          <a:p>
            <a:pPr algn="l"/>
            <a:r>
              <a:rPr lang="ru-RU" sz="2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Дважды в год Кабинет министров отчитывается перед парламентом об итогах работы с петициями. Другим методом лоббирования являются петиционные демонстрации, для которых выделена специальная площадка перед западным входом в парламент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79891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995</TotalTime>
  <Words>1821</Words>
  <Application>Microsoft Office PowerPoint</Application>
  <PresentationFormat>Широкоэкранный</PresentationFormat>
  <Paragraphs>99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Helvetica</vt:lpstr>
      <vt:lpstr>inherit</vt:lpstr>
      <vt:lpstr>MyriadPro-Bold</vt:lpstr>
      <vt:lpstr>MyriadPro-Regular</vt:lpstr>
      <vt:lpstr>Symbol</vt:lpstr>
      <vt:lpstr>TimesNewRomanPS-ItalicMT</vt:lpstr>
      <vt:lpstr>TimesNewRomanPSMT</vt:lpstr>
      <vt:lpstr>Wingdings</vt:lpstr>
      <vt:lpstr>Ретро</vt:lpstr>
      <vt:lpstr>   ЛОББИРОВАНИЕ, ВОЗДЕЙСТВИЕ И ДОНЕСЕНИЕ ИНФОРМАЦИИ ПРЕЗЕНТАЦИЯ №5.    </vt:lpstr>
      <vt:lpstr>ЛОББИРОВАНИЕ, ВОЗДЕЙСТВИЕ И ДОНЕСЕНИЕ ИНФОРМАЦИИ</vt:lpstr>
      <vt:lpstr> Лоббирование – один из методов адвокации по воздействию на Лиц, принимающих решения/целевые группы</vt:lpstr>
      <vt:lpstr>ТОЧКА ЗРЕНИЯ: Адвокация (в противовес лоббизму) – это продвижение и защита не частных, не узкогрупповых, а общественных интересов</vt:lpstr>
      <vt:lpstr>Что такое лоббизм?</vt:lpstr>
      <vt:lpstr>Группы стран по правовому регулированию лоббизма?</vt:lpstr>
      <vt:lpstr>Лоббизм в Канаде. Акт о регистрации лоббистов, который вступил в силу в 1989 году (в 2006 году вступили в силу изменения в этот акт), предусматривает следующее</vt:lpstr>
      <vt:lpstr>Закон разрешает деятельность лоббистов в Канаде, но делит их на категории</vt:lpstr>
      <vt:lpstr>Лоббизм в Японии</vt:lpstr>
      <vt:lpstr>Лоббизм в странах СНГ.  </vt:lpstr>
      <vt:lpstr>Люди могут менять свои взгляды?    Как Вы думаете, почему люди меняют взгляды? </vt:lpstr>
      <vt:lpstr>Презентация PowerPoint</vt:lpstr>
      <vt:lpstr>Подготовка к встрече </vt:lpstr>
      <vt:lpstr>Важно помнить следующее: </vt:lpstr>
      <vt:lpstr>Что такое Коммуникация?  </vt:lpstr>
      <vt:lpstr>Какова главная мысль, которую вы хотите донести до Лиц, принимающих решение? СОДЕРЖАНИЕ ПОСЛАНИЯ</vt:lpstr>
      <vt:lpstr>СТРАТЕГИЯ КОММУНИКАЦИИ</vt:lpstr>
      <vt:lpstr>Возможные способы коммуникации для сторонников и лиц, принимающих решение: </vt:lpstr>
      <vt:lpstr>Хотим мы или нет, нравится нам или нет, но, чтобы донести информацию о нас как можно большему количеству заинтересованных лиц, нам нужно обращаться к СМИ.</vt:lpstr>
      <vt:lpstr>ОЦЕНКА АДВОКАЦИИ. ПОМИМО ФОРМИРОВАНИЯ ЗАДАЧ АДВОКАЦИИ, ВАЖНО С САМОГО НАЧАЛА СОСРЕДОТОЧИТЬСЯ НА ТОМ, КАКИЕ РЕЗУЛЬТАТЫ ВЫ ХОТИТЕ ИМЕТЬ и ПО ОКОНЧАНИИ ПРОЦЕССА ОЦЕНИТЬ ИХ ДОСТИЖЕНИЕ.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6. Основные подходы к проведению адвокации, лоббирования и коммуникации Адвокация</dc:title>
  <dc:creator>Татьяна Ник</dc:creator>
  <cp:lastModifiedBy>Татьяна Ник</cp:lastModifiedBy>
  <cp:revision>17</cp:revision>
  <dcterms:created xsi:type="dcterms:W3CDTF">2022-01-10T17:35:51Z</dcterms:created>
  <dcterms:modified xsi:type="dcterms:W3CDTF">2022-03-19T23:56:08Z</dcterms:modified>
</cp:coreProperties>
</file>