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554" r:id="rId2"/>
    <p:sldId id="555" r:id="rId3"/>
    <p:sldId id="550" r:id="rId4"/>
    <p:sldId id="552" r:id="rId5"/>
    <p:sldId id="553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56" d="100"/>
          <a:sy n="56" d="100"/>
        </p:scale>
        <p:origin x="1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RvNHo-lrN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E1EF1-8D36-4DEC-B29B-CBDC60951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010" y="2194560"/>
            <a:ext cx="10058400" cy="21717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accent1"/>
                </a:solidFill>
              </a:rPr>
              <a:t>«</a:t>
            </a:r>
            <a:r>
              <a:rPr lang="ru-RU" sz="4400" b="1" dirty="0">
                <a:solidFill>
                  <a:schemeClr val="accent1"/>
                </a:solidFill>
                <a:latin typeface="+mn-lt"/>
              </a:rPr>
              <a:t>ОПЫТ РТ И ДРУГИХ СТРАН ПО СОЦИАЛЬНОМУ ПАРТНЕРСТВУ ГОСУДАРСТВА С  ОО»</a:t>
            </a:r>
            <a:br>
              <a:rPr lang="ru-RU" sz="4400" b="1" dirty="0">
                <a:solidFill>
                  <a:schemeClr val="accent1"/>
                </a:solidFill>
                <a:latin typeface="+mn-lt"/>
              </a:rPr>
            </a:br>
            <a:r>
              <a:rPr lang="ru-RU" sz="3600" b="1" dirty="0">
                <a:solidFill>
                  <a:schemeClr val="tx1"/>
                </a:solidFill>
                <a:latin typeface="+mn-lt"/>
              </a:rPr>
              <a:t>ПРЕЗЕНТАЦИЯ №7</a:t>
            </a:r>
            <a:endParaRPr lang="ru-RU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93162B-4B7E-42F9-A619-7D0A039D3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831" y="4528360"/>
            <a:ext cx="10058400" cy="158600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3300" b="1" dirty="0">
                <a:solidFill>
                  <a:schemeClr val="tx1"/>
                </a:solidFill>
              </a:rPr>
              <a:t>«</a:t>
            </a:r>
            <a:r>
              <a:rPr lang="ru-RU" sz="3300" b="1" dirty="0">
                <a:solidFill>
                  <a:schemeClr val="tx1"/>
                </a:solidFill>
                <a:latin typeface="+mn-lt"/>
              </a:rPr>
              <a:t>ТЕМА 7. Ключевые партнеры ОГО в продвижении гендерного равенства и ликвидации СГН» </a:t>
            </a:r>
          </a:p>
          <a:p>
            <a:pPr algn="ctr"/>
            <a:r>
              <a:rPr lang="ru-RU" sz="3300" b="1" dirty="0">
                <a:solidFill>
                  <a:schemeClr val="tx1"/>
                </a:solidFill>
                <a:latin typeface="+mn-lt"/>
              </a:rPr>
              <a:t>День первый</a:t>
            </a:r>
          </a:p>
          <a:p>
            <a:pPr algn="ctr"/>
            <a:r>
              <a:rPr lang="ru-RU" sz="3300" b="1" dirty="0">
                <a:solidFill>
                  <a:schemeClr val="tx1"/>
                </a:solidFill>
                <a:latin typeface="+mn-lt"/>
              </a:rPr>
              <a:t>14 января 2022 года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1BFDB05-3C53-4A82-A450-CC8DE7CDA3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2377286" y="688567"/>
            <a:ext cx="9083194" cy="13438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752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CF71A-4FE0-41EE-A47D-CACAE224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07" y="403760"/>
            <a:ext cx="11126333" cy="128253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Опыт Таджикистана по  взаимодействию  госструктур с ОГО  для достижения гражданского мира, национального и общественного согласия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5E0ED2-BEFC-41E7-94C6-93EDD6323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08" y="1799082"/>
            <a:ext cx="11126334" cy="54182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r>
              <a:rPr lang="ru-RU" sz="3200" b="1" dirty="0"/>
              <a:t>ЦЕЛЬ ДОГОВОРА ОБ ОБЩЕСТВЕННОМ СОГЛАСИИ:</a:t>
            </a:r>
          </a:p>
          <a:p>
            <a:pPr marL="0" indent="0">
              <a:buNone/>
            </a:pPr>
            <a:r>
              <a:rPr lang="ru-RU" sz="3200" dirty="0"/>
              <a:t>Создание основ для общественно-политической и национальной консолидации таджикского и других народов в построении открытого, свободного и плюралистического общества в Таджикистане</a:t>
            </a:r>
          </a:p>
          <a:p>
            <a:pPr marL="0" indent="0">
              <a:buNone/>
            </a:pPr>
            <a:r>
              <a:rPr lang="ru-RU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1483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CF71A-4FE0-41EE-A47D-CACAE224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08" y="395510"/>
            <a:ext cx="11373292" cy="106753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1996 год: Договор об общественном согласии в Таджикистане</a:t>
            </a:r>
            <a:r>
              <a:rPr lang="ru-RU" sz="3000" b="1" dirty="0">
                <a:solidFill>
                  <a:schemeClr val="accent1"/>
                </a:solidFill>
              </a:rPr>
              <a:t> </a:t>
            </a:r>
            <a:br>
              <a:rPr lang="ru-RU" sz="3000" b="1" dirty="0">
                <a:solidFill>
                  <a:schemeClr val="accent1"/>
                </a:solidFill>
              </a:rPr>
            </a:b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5E0ED2-BEFC-41E7-94C6-93EDD6323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08" y="1799082"/>
            <a:ext cx="11126334" cy="54182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/>
              <a:t>Мы участники Договора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/>
              <a:t>Соединенные общею судьбою на земле Таджикистана;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/>
              <a:t>Учитывая историческую необходимость обеспечения национального единства таджикского народа;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/>
              <a:t>Признавая приоритет прав и свобод личности и общепризнанных норм международного права;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/>
              <a:t>Провозглашая свою приверженность принципам государственного суверенитета и государственности;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/>
              <a:t>Сознавая свою ответственность перед нынешним и будущими поколениями;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/>
              <a:t>Осознавая, что в многообразии наша общественная сила и духовное богатство,</a:t>
            </a:r>
          </a:p>
          <a:p>
            <a:pPr marL="0" indent="0">
              <a:buNone/>
            </a:pPr>
            <a:r>
              <a:rPr lang="ru-RU" sz="8000" dirty="0"/>
              <a:t>           </a:t>
            </a:r>
            <a:r>
              <a:rPr lang="ru-RU" sz="8000" b="1" dirty="0"/>
              <a:t>СЧИТАЕМ,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/>
              <a:t>Что мы обязаны преодолеть противостояние и передать нашим потомкам мирный и единый Таджикистан, где реально осуществлялся бы принцип: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/>
              <a:t>Каждый рождается свободным и равным в своем достоинстве и правах:</a:t>
            </a:r>
          </a:p>
          <a:p>
            <a:pPr marL="0" indent="0">
              <a:buNone/>
            </a:pPr>
            <a:endParaRPr lang="ru-RU" sz="72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41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EA3E4-5A2C-43C5-ADE3-E1425695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946" y="0"/>
            <a:ext cx="11313414" cy="154493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accent1"/>
                </a:solidFill>
              </a:rPr>
              <a:t>На основе Договора об общественном согласии был создан Общественный совет во главе с президентом страны, в который вошли представители ОГО, политические партии, ОО, национальные общины и др.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6EAF3-674C-4480-829D-6B91E0E28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90" y="1943101"/>
            <a:ext cx="10892790" cy="4469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Активными участниками Договора стали женские и другие общественные организации: </a:t>
            </a:r>
          </a:p>
          <a:p>
            <a:r>
              <a:rPr lang="ru-RU" sz="2400" dirty="0"/>
              <a:t>Союз женщин Таджикистана</a:t>
            </a:r>
          </a:p>
          <a:p>
            <a:r>
              <a:rPr lang="ru-RU" sz="2400" dirty="0"/>
              <a:t>Ассоциация женщин с университетским образованием</a:t>
            </a:r>
          </a:p>
          <a:p>
            <a:r>
              <a:rPr lang="ru-RU" sz="2400" dirty="0"/>
              <a:t>Ассоциация «Женщины науки» (Якубова </a:t>
            </a:r>
            <a:r>
              <a:rPr lang="ru-RU" sz="2400" dirty="0" err="1"/>
              <a:t>Мухиба</a:t>
            </a:r>
            <a:r>
              <a:rPr lang="ru-RU" sz="2400" dirty="0"/>
              <a:t>)</a:t>
            </a:r>
          </a:p>
          <a:p>
            <a:r>
              <a:rPr lang="ru-RU" sz="2400" dirty="0"/>
              <a:t> Фонд поддержки гражданских инициатив (</a:t>
            </a:r>
            <a:r>
              <a:rPr lang="ru-RU" sz="2400" dirty="0" err="1"/>
              <a:t>Бурханова</a:t>
            </a:r>
            <a:r>
              <a:rPr lang="ru-RU" sz="2400" dirty="0"/>
              <a:t> </a:t>
            </a:r>
            <a:r>
              <a:rPr lang="ru-RU" sz="2400" dirty="0" err="1"/>
              <a:t>Муазамма</a:t>
            </a:r>
            <a:r>
              <a:rPr lang="ru-RU" sz="2400" dirty="0"/>
              <a:t>)</a:t>
            </a:r>
          </a:p>
          <a:p>
            <a:r>
              <a:rPr lang="ru-RU" sz="2400" dirty="0"/>
              <a:t>Ассоциация малого и среднего бизнеса (</a:t>
            </a:r>
            <a:r>
              <a:rPr lang="ru-RU" sz="2400" dirty="0" err="1"/>
              <a:t>Ульджабаева</a:t>
            </a:r>
            <a:r>
              <a:rPr lang="ru-RU" sz="2400" dirty="0"/>
              <a:t> </a:t>
            </a:r>
            <a:r>
              <a:rPr lang="ru-RU" sz="2400" dirty="0" err="1"/>
              <a:t>Матлюба</a:t>
            </a:r>
            <a:r>
              <a:rPr lang="ru-RU" sz="2400" dirty="0"/>
              <a:t>)</a:t>
            </a:r>
          </a:p>
          <a:p>
            <a:r>
              <a:rPr lang="ru-RU" sz="2400" dirty="0"/>
              <a:t>Общественная организация «</a:t>
            </a:r>
            <a:r>
              <a:rPr lang="ru-RU" sz="2400" dirty="0" err="1"/>
              <a:t>Фидокор</a:t>
            </a:r>
            <a:r>
              <a:rPr lang="ru-RU" sz="2400" dirty="0"/>
              <a:t>» (Дильбар Халилова) и другие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06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49F3F-AB60-4E53-93CE-9B08CE7A4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ОПЫТ РФ ПО ВЗАИМОДЕЙСТВИЮ ОРГАНОВ ВЛАСТИ С ОГО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6F4A73-A323-4DC2-8595-D3C3A499D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видео  на заседание Совета по развитию гражданского общества и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правам человека РФ 09.12.21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https://www.youtube.com/watch?v=8RvNHo-lrN4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04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B00F5-B51F-47DF-BBEF-38DB963C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286603"/>
            <a:ext cx="10378440" cy="145075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УЗБЕКИСТАНА: </a:t>
            </a:r>
            <a:r>
              <a:rPr lang="ru-RU" sz="2700" b="1" spc="-1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 Президента Республики Узбекистан</a:t>
            </a:r>
            <a:br>
              <a:rPr lang="ru-RU" sz="27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spc="-15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утверждении концепции развития гражданского общества в 2021-2025 годах </a:t>
            </a:r>
            <a:r>
              <a:rPr lang="ru-RU" sz="27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(№ УП–6181, 04.03.2021 г.).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8DC0F-CDCE-49C1-9C92-4C47D08CF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5734"/>
            <a:ext cx="11563350" cy="4269316"/>
          </a:xfrm>
        </p:spPr>
        <p:txBody>
          <a:bodyPr>
            <a:normAutofit/>
          </a:bodyPr>
          <a:lstStyle/>
          <a:p>
            <a:pPr fontAlgn="base">
              <a:spcAft>
                <a:spcPts val="1200"/>
              </a:spcAft>
            </a:pPr>
            <a:r>
              <a:rPr lang="ru-RU" sz="2400" dirty="0">
                <a:solidFill>
                  <a:srgbClr val="565656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С 1 апреля 2021 года вводится Индекс открытости деятельности негосударственных некоммерческих организаций. Разработка и полное введение в практику данного Индекса открытости возлагаются на органы юстиции.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200"/>
              </a:spcAft>
            </a:pPr>
            <a:r>
              <a:rPr lang="ru-RU" sz="2400" dirty="0">
                <a:solidFill>
                  <a:srgbClr val="565656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Вводится институт постоянного представителя негосударственных некоммерческих организаций, участвующего в заседаниях Законодательной палаты </a:t>
            </a:r>
            <a:r>
              <a:rPr lang="ru-RU" sz="2400" dirty="0" err="1">
                <a:solidFill>
                  <a:srgbClr val="565656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Олий</a:t>
            </a:r>
            <a:r>
              <a:rPr lang="ru-RU" sz="2400" dirty="0">
                <a:solidFill>
                  <a:srgbClr val="565656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565656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Мажлиса</a:t>
            </a:r>
            <a:r>
              <a:rPr lang="ru-RU" sz="2400" dirty="0">
                <a:solidFill>
                  <a:srgbClr val="565656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 и ее комитетов (комиссий).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200"/>
              </a:spcAft>
            </a:pPr>
            <a:r>
              <a:rPr lang="ru-RU" sz="2400" dirty="0">
                <a:solidFill>
                  <a:srgbClr val="565656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Постоянный представитель назначается на должность и освобождается от должности Общественной палатой из числа работников негосударственных некоммерческих организаций, внесших вклад в развитие гражданского общества, проявивших активность при защите прав и свобод граждан и заслуживших уважение народа.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573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6F8AB-2211-4264-9118-683ED82B1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30" y="394977"/>
            <a:ext cx="10058400" cy="145075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ПРИОРИТЕТНЫМИ НАПРАВЛЕНИЯМИ КОНЦЕПЦИИ ОПРЕДЕЛЕНЫ: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903351-9367-42A0-B7E3-17205050F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845734"/>
            <a:ext cx="11361420" cy="4023360"/>
          </a:xfrm>
        </p:spPr>
        <p:txBody>
          <a:bodyPr>
            <a:normAutofit/>
          </a:bodyPr>
          <a:lstStyle/>
          <a:p>
            <a:pPr lvl="0">
              <a:lnSpc>
                <a:spcPts val="1800"/>
              </a:lnSpc>
              <a:spcBef>
                <a:spcPts val="375"/>
              </a:spcBef>
              <a:spcAft>
                <a:spcPts val="375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lang="ru-RU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800"/>
              </a:lnSpc>
              <a:spcBef>
                <a:spcPts val="375"/>
              </a:spcBef>
              <a:spcAft>
                <a:spcPts val="375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последовательное совершенствование правовых основ развития  гражданского общества;</a:t>
            </a:r>
            <a:endParaRPr lang="ru-RU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800"/>
              </a:lnSpc>
              <a:spcBef>
                <a:spcPts val="375"/>
              </a:spcBef>
              <a:spcAft>
                <a:spcPts val="375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институтам гражданского общества и совершенствование механизма их государственной поддержки;</a:t>
            </a:r>
            <a:endParaRPr lang="ru-RU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800"/>
              </a:lnSpc>
              <a:spcBef>
                <a:spcPts val="375"/>
              </a:spcBef>
              <a:spcAft>
                <a:spcPts val="375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активного участия институтов гражданского общества в государственном и общественном  управлении;</a:t>
            </a:r>
            <a:endParaRPr lang="ru-RU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800"/>
              </a:lnSpc>
              <a:spcBef>
                <a:spcPts val="375"/>
              </a:spcBef>
              <a:spcAft>
                <a:spcPts val="375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участия институтов гражданского общества  в реализации государственных социальных проектов;</a:t>
            </a:r>
          </a:p>
          <a:p>
            <a:pPr lvl="0">
              <a:lnSpc>
                <a:spcPts val="1800"/>
              </a:lnSpc>
              <a:spcBef>
                <a:spcPts val="375"/>
              </a:spcBef>
              <a:spcAft>
                <a:spcPts val="375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деятельности институтов гражданского общества.</a:t>
            </a:r>
            <a:endParaRPr lang="ru-RU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223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99385-19EE-4218-87CC-755CBB236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9277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Что сделано?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45D085-8719-4C6E-8F86-3D22E43E1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14500"/>
            <a:ext cx="11132820" cy="467487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spc="-10" dirty="0">
                <a:solidFill>
                  <a:srgbClr val="000000"/>
                </a:solidFill>
                <a:effectLst/>
                <a:latin typeface="Merriweather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 частности, за истекшие четыре года из государственного бюджета были выделены средства в размере </a:t>
            </a:r>
            <a:r>
              <a:rPr lang="ru-RU" sz="2300" b="1" spc="-10" dirty="0">
                <a:solidFill>
                  <a:srgbClr val="000000"/>
                </a:solidFill>
                <a:effectLst/>
                <a:latin typeface="Merriweather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117 миллиардов</a:t>
            </a:r>
            <a:r>
              <a:rPr lang="ru-RU" sz="2300" spc="-10" dirty="0">
                <a:solidFill>
                  <a:srgbClr val="000000"/>
                </a:solidFill>
                <a:effectLst/>
                <a:latin typeface="Merriweather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 сумов для поддержки более</a:t>
            </a:r>
            <a:r>
              <a:rPr lang="ru-RU" sz="2300" b="1" spc="-10" dirty="0">
                <a:solidFill>
                  <a:srgbClr val="000000"/>
                </a:solidFill>
                <a:effectLst/>
                <a:latin typeface="Merriweather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 1 270</a:t>
            </a:r>
            <a:r>
              <a:rPr lang="ru-RU" sz="2300" spc="-10" dirty="0">
                <a:solidFill>
                  <a:srgbClr val="000000"/>
                </a:solidFill>
                <a:effectLst/>
                <a:latin typeface="Merriweather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 проектов негосударственных некоммерческих организаций и других институтов гражданского общества.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spc="-10" dirty="0">
                <a:solidFill>
                  <a:srgbClr val="000000"/>
                </a:solidFill>
                <a:effectLst/>
                <a:latin typeface="Merriweather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осуществленных мер усовершенствована нормативно-правовая база, обеспечивающая правовые гарантии негосударственных некоммерческих организаций и отвечающая современным демократическим требованиям и международным стандартам.</a:t>
            </a:r>
            <a:br>
              <a:rPr lang="ru-RU" sz="2300" spc="-10" dirty="0">
                <a:solidFill>
                  <a:srgbClr val="000000"/>
                </a:solidFill>
                <a:effectLst/>
                <a:latin typeface="Merriweather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spc="-10" dirty="0">
                <a:solidFill>
                  <a:srgbClr val="000000"/>
                </a:solidFill>
                <a:effectLst/>
                <a:latin typeface="Merriweather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этого принято </a:t>
            </a:r>
            <a:r>
              <a:rPr lang="ru-RU" sz="2300" b="1" spc="-10" dirty="0">
                <a:solidFill>
                  <a:srgbClr val="000000"/>
                </a:solidFill>
                <a:effectLst/>
                <a:latin typeface="Merriweather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около 20</a:t>
            </a:r>
            <a:r>
              <a:rPr lang="ru-RU" sz="2300" spc="-10" dirty="0">
                <a:solidFill>
                  <a:srgbClr val="000000"/>
                </a:solidFill>
                <a:effectLst/>
                <a:latin typeface="Merriweather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 законов, актов Президента Республики Узбекистан и решений правительства.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spc="-10" dirty="0">
                <a:solidFill>
                  <a:srgbClr val="000000"/>
                </a:solidFill>
                <a:effectLst/>
                <a:latin typeface="Merriweather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Создана Общественная палата при Президенте Республики Узбекистан, деятельность которой направлена на представление интересов негосударственных некоммерческих организаций, выполнение роли моста между ними и государством, а также в целях внедрения новых эффективных средств проведения открытого диалога с населением налажена деятельность </a:t>
            </a:r>
            <a:r>
              <a:rPr lang="ru-RU" sz="2300" b="1" spc="-10" dirty="0">
                <a:solidFill>
                  <a:srgbClr val="000000"/>
                </a:solidFill>
                <a:effectLst/>
                <a:latin typeface="Merriweather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общественных советов</a:t>
            </a:r>
            <a:br>
              <a:rPr lang="ru-RU" sz="2300" spc="-10" dirty="0">
                <a:solidFill>
                  <a:srgbClr val="000000"/>
                </a:solidFill>
                <a:effectLst/>
                <a:latin typeface="Merriweather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spc="-10" dirty="0">
                <a:solidFill>
                  <a:srgbClr val="000000"/>
                </a:solidFill>
                <a:effectLst/>
                <a:latin typeface="Merriweather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при государственных органах.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79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AD213-46D6-4132-92C3-419E6E44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29900" cy="145075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Целевые показатели по реализации Концепции развития гражданского общества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99EB5C-7E0A-4456-B185-3D9DA1B96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" y="1845734"/>
            <a:ext cx="12092940" cy="4497916"/>
          </a:xfrm>
        </p:spPr>
        <p:txBody>
          <a:bodyPr>
            <a:normAutofit/>
          </a:bodyPr>
          <a:lstStyle/>
          <a:p>
            <a:pPr fontAlgn="base">
              <a:spcAft>
                <a:spcPts val="1200"/>
              </a:spcAft>
            </a:pPr>
            <a:r>
              <a:rPr lang="ru-RU" sz="1800" dirty="0">
                <a:solidFill>
                  <a:srgbClr val="565656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- увеличение объема государственной поддержки негосударственных некоммерческих организаций и других институтов гражданского общества в виде субсидий, грантов и социальных заказов не менее чем в 1,2 раза в 2021 году и в 1,8 раза в 2025 году;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200"/>
              </a:spcAft>
            </a:pPr>
            <a:r>
              <a:rPr lang="ru-RU" sz="1800" dirty="0">
                <a:solidFill>
                  <a:srgbClr val="565656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- выделение общественным фондам по поддержке негосударственных некоммерческих организаций и других институтов гражданского общества при </a:t>
            </a:r>
            <a:r>
              <a:rPr lang="ru-RU" sz="1800" dirty="0" err="1">
                <a:solidFill>
                  <a:srgbClr val="565656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Жокаргы</a:t>
            </a:r>
            <a:r>
              <a:rPr lang="ru-RU" sz="1800" dirty="0">
                <a:solidFill>
                  <a:srgbClr val="565656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565656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Кенесе</a:t>
            </a:r>
            <a:r>
              <a:rPr lang="ru-RU" sz="1800" dirty="0">
                <a:solidFill>
                  <a:srgbClr val="565656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 Республики Каракалпакстан, </a:t>
            </a:r>
            <a:r>
              <a:rPr lang="ru-RU" sz="1800" dirty="0" err="1">
                <a:solidFill>
                  <a:srgbClr val="565656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Кенгашах</a:t>
            </a:r>
            <a:r>
              <a:rPr lang="ru-RU" sz="1800" dirty="0">
                <a:solidFill>
                  <a:srgbClr val="565656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 народных депутатов областей и города Ташкента средств в размере 16 миллиардов сумов в 2021 году и 70 миллиардов сумов в 2025 году;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200"/>
              </a:spcAft>
            </a:pPr>
            <a:r>
              <a:rPr lang="ru-RU" sz="1800" dirty="0">
                <a:solidFill>
                  <a:srgbClr val="565656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- доведение количества негосударственных некоммерческих организаций, участвующих в реализации государственной программы объявляемого в нашей стране года, до 30 в 2021 году, до 50-2025 года;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200"/>
              </a:spcAft>
            </a:pPr>
            <a:r>
              <a:rPr lang="ru-RU" sz="1800" dirty="0">
                <a:solidFill>
                  <a:srgbClr val="565656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- снижение количества правонарушений, совершаемых негосударственными некоммерческими организациями на 3,8 процента в 2021 году и на 19,2 процента в 2025 году;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200"/>
              </a:spcAft>
            </a:pPr>
            <a:r>
              <a:rPr lang="ru-RU" sz="1800" dirty="0">
                <a:solidFill>
                  <a:srgbClr val="565656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- переподготовку и повышение квалификации 50 руководителей негосударственных некоммерческих организаций в 2021 году и 250 – в 2025 году в Академии государственного управления.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77417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513</TotalTime>
  <Words>772</Words>
  <Application>Microsoft Office PowerPoint</Application>
  <PresentationFormat>Широкоэкранный</PresentationFormat>
  <Paragraphs>57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Calibri</vt:lpstr>
      <vt:lpstr>Calibri Light</vt:lpstr>
      <vt:lpstr>Merriweather</vt:lpstr>
      <vt:lpstr>PT Sans</vt:lpstr>
      <vt:lpstr>Times New Roman</vt:lpstr>
      <vt:lpstr>Wingdings</vt:lpstr>
      <vt:lpstr>Ретро</vt:lpstr>
      <vt:lpstr>«ОПЫТ РТ И ДРУГИХ СТРАН ПО СОЦИАЛЬНОМУ ПАРТНЕРСТВУ ГОСУДАРСТВА С  ОО» ПРЕЗЕНТАЦИЯ №7</vt:lpstr>
      <vt:lpstr>Опыт Таджикистана по  взаимодействию  госструктур с ОГО  для достижения гражданского мира, национального и общественного согласия </vt:lpstr>
      <vt:lpstr>1996 год: Договор об общественном согласии в Таджикистане  </vt:lpstr>
      <vt:lpstr>На основе Договора об общественном согласии был создан Общественный совет во главе с президентом страны, в который вошли представители ОГО, политические партии, ОО, национальные общины и др. </vt:lpstr>
      <vt:lpstr>ОПЫТ РФ ПО ВЗАИМОДЕЙСТВИЮ ОРГАНОВ ВЛАСТИ С ОГО</vt:lpstr>
      <vt:lpstr>ОПЫТ УЗБЕКИСТАНА: Указ Президента Республики Узбекистан Об утверждении концепции развития гражданского общества в 2021-2025 годах (№ УП–6181, 04.03.2021 г.).</vt:lpstr>
      <vt:lpstr>ПРИОРИТЕТНЫМИ НАПРАВЛЕНИЯМИ КОНЦЕПЦИИ ОПРЕДЕЛЕНЫ: </vt:lpstr>
      <vt:lpstr>Что сделано?</vt:lpstr>
      <vt:lpstr>Целевые показатели по реализации Концепции развития гражданского общества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Ник</dc:creator>
  <cp:lastModifiedBy>Татьяна Ник</cp:lastModifiedBy>
  <cp:revision>10</cp:revision>
  <dcterms:created xsi:type="dcterms:W3CDTF">2022-01-13T20:02:06Z</dcterms:created>
  <dcterms:modified xsi:type="dcterms:W3CDTF">2022-03-20T00:21:54Z</dcterms:modified>
</cp:coreProperties>
</file>