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554" r:id="rId2"/>
    <p:sldId id="560" r:id="rId3"/>
    <p:sldId id="558" r:id="rId4"/>
    <p:sldId id="555" r:id="rId5"/>
    <p:sldId id="556" r:id="rId6"/>
    <p:sldId id="557" r:id="rId7"/>
    <p:sldId id="261" r:id="rId8"/>
    <p:sldId id="262" r:id="rId9"/>
    <p:sldId id="5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C%D0%B8%D0%BD%D0%B8%D1%81%D1%82%D0%B5%D1%80%D1%81%D1%82%D0%B2%D0%BE_%D1%81%D0%B5%D0%BB%D1%8C%D1%81%D0%BA%D0%BE%D0%B3%D0%BE_%D1%85%D0%BE%D0%B7%D1%8F%D0%B9%D1%81%D1%82%D0%B2%D0%B0_%D0%A2%D0%B0%D0%B4%D0%B6%D0%B8%D0%BA%D0%B8%D1%81%D1%82%D0%B0%D0%BD%D0%B0&amp;action=edit&amp;redlink=1" TargetMode="External"/><Relationship Id="rId7" Type="http://schemas.openxmlformats.org/officeDocument/2006/relationships/hyperlink" Target="https://ru.wikipedia.org/w/index.php?title=%D0%9C%D0%B8%D0%BD%D0%B8%D1%81%D1%82%D0%B5%D1%80%D1%81%D1%82%D0%B2%D0%BE_%D1%82%D1%80%D1%83%D0%B4%D0%B0,_%D0%BC%D0%B8%D0%B3%D1%80%D0%B0%D1%86%D0%B8%D0%B8_%D0%B8_%D0%B7%D0%B0%D0%BD%D1%8F%D1%82%D0%BE%D1%81%D1%82%D0%B8_%D0%BD%D0%B0%D1%81%D0%B5%D0%BB%D0%B5%D0%BD%D0%B8%D1%8F_%D0%A2%D0%B0%D0%B4%D0%B6%D0%B8%D0%BA%D0%B8%D1%81%D1%82%D0%B0%D0%BD%D0%B0&amp;action=edit&amp;redlink=1" TargetMode="External"/><Relationship Id="rId2" Type="http://schemas.openxmlformats.org/officeDocument/2006/relationships/hyperlink" Target="https://ru.wikipedia.org/w/index.php?title=%D0%9C%D0%B8%D0%BD%D0%B8%D1%81%D1%82%D0%B5%D1%80%D1%81%D1%82%D0%B2%D0%BE_%D1%8E%D1%81%D1%82%D0%B8%D1%86%D0%B8%D0%B8_%D0%A2%D0%B0%D0%B4%D0%B6%D0%B8%D0%BA%D0%B8%D1%81%D1%82%D0%B0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C%D0%B8%D0%BD%D0%B8%D1%81%D1%82%D0%B5%D1%80%D1%81%D1%82%D0%B2%D0%BE_%D0%BE%D0%B1%D1%80%D0%B0%D0%B7%D0%BE%D0%B2%D0%B0%D0%BD%D0%B8%D1%8F_%D0%B8_%D0%BD%D0%B0%D1%83%D0%BA%D0%B8_%D0%A2%D0%B0%D0%B4%D0%B6%D0%B8%D0%BA%D0%B8%D1%81%D1%82%D0%B0%D0%BD%D0%B0&amp;action=edit&amp;redlink=1" TargetMode="External"/><Relationship Id="rId5" Type="http://schemas.openxmlformats.org/officeDocument/2006/relationships/hyperlink" Target="https://ru.wikipedia.org/w/index.php?title=%D0%9C%D0%B8%D0%BD%D0%B8%D1%81%D1%82%D0%B5%D1%80%D1%81%D1%82%D0%B2%D0%BE_%D0%B8%D0%BD%D0%BE%D1%81%D1%82%D1%80%D0%B0%D0%BD%D0%BD%D1%8B%D1%85_%D0%B4%D0%B5%D0%BB_%D0%A2%D0%B0%D0%B4%D0%B6%D0%B8%D0%BA%D0%B8%D1%81%D1%82%D0%B0%D0%BD%D0%B0&amp;action=edit&amp;redlink=1" TargetMode="External"/><Relationship Id="rId4" Type="http://schemas.openxmlformats.org/officeDocument/2006/relationships/hyperlink" Target="https://ru.wikipedia.org/w/index.php?title=%D0%9C%D0%B8%D0%BD%D0%B8%D1%81%D1%82%D0%B5%D1%80%D1%81%D1%82%D0%B2%D0%BE_%D0%B2%D0%BD%D1%83%D1%82%D1%80%D0%B5%D0%BD%D0%BD%D0%B8%D1%85_%D0%B4%D0%B5%D0%BB_%D0%A2%D0%B0%D0%B4%D0%B6%D0%B8%D0%BA%D0%B8%D1%81%D1%82%D0%B0%D0%BD%D0%B0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C%D0%B8%D0%BD%D0%B8%D1%81%D1%82%D0%B5%D1%80%D1%81%D1%82%D0%B2%D0%BE_%D1%8D%D0%BD%D0%B5%D1%80%D0%B3%D0%B5%D1%82%D0%B8%D0%BA%D0%B8_%D0%B8_%D0%B2%D0%BE%D0%B4%D0%BD%D1%8B%D1%85_%D1%80%D0%B5%D1%81%D1%83%D1%80%D1%81%D0%BE%D0%B2_%D0%A2%D0%B0%D0%B4%D0%B6%D0%B8%D0%BA%D0%B8%D1%81%D1%82%D0%B0%D0%BD%D0%B0&amp;action=edit&amp;redlink=1" TargetMode="External"/><Relationship Id="rId3" Type="http://schemas.openxmlformats.org/officeDocument/2006/relationships/hyperlink" Target="https://ru.wikipedia.org/w/index.php?title=%D0%9C%D0%B8%D0%BD%D0%B8%D1%81%D1%82%D0%B5%D1%80%D1%81%D1%82%D0%B2%D0%BE_%D0%BE%D0%B1%D0%BE%D1%80%D0%BE%D0%BD%D1%8B_%D0%A2%D0%B0%D0%B4%D0%B6%D0%B8%D0%BA%D0%B8%D1%81%D1%82%D0%B0%D0%BD%D0%B0&amp;action=edit&amp;redlink=1" TargetMode="External"/><Relationship Id="rId7" Type="http://schemas.openxmlformats.org/officeDocument/2006/relationships/hyperlink" Target="https://ru.wikipedia.org/w/index.php?title=%D0%9C%D0%B8%D0%BD%D0%B8%D1%81%D1%82%D0%B5%D1%80%D1%81%D1%82%D0%B2%D0%BE_%D0%BA%D1%83%D0%BB%D1%8C%D1%82%D1%83%D1%80%D1%8B_%D0%A2%D0%B0%D0%B4%D0%B6%D0%B8%D0%BA%D0%B8%D1%81%D1%82%D0%B0%D0%BD%D0%B0&amp;action=edit&amp;redlink=1" TargetMode="External"/><Relationship Id="rId12" Type="http://schemas.openxmlformats.org/officeDocument/2006/relationships/hyperlink" Target="https://ru.wikipedia.org/w/index.php?title=%D0%93%D0%BE%D1%81%D1%83%D0%B4%D0%B0%D1%80%D1%81%D1%82%D0%B2%D0%B5%D0%BD%D0%BD%D1%8B%D0%B9_%D0%BA%D0%BE%D0%BC%D0%B8%D1%82%D0%B5%D1%82_%D0%BF%D0%BE_%D0%B8%D0%BD%D0%B2%D0%B5%D1%81%D1%82%D0%B8%D1%86%D0%B8%D1%8F%D0%BC_%D0%B8_%D1%83%D0%BF%D1%80%D0%B0%D0%B2%D0%BB%D0%B5%D0%BD%D0%B8%D1%8E_%D0%B3%D0%BE%D1%81%D1%83%D0%B4%D0%B0%D1%80%D1%81%D1%82%D0%B2%D0%B5%D0%BD%D0%BD%D1%8B%D0%BC_%D0%B8%D0%BC%D1%83%D1%89%D0%B5%D1%81%D1%82%D0%B2%D0%BE%D0%BC_%D0%A2%D0%B0%D0%B4%D0%B6%D0%B8%D0%BA%D0%B8%D1%81%D1%82%D0%B0%D0%BD%D0%B0&amp;action=edit&amp;redlink=1" TargetMode="External"/><Relationship Id="rId2" Type="http://schemas.openxmlformats.org/officeDocument/2006/relationships/hyperlink" Target="https://ru.wikipedia.org/w/index.php?title=%D0%9C%D0%B8%D0%BD%D0%B8%D1%81%D1%82%D0%B5%D1%80%D1%81%D1%82%D0%B2%D0%BE_%D1%84%D0%B8%D0%BD%D0%B0%D0%BD%D1%81%D0%BE%D0%B2_%D0%A2%D0%B0%D0%B4%D0%B6%D0%B8%D0%BA%D0%B8%D1%81%D1%82%D0%B0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C%D0%B8%D0%BD%D0%B8%D1%81%D1%82%D0%B5%D1%80%D1%81%D1%82%D0%B2%D0%BE_%D0%B7%D0%B4%D1%80%D0%B0%D0%B2%D0%BE%D0%BE%D1%85%D1%80%D0%B0%D0%BD%D0%B5%D0%BD%D0%B8%D1%8F_%D0%B8_%D1%81%D0%BE%D1%86%D0%B8%D0%B0%D0%BB%D1%8C%D0%BD%D0%BE%D0%B9_%D0%B7%D0%B0%D1%89%D0%B8%D1%82%D1%8B_%D0%BD%D0%B0%D1%81%D0%B5%D0%BB%D0%B5%D0%BD%D0%B8%D1%8F_%D0%A2%D0%B0%D0%B4%D0%B6%D0%B8%D0%BA%D0%B8%D1%81%D1%82%D0%B0%D0%BD%D0%B0&amp;action=edit&amp;redlink=1" TargetMode="External"/><Relationship Id="rId11" Type="http://schemas.openxmlformats.org/officeDocument/2006/relationships/hyperlink" Target="https://ru.wikipedia.org/w/index.php?title=%D0%93%D0%BE%D1%81%D1%83%D0%B4%D0%B0%D1%80%D1%81%D1%82%D0%B2%D0%B5%D0%BD%D0%BD%D1%8B%D0%B9_%D0%BA%D0%BE%D0%BC%D0%B8%D1%82%D0%B5%D1%82_%D0%BF%D0%BE_%D0%B7%D0%B5%D0%BC%D0%BB%D0%B5%D1%83%D1%81%D1%82%D1%80%D0%BE%D0%B9%D1%81%D1%82%D0%B2%D1%83_%D0%B8_%D0%B3%D0%B5%D0%BE%D0%B4%D0%B5%D0%B7%D0%B8%D0%B8_%D0%A2%D0%B0%D0%B4%D0%B6%D0%B8%D0%BA%D0%B8%D1%81%D1%82%D0%B0%D0%BD%D0%B0&amp;action=edit&amp;redlink=1" TargetMode="External"/><Relationship Id="rId5" Type="http://schemas.openxmlformats.org/officeDocument/2006/relationships/hyperlink" Target="https://ru.wikipedia.org/w/index.php?title=%D0%9C%D0%B8%D0%BD%D0%B8%D1%81%D1%82%D0%B5%D1%80%D1%81%D1%82%D0%B2%D0%BE_%D0%BF%D1%80%D0%BE%D0%BC%D1%8B%D1%88%D0%BB%D0%B5%D0%BD%D0%BD%D0%BE%D1%81%D1%82%D0%B8_%D0%B8_%D0%BD%D0%BE%D0%B2%D1%8B%D1%85_%D1%82%D0%B5%D1%85%D0%BD%D0%BE%D0%BB%D0%BE%D0%B3%D0%B8%D0%B9_%D0%A2%D0%B0%D0%B4%D0%B6%D0%B8%D0%BA%D0%B8%D1%81%D1%82%D0%B0%D0%BD%D0%B0&amp;action=edit&amp;redlink=1" TargetMode="External"/><Relationship Id="rId10" Type="http://schemas.openxmlformats.org/officeDocument/2006/relationships/hyperlink" Target="https://ru.wikipedia.org/wiki/%D0%93%D0%BE%D1%81%D1%83%D0%B4%D0%B0%D1%80%D1%81%D1%82%D0%B2%D0%B5%D0%BD%D0%BD%D1%8B%D0%B9_%D0%BA%D0%BE%D0%BC%D0%B8%D1%82%D0%B5%D1%82_%D0%BD%D0%B0%D1%86%D0%B8%D0%BE%D0%BD%D0%B0%D0%BB%D1%8C%D0%BD%D0%BE%D0%B9_%D0%B1%D0%B5%D0%B7%D0%BE%D0%BF%D0%B0%D1%81%D0%BD%D0%BE%D1%81%D1%82%D0%B8_%D0%A2%D0%B0%D0%B4%D0%B6%D0%B8%D0%BA%D0%B8%D1%81%D1%82%D0%B0%D0%BD%D0%B0" TargetMode="External"/><Relationship Id="rId4" Type="http://schemas.openxmlformats.org/officeDocument/2006/relationships/hyperlink" Target="https://ru.wikipedia.org/w/index.php?title=%D0%9C%D0%B8%D0%BD%D0%B8%D1%81%D1%82%D0%B5%D1%80%D1%81%D1%82%D0%B2%D0%BE_%D1%82%D1%80%D0%B0%D0%BD%D1%81%D0%BF%D0%BE%D1%80%D1%82%D0%B0_%D0%A2%D0%B0%D0%B4%D0%B6%D0%B8%D0%BA%D0%B8%D1%81%D1%82%D0%B0%D0%BD%D0%B0&amp;action=edit&amp;redlink=1" TargetMode="External"/><Relationship Id="rId9" Type="http://schemas.openxmlformats.org/officeDocument/2006/relationships/hyperlink" Target="https://ru.wikipedia.org/w/index.php?title=%D0%9C%D0%B8%D0%BD%D0%B8%D1%81%D1%82%D0%B5%D1%80%D1%81%D1%82%D0%B2%D0%BE_%D1%8D%D0%BA%D0%BE%D0%BD%D0%BE%D0%BC%D0%B8%D1%87%D0%B5%D1%81%D0%BA%D0%BE%D0%B3%D0%BE_%D1%80%D0%B0%D0%B7%D0%B2%D0%B8%D1%82%D0%B8%D1%8F_%D0%B8_%D1%82%D0%BE%D1%80%D0%B3%D0%BE%D0%B2%D0%BB%D0%B8_%D0%A2%D0%B0%D0%B4%D0%B6%D0%B8%D0%BA%D0%B8%D1%81%D1%82%D0%B0%D0%BD%D0%B0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E1EF1-8D36-4DEC-B29B-CBDC6095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010" y="2194560"/>
            <a:ext cx="10058400" cy="21717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+mn-lt"/>
              </a:rPr>
              <a:t>КЛЮЧЕВЫЕ СТРУКТУРЫ ГОСУДАРСТВЕННОЙ ВЛАСТИ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</a:rPr>
              <a:t>ПРЕЗЕНТАЦИЯ №8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93162B-4B7E-42F9-A619-7D0A039D3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301" y="4583430"/>
            <a:ext cx="10058400" cy="15860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3300" b="1" dirty="0">
                <a:solidFill>
                  <a:schemeClr val="tx1"/>
                </a:solidFill>
              </a:rPr>
              <a:t>«ТЕМА 7. Ключевые партнеры ОГО в продвижении гендерного равенства и ликвидации СГН» 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</a:rPr>
              <a:t>День ВТОРОЙ</a:t>
            </a:r>
          </a:p>
          <a:p>
            <a:pPr algn="ctr"/>
            <a:r>
              <a:rPr lang="ru-RU" sz="3300" b="1" dirty="0">
                <a:solidFill>
                  <a:schemeClr val="tx1"/>
                </a:solidFill>
              </a:rPr>
              <a:t>15 января 2022 года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1BFDB05-3C53-4A82-A450-CC8DE7CDA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77286" y="688567"/>
            <a:ext cx="9083194" cy="1343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52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3BB6D-46B7-41F7-A306-EE0B69F0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538063"/>
            <a:ext cx="10744200" cy="3851057"/>
          </a:xfrm>
        </p:spPr>
        <p:txBody>
          <a:bodyPr>
            <a:noAutofit/>
          </a:bodyPr>
          <a:lstStyle/>
          <a:p>
            <a:pPr marL="762000" indent="-508000" fontAlgn="base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РТ. Статья 9.</a:t>
            </a:r>
            <a:br>
              <a:rPr lang="ru-RU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власть основывается на принципе ее разделения на законодательную, исполнительную и судебную.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2512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3C6D4-68A1-4288-99F5-A76E9058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929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Законодательные органы: </a:t>
            </a:r>
            <a:r>
              <a:rPr lang="ru-RU" sz="3600" b="1" dirty="0" err="1">
                <a:solidFill>
                  <a:schemeClr val="accent1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Маджлиси</a:t>
            </a:r>
            <a:r>
              <a:rPr lang="ru-RU" sz="3600" b="1" dirty="0">
                <a:solidFill>
                  <a:schemeClr val="accent1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намояндагон</a:t>
            </a:r>
            <a:r>
              <a:rPr lang="ru-RU" sz="3600" b="1" dirty="0">
                <a:solidFill>
                  <a:schemeClr val="accent1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следующих комитетов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9C9EE-4737-481C-9EF3-82AFF488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845734"/>
            <a:ext cx="11052810" cy="4452196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экономике и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финансам;Председатель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Файзулло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Машраб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законодательству и правам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человека;Председатель-Эмомали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Насриддинзода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правопорядку, обороне и безопасности; Председатель-Рустам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Шохмурод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аграрным вопросам, земельных и водных ресурсов ; Председатель-Рустам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Латифзода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международным делам, общественным объединениям и информации; Председатель-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Саидмурод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Фаттохзода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науке, образованию, культуре и молодежной политике; Председатель-Насиба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Содики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социальным вопросам, семьи и охране здоровья; Председатель-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Сумангул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Тагойзода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государственному строительству и местному самоуправлению; Председатель-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Абдурахим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Холикзода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Комитет по энергетике, промышленности, строительству и коммуникации; Председатель-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Амонулло</a:t>
            </a:r>
            <a:r>
              <a:rPr lang="ru-RU" sz="1900" dirty="0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effectLst/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Хайрулло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10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CF71A-4FE0-41EE-A47D-CACAE224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07" y="403760"/>
            <a:ext cx="11126333" cy="12825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Правительство Таджикистана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 </a:t>
            </a:r>
            <a:r>
              <a:rPr lang="tg-Cyrl-TJ" sz="3200" i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Ҳукумати Ҷумҳурии Тоҷикистон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E0ED2-BEFC-41E7-94C6-93EDD632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1799082"/>
            <a:ext cx="11126334" cy="5418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1630E-F34D-41C9-B3E6-0C8FEC13BBFE}"/>
              </a:ext>
            </a:extLst>
          </p:cNvPr>
          <p:cNvSpPr txBox="1"/>
          <p:nvPr/>
        </p:nvSpPr>
        <p:spPr>
          <a:xfrm>
            <a:off x="400050" y="1906200"/>
            <a:ext cx="1154499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высший исполнительный орган государственной власти Таджикистана. В соответствии со статьей 64 Конституции РТ главой правительства является Президент страны.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соответствии со статьей 6 Конституционного закона РТ«О Правительстве РТ» структура правительства состоит из министерств и государственных комитетов РТ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соответствии со статьей 73 Конституции в состав правительства входят: премьер-министр, его первый заместитель и заместители, министры, председатели государственных комитетов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483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CBB8B-62CF-4006-B118-EF1F14835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070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СОСТАВ ПРАВИТЕЛЬСТВА  РТ </a:t>
            </a:r>
            <a:endParaRPr lang="ru-RU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18D37CB-50BA-4166-9080-8E4BBA1F1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348977"/>
              </p:ext>
            </p:extLst>
          </p:nvPr>
        </p:nvGraphicFramePr>
        <p:xfrm>
          <a:off x="1863090" y="1600200"/>
          <a:ext cx="7040880" cy="473727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35810">
                  <a:extLst>
                    <a:ext uri="{9D8B030D-6E8A-4147-A177-3AD203B41FA5}">
                      <a16:colId xmlns:a16="http://schemas.microsoft.com/office/drawing/2014/main" val="1518386742"/>
                    </a:ext>
                  </a:extLst>
                </a:gridCol>
                <a:gridCol w="6305070">
                  <a:extLst>
                    <a:ext uri="{9D8B030D-6E8A-4147-A177-3AD203B41FA5}">
                      <a16:colId xmlns:a16="http://schemas.microsoft.com/office/drawing/2014/main" val="1010830655"/>
                    </a:ext>
                  </a:extLst>
                </a:gridCol>
              </a:tblGrid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Премьер-министр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66682838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Первый заместитель премьер-министра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025142738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Заместитель премьер-министра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140922141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Заместитель премьер-министра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683894370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Заместитель премьер-министра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13032497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hlinkClick r:id="rId2" tooltip="Министерство юстиции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юстиции Таджикистана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543547927"/>
                  </a:ext>
                </a:extLst>
              </a:tr>
              <a:tr h="629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3" tooltip="Министерство сельского хозяйства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сельского хозяйства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658972628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hlinkClick r:id="rId4" tooltip="Министерство внутренних дел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внутренних дел Таджикистана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758705819"/>
                  </a:ext>
                </a:extLst>
              </a:tr>
              <a:tr h="35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hlinkClick r:id="rId5" tooltip="Министерство иностранных дел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иностранных дел Таджикистана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732886527"/>
                  </a:ext>
                </a:extLst>
              </a:tr>
              <a:tr h="629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>
                          <a:solidFill>
                            <a:schemeClr val="tx1"/>
                          </a:solidFill>
                          <a:effectLst/>
                          <a:hlinkClick r:id="rId6" tooltip="Министерство образования и науки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образования и науки Таджикистана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946465419"/>
                  </a:ext>
                </a:extLst>
              </a:tr>
              <a:tr h="629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7" tooltip="Министерство труда, миграции и занятости населения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труда, миграции и занятости населения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69426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643E0-5B6D-4494-98A6-B4511D0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63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Члены Правительства РТ </a:t>
            </a:r>
            <a:r>
              <a:rPr lang="ru-RU" b="1" i="1" dirty="0">
                <a:solidFill>
                  <a:schemeClr val="accent1"/>
                </a:solidFill>
              </a:rPr>
              <a:t>продолжение</a:t>
            </a:r>
            <a:endParaRPr lang="ru-RU" i="1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81478F6-F986-471B-9CAF-0A093FB84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23995"/>
              </p:ext>
            </p:extLst>
          </p:nvPr>
        </p:nvGraphicFramePr>
        <p:xfrm>
          <a:off x="2308860" y="1178646"/>
          <a:ext cx="7920990" cy="525644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27787">
                  <a:extLst>
                    <a:ext uri="{9D8B030D-6E8A-4147-A177-3AD203B41FA5}">
                      <a16:colId xmlns:a16="http://schemas.microsoft.com/office/drawing/2014/main" val="3035921866"/>
                    </a:ext>
                  </a:extLst>
                </a:gridCol>
                <a:gridCol w="7093203">
                  <a:extLst>
                    <a:ext uri="{9D8B030D-6E8A-4147-A177-3AD203B41FA5}">
                      <a16:colId xmlns:a16="http://schemas.microsoft.com/office/drawing/2014/main" val="3509401021"/>
                    </a:ext>
                  </a:extLst>
                </a:gridCol>
              </a:tblGrid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hlinkClick r:id="rId2" tooltip="Министерство финансов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финансов Таджикистана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430469155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3" tooltip="Министерство обороны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обороны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515937493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4" tooltip="Министерство транспорта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транспорта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712628416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5" tooltip="Министерство промышленности и новых технологий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промышленности и новых технологий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272719862"/>
                  </a:ext>
                </a:extLst>
              </a:tr>
              <a:tr h="67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6" tooltip="Министерство здравоохранения и социальной защиты населения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здравоохранения и социальной защиты населения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646112208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7" tooltip="Министерство культуры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культуры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966559058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8" tooltip="Министерство энергетики и водных ресурсов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энергетики и водных ресурсов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2555188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9" tooltip="Министерство экономического развития и торговли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Министерство экономического развития и торговли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289556812"/>
                  </a:ext>
                </a:extLst>
              </a:tr>
              <a:tr h="403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10" tooltip="Государственный комитет национальной безопасности Таджикистана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Государственный комитет национальной безопасности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900758740"/>
                  </a:ext>
                </a:extLst>
              </a:tr>
              <a:tr h="67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11" tooltip="Государственный комитет по землеустройству и геодезии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Государственный комитет по землеустройству и геодезии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171325090"/>
                  </a:ext>
                </a:extLst>
              </a:tr>
              <a:tr h="675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hlinkClick r:id="rId12" tooltip="Государственный комитет по инвестициям и управлению государственным имуществом Таджикистана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Государственный комитет по инвестициям и управлению государственным имуществом Таджикистана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217487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3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ED035-3E89-4920-8FA1-09676829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01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n-lt"/>
              </a:rPr>
              <a:t>КОМПЕТЕНЦИЯ ПРАВИТЕЛЬСТВА ПО ЗАКОНУ О ПРЕДУПРЕЖДЕНИИ НАСИЛИЯ В СЕМЬЕ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6C34D-0AD5-4CC4-A4AE-E92854A0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62" y="1552353"/>
            <a:ext cx="11029615" cy="4938973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государственной политики в области предупреждения насилия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государственных программ по предупреждению насилия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координация деятельности субъектов, предупреждающих насилие в семье;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примерного положения и устава центров поддержки;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осуществление других полномочий, определенных нормативными правовыми актами РТ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2CB5E-99EE-45A5-88CF-C301E928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20.03.2022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2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96A6C-A41F-4C2E-AFFD-DB76F0AF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8873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+mn-lt"/>
              </a:rPr>
              <a:t>Основные функции Уполномоченного по правам человека ПО СОДЕЙСТВИЮ: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ABE51-941B-4168-9B64-756BD8DEC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34" y="1743740"/>
            <a:ext cx="10933814" cy="51142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а) соблюдению прав и свобод человека и гражданина;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 восстановлению нарушенных прав и свобод человека и гражданина;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 совершенствованию законодательства РТ по правам и свободам человека и гражданина;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г) правовому просвещению граждан в области прав и свобод человека и гражданина, форм и методов их защиты;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д) взаимодействию государственных органов РТ, структур гражданского общества по защите прав и свобод человека и гражданина;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е) доступу к информации, рассмотрению и проверке обращений физических лиц о праве доступа к информации;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ё) развитию и координации международного сотрудничества в области прав и свобод человека и гражданина, ратификации международных правовых актов по правам человека или присоединению РТ к ним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1ED48-994E-482A-96F6-A8146037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20.03.2022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2C9B1-E105-4887-92E5-F44ED4BA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+mn-lt"/>
              </a:rPr>
              <a:t>Агентство по статистике при Президенте 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1B29-7653-4686-85BC-379DD854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0" y="213148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Агентство по статистике при Президенте РТ является центральным статистическим органом страны. Агентство по статистике  административно независим, и его директор  как главный статистик страны подготавливает доклад Президенту и правительству. </a:t>
            </a:r>
          </a:p>
          <a:p>
            <a:pPr algn="l"/>
            <a:r>
              <a:rPr lang="ru-RU" sz="2400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Агентство несет ответственность за проведение переписей населения, обследований домохозяйств, за демографическую статистику и широкий спектр данных экономической статистики, включая обследования предприятий и учреждений, а также цены, внешнюю торговлю, национальные счета, государственные финансы, аграрную, социальную статистику и статистику труда. </a:t>
            </a:r>
          </a:p>
          <a:p>
            <a:pPr algn="l"/>
            <a:r>
              <a:rPr lang="ru-RU" sz="2400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Данные по социальной статистике (здравоохранение и образование) Агентство получает из соответствующих министерств. Данные по монетарной статистике подготавливает Национальный Банк Таджикистана (НБТ).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1672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</TotalTime>
  <Words>659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RobotoRegular</vt:lpstr>
      <vt:lpstr>Times New Roman</vt:lpstr>
      <vt:lpstr>Ретро</vt:lpstr>
      <vt:lpstr>КЛЮЧЕВЫЕ СТРУКТУРЫ ГОСУДАРСТВЕННОЙ ВЛАСТИ ПРЕЗЕНТАЦИЯ №8</vt:lpstr>
      <vt:lpstr>КОНСТИТУЦИЯ РТ. Статья 9.  Государственная власть основывается на принципе ее разделения на законодательную, исполнительную и судебную. </vt:lpstr>
      <vt:lpstr>Законодательные органы: Маджлиси намояндагон состоит из следующих комитетов</vt:lpstr>
      <vt:lpstr>Правительство Таджикистана ( Ҳукумати Ҷумҳурии Тоҷикистон) </vt:lpstr>
      <vt:lpstr>СОСТАВ ПРАВИТЕЛЬСТВА  РТ </vt:lpstr>
      <vt:lpstr>Члены Правительства РТ продолжение</vt:lpstr>
      <vt:lpstr>КОМПЕТЕНЦИЯ ПРАВИТЕЛЬСТВА ПО ЗАКОНУ О ПРЕДУПРЕЖДЕНИИ НАСИЛИЯ В СЕМЬЕ</vt:lpstr>
      <vt:lpstr>Основные функции Уполномоченного по правам человека ПО СОДЕЙСТВИЮ: </vt:lpstr>
      <vt:lpstr>Агентство по статистике при Президенте РТ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15</cp:revision>
  <dcterms:created xsi:type="dcterms:W3CDTF">2022-01-13T20:02:06Z</dcterms:created>
  <dcterms:modified xsi:type="dcterms:W3CDTF">2022-03-20T00:24:43Z</dcterms:modified>
</cp:coreProperties>
</file>