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8"/>
  </p:notesMasterIdLst>
  <p:sldIdLst>
    <p:sldId id="256" r:id="rId2"/>
    <p:sldId id="295" r:id="rId3"/>
    <p:sldId id="296" r:id="rId4"/>
    <p:sldId id="297" r:id="rId5"/>
    <p:sldId id="289" r:id="rId6"/>
    <p:sldId id="29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2639" autoAdjust="0"/>
  </p:normalViewPr>
  <p:slideViewPr>
    <p:cSldViewPr snapToGrid="0">
      <p:cViewPr varScale="1">
        <p:scale>
          <a:sx n="52" d="100"/>
          <a:sy n="52" d="100"/>
        </p:scale>
        <p:origin x="3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18645-5EEB-46F4-8E61-EE56DF632EFC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49E83-00B9-4DA1-B083-99759A2A8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26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49E83-00B9-4DA1-B083-99759A2A873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665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234E-6B33-4FC8-A9BB-0A5C20833A5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3FF-2090-453F-AE0C-B94C43748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49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234E-6B33-4FC8-A9BB-0A5C20833A5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3FF-2090-453F-AE0C-B94C43748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24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234E-6B33-4FC8-A9BB-0A5C20833A5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3FF-2090-453F-AE0C-B94C43748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9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234E-6B33-4FC8-A9BB-0A5C20833A5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3FF-2090-453F-AE0C-B94C43748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37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234E-6B33-4FC8-A9BB-0A5C20833A5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3FF-2090-453F-AE0C-B94C43748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870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234E-6B33-4FC8-A9BB-0A5C20833A5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3FF-2090-453F-AE0C-B94C43748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55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234E-6B33-4FC8-A9BB-0A5C20833A5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3FF-2090-453F-AE0C-B94C43748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32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234E-6B33-4FC8-A9BB-0A5C20833A5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3FF-2090-453F-AE0C-B94C43748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44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234E-6B33-4FC8-A9BB-0A5C20833A5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3FF-2090-453F-AE0C-B94C43748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28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234E-6B33-4FC8-A9BB-0A5C20833A5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3FF-2090-453F-AE0C-B94C43748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83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234E-6B33-4FC8-A9BB-0A5C20833A5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523FF-2090-453F-AE0C-B94C43748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26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6234E-6B33-4FC8-A9BB-0A5C20833A50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523FF-2090-453F-AE0C-B94C437489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3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35630" y="2038865"/>
            <a:ext cx="9144000" cy="332924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+mn-lt"/>
              </a:rPr>
              <a:t>Краткий обзор действующих общественных объединений в Республике Таджикистан</a:t>
            </a:r>
            <a:br>
              <a:rPr lang="ru-RU" sz="3200" b="1" dirty="0">
                <a:solidFill>
                  <a:srgbClr val="7030A0"/>
                </a:solidFill>
                <a:latin typeface="+mn-lt"/>
              </a:rPr>
            </a:br>
            <a:r>
              <a:rPr lang="ru-RU" sz="3200" b="1" dirty="0">
                <a:solidFill>
                  <a:srgbClr val="7030A0"/>
                </a:solidFill>
                <a:latin typeface="+mn-lt"/>
              </a:rPr>
              <a:t>ПРЕЗЕНТАЦИЯ №10</a:t>
            </a:r>
            <a:br>
              <a:rPr lang="ru-RU" sz="3200" b="1" dirty="0">
                <a:solidFill>
                  <a:srgbClr val="7030A0"/>
                </a:solidFill>
                <a:latin typeface="+mn-lt"/>
              </a:rPr>
            </a:br>
            <a:r>
              <a:rPr lang="ru-RU" sz="3200" b="1" dirty="0">
                <a:solidFill>
                  <a:srgbClr val="7030A0"/>
                </a:solidFill>
                <a:latin typeface="+mn-lt"/>
              </a:rPr>
              <a:t> </a:t>
            </a:r>
            <a:br>
              <a:rPr lang="ru-RU" sz="3200" b="1" dirty="0">
                <a:solidFill>
                  <a:srgbClr val="7030A0"/>
                </a:solidFill>
                <a:latin typeface="+mn-lt"/>
              </a:rPr>
            </a:br>
            <a:r>
              <a:rPr lang="ru-RU" sz="3200" b="1" dirty="0">
                <a:latin typeface="+mn-lt"/>
              </a:rPr>
              <a:t>Тема 8. Роль ОГО в лоббировании и решении вопросов гендерного насилия</a:t>
            </a:r>
            <a:br>
              <a:rPr lang="ru-RU" sz="3200" dirty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828800" y="5368107"/>
            <a:ext cx="9437915" cy="1409553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2060"/>
                </a:solidFill>
                <a:latin typeface="Arial Black" panose="020B0A04020102020204" pitchFamily="34" charset="0"/>
              </a:rPr>
              <a:t>16-18 января 2022 </a:t>
            </a:r>
          </a:p>
          <a:p>
            <a:r>
              <a:rPr lang="ru-RU" sz="1800" dirty="0">
                <a:solidFill>
                  <a:srgbClr val="002060"/>
                </a:solidFill>
                <a:latin typeface="Arial Black" panose="020B0A04020102020204" pitchFamily="34" charset="0"/>
              </a:rPr>
              <a:t>Душанбе </a:t>
            </a:r>
          </a:p>
        </p:txBody>
      </p:sp>
      <p:pic>
        <p:nvPicPr>
          <p:cNvPr id="7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4" t="9735" r="36282" b="85616"/>
          <a:stretch/>
        </p:blipFill>
        <p:spPr bwMode="auto">
          <a:xfrm>
            <a:off x="1415143" y="206408"/>
            <a:ext cx="9437915" cy="11796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36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00CE739-88BF-4359-9833-71D1A355B5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5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418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F18F38-C989-4E7D-A774-DE8FDF259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Общая информация о зарегистрированных ОО в Таджикистане в 2021 году</a:t>
            </a:r>
            <a:br>
              <a:rPr lang="ru-RU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2BF0DB-1902-4E73-8E4C-E5F416D40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pPr algn="just">
              <a:spcAft>
                <a:spcPts val="1875"/>
              </a:spcAft>
            </a:pPr>
            <a:r>
              <a:rPr lang="ru-RU" sz="2400" dirty="0">
                <a:solidFill>
                  <a:srgbClr val="3C3C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Согласно представленным данным Министерства юстиции РТ на конец 2021 года в республике зарегистрировано 2700 общественных объединений. При этом необходимо учитывать, что часть организаций зарегистрированы, но не функционируют. Подавляющая часть организаций, свыше 80% зарегистрирована в форме общественных организаций.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 Министерство юстиции РТ за 2021 год о продолжении своей деятельности представили   </a:t>
            </a:r>
            <a:r>
              <a:rPr lang="ru-RU" sz="2400" b="1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1448</a:t>
            </a:r>
            <a:r>
              <a:rPr lang="ru-RU" sz="240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(в 2020 - 1505) общественных объединений и 7 политических партий. Однако уведомления о получении грантов и помощи от иностранных организаций поступили со стороны </a:t>
            </a:r>
            <a:r>
              <a:rPr lang="ru-RU" sz="2400" b="1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2556</a:t>
            </a:r>
            <a:r>
              <a:rPr lang="ru-RU" sz="2400" dirty="0">
                <a:solidFill>
                  <a:srgbClr val="3C3C3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(в 2020 - 2204) общественных организаций.</a:t>
            </a:r>
            <a:r>
              <a:rPr lang="ru-RU" sz="2400" b="1" spc="-40" baseline="300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b="1" spc="-4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Общественные организации Таджикистана в прошедшем 2021 году получили из-за рубежа гранты на общую сумму 124 млн. 507 тыс. 732 сомони, что по сравнению с 2020 годом больше на 33 млн.  сомони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08253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92F97-96D0-4FB3-9CDF-789498438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РЕГИСТРАЦИЯ ОО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1B35E0-55AA-4370-BA1C-3790D81E2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3C3C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данным </a:t>
            </a:r>
            <a:r>
              <a:rPr lang="ru-RU" b="1" dirty="0">
                <a:solidFill>
                  <a:srgbClr val="3C3C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министерства в 2021 году </a:t>
            </a:r>
            <a:r>
              <a:rPr lang="ru-RU" dirty="0">
                <a:solidFill>
                  <a:srgbClr val="3C3C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поступило 431 (в 2020 - 487) заявление на регистрацию общественных объединений, учетную регистрацию филиала и представительства, а также ликвидацию. </a:t>
            </a:r>
          </a:p>
          <a:p>
            <a:pPr marL="0" indent="0">
              <a:buNone/>
            </a:pPr>
            <a:r>
              <a:rPr lang="ru-RU" dirty="0">
                <a:solidFill>
                  <a:srgbClr val="3C3C3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 них Министерством было отклонено 105 (в 2020 - 111) заявлений на регистрацию общественных объединений в связи с несоблюдением положений Закона РТ «Об общественных объединениях». При этом  122 (в 2020 - 103) общественных объединения и 16 (в 2020 - 16) филиалов общественных объединений прошли процедуру государственной регистрации ликвидации и были исключены из Единого государственного реестра общественных объединений.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3330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512" y="317634"/>
            <a:ext cx="11588816" cy="6256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По данным Министерства юстиции РТ за 2020 год:</a:t>
            </a:r>
          </a:p>
          <a:p>
            <a:r>
              <a:rPr lang="ru-RU" dirty="0">
                <a:solidFill>
                  <a:srgbClr val="002060"/>
                </a:solidFill>
              </a:rPr>
              <a:t>За 2020 годы отчеты </a:t>
            </a:r>
            <a:r>
              <a:rPr lang="ru-RU" b="1" dirty="0">
                <a:solidFill>
                  <a:srgbClr val="002060"/>
                </a:solidFill>
              </a:rPr>
              <a:t>о продолжении своей деятельности </a:t>
            </a:r>
            <a:r>
              <a:rPr lang="ru-RU" dirty="0">
                <a:solidFill>
                  <a:srgbClr val="002060"/>
                </a:solidFill>
              </a:rPr>
              <a:t>представили </a:t>
            </a:r>
            <a:r>
              <a:rPr lang="ru-RU" b="1" dirty="0">
                <a:solidFill>
                  <a:srgbClr val="002060"/>
                </a:solidFill>
              </a:rPr>
              <a:t>1505 (в 2019 - 1692</a:t>
            </a:r>
            <a:r>
              <a:rPr lang="ru-RU" dirty="0">
                <a:solidFill>
                  <a:srgbClr val="002060"/>
                </a:solidFill>
              </a:rPr>
              <a:t>) общественных объединений и </a:t>
            </a:r>
            <a:r>
              <a:rPr lang="ru-RU" b="1" dirty="0">
                <a:solidFill>
                  <a:srgbClr val="002060"/>
                </a:solidFill>
              </a:rPr>
              <a:t>7 политических партий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В 2020 году в министерство со стороны </a:t>
            </a:r>
            <a:r>
              <a:rPr lang="ru-RU" b="1" dirty="0">
                <a:solidFill>
                  <a:srgbClr val="002060"/>
                </a:solidFill>
              </a:rPr>
              <a:t>2204 (в 2019 - 1964</a:t>
            </a:r>
            <a:r>
              <a:rPr lang="ru-RU" dirty="0">
                <a:solidFill>
                  <a:srgbClr val="002060"/>
                </a:solidFill>
              </a:rPr>
              <a:t>) общественных организаций поступили </a:t>
            </a:r>
            <a:r>
              <a:rPr lang="ru-RU" b="1" dirty="0">
                <a:solidFill>
                  <a:srgbClr val="002060"/>
                </a:solidFill>
              </a:rPr>
              <a:t>уведомления о получении грантов и помощи от иностранных государств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  <a:p>
            <a:r>
              <a:rPr lang="ru-RU" dirty="0">
                <a:solidFill>
                  <a:srgbClr val="002060"/>
                </a:solidFill>
              </a:rPr>
              <a:t>В 2020 году в МЮРТ  поступило </a:t>
            </a:r>
            <a:r>
              <a:rPr lang="ru-RU" b="1" dirty="0">
                <a:solidFill>
                  <a:srgbClr val="002060"/>
                </a:solidFill>
              </a:rPr>
              <a:t>457 (в 2019 - 531) заявлений для регистрации ОО, учетную регистрацию филиала и представительства</a:t>
            </a:r>
            <a:r>
              <a:rPr lang="ru-RU" dirty="0">
                <a:solidFill>
                  <a:srgbClr val="002060"/>
                </a:solidFill>
              </a:rPr>
              <a:t>, а также ликвидацию. </a:t>
            </a:r>
          </a:p>
          <a:p>
            <a:r>
              <a:rPr lang="ru-RU" dirty="0">
                <a:solidFill>
                  <a:srgbClr val="002060"/>
                </a:solidFill>
              </a:rPr>
              <a:t>Из них по стране было зарегистрированы </a:t>
            </a:r>
            <a:r>
              <a:rPr lang="ru-RU" b="1" dirty="0">
                <a:solidFill>
                  <a:srgbClr val="002060"/>
                </a:solidFill>
              </a:rPr>
              <a:t>80 ОО (2019-85</a:t>
            </a:r>
            <a:r>
              <a:rPr lang="ru-RU" dirty="0">
                <a:solidFill>
                  <a:srgbClr val="002060"/>
                </a:solidFill>
              </a:rPr>
              <a:t>), </a:t>
            </a:r>
            <a:r>
              <a:rPr lang="ru-RU" b="1" dirty="0">
                <a:solidFill>
                  <a:srgbClr val="002060"/>
                </a:solidFill>
              </a:rPr>
              <a:t>13</a:t>
            </a:r>
            <a:r>
              <a:rPr lang="ru-RU" dirty="0">
                <a:solidFill>
                  <a:srgbClr val="002060"/>
                </a:solidFill>
              </a:rPr>
              <a:t> (2019-22) филиалов и представительств ОО, а также </a:t>
            </a:r>
            <a:r>
              <a:rPr lang="ru-RU" b="1" dirty="0">
                <a:solidFill>
                  <a:srgbClr val="002060"/>
                </a:solidFill>
              </a:rPr>
              <a:t>1</a:t>
            </a:r>
            <a:r>
              <a:rPr lang="ru-RU" dirty="0">
                <a:solidFill>
                  <a:srgbClr val="002060"/>
                </a:solidFill>
              </a:rPr>
              <a:t> политическая партия прошла государственную перерегистрацию.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86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09" y="471639"/>
            <a:ext cx="11506565" cy="3532326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В 2020 году министерством было отклонено </a:t>
            </a:r>
            <a:r>
              <a:rPr lang="ru-RU" b="1" dirty="0">
                <a:solidFill>
                  <a:srgbClr val="002060"/>
                </a:solidFill>
              </a:rPr>
              <a:t>111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(в 2019 - 95) </a:t>
            </a:r>
            <a:r>
              <a:rPr lang="ru-RU" dirty="0">
                <a:solidFill>
                  <a:srgbClr val="002060"/>
                </a:solidFill>
              </a:rPr>
              <a:t>заявлений на регистрацию общественных объединений из-за их несоответствия законодательству РТ и несоблюдения положений ЗРТ «Об общественных объединениях».</a:t>
            </a:r>
          </a:p>
          <a:p>
            <a:r>
              <a:rPr lang="ru-RU" dirty="0">
                <a:solidFill>
                  <a:srgbClr val="002060"/>
                </a:solidFill>
              </a:rPr>
              <a:t>Кроме того, </a:t>
            </a:r>
            <a:r>
              <a:rPr lang="ru-RU" b="1" dirty="0">
                <a:solidFill>
                  <a:srgbClr val="002060"/>
                </a:solidFill>
              </a:rPr>
              <a:t>103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(в 2019 - 167) </a:t>
            </a:r>
            <a:r>
              <a:rPr lang="ru-RU" dirty="0">
                <a:solidFill>
                  <a:srgbClr val="002060"/>
                </a:solidFill>
              </a:rPr>
              <a:t>общественных объединений и </a:t>
            </a:r>
            <a:r>
              <a:rPr lang="ru-RU" b="1" dirty="0">
                <a:solidFill>
                  <a:srgbClr val="002060"/>
                </a:solidFill>
              </a:rPr>
              <a:t>16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(в 2019 - 11) </a:t>
            </a:r>
            <a:r>
              <a:rPr lang="ru-RU" dirty="0">
                <a:solidFill>
                  <a:srgbClr val="002060"/>
                </a:solidFill>
              </a:rPr>
              <a:t>филиалов общественных объединений были ликвидированы в соответствии с ЗРТ «Об общественных объединениях» и исключены из Единого государственного реестра общественных объединений.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32509" y="4268189"/>
            <a:ext cx="11680371" cy="2243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750"/>
              </a:spcAft>
            </a:pPr>
            <a:r>
              <a:rPr lang="ru-RU" spc="-40" dirty="0">
                <a:solidFill>
                  <a:srgbClr val="002060"/>
                </a:solidFill>
                <a:ea typeface="Times New Roman" panose="02020603050405020304" pitchFamily="18" charset="0"/>
              </a:rPr>
              <a:t>Общественные организации Таджикистана в 2020 году получили из-за рубежа гранты на общую  сумму </a:t>
            </a:r>
            <a:r>
              <a:rPr lang="ru-RU" b="1" spc="-40" dirty="0">
                <a:solidFill>
                  <a:srgbClr val="002060"/>
                </a:solidFill>
                <a:ea typeface="Times New Roman" panose="02020603050405020304" pitchFamily="18" charset="0"/>
              </a:rPr>
              <a:t>90 миллионов 707 тысяч </a:t>
            </a:r>
            <a:r>
              <a:rPr lang="ru-RU" b="1" spc="-40" dirty="0" err="1">
                <a:solidFill>
                  <a:srgbClr val="002060"/>
                </a:solidFill>
                <a:ea typeface="Times New Roman" panose="02020603050405020304" pitchFamily="18" charset="0"/>
              </a:rPr>
              <a:t>сомони</a:t>
            </a:r>
            <a:r>
              <a:rPr lang="ru-RU" b="1" spc="-40" dirty="0">
                <a:solidFill>
                  <a:srgbClr val="002060"/>
                </a:solidFill>
                <a:ea typeface="Times New Roman" panose="02020603050405020304" pitchFamily="18" charset="0"/>
              </a:rPr>
              <a:t>, </a:t>
            </a:r>
            <a:r>
              <a:rPr lang="ru-RU" spc="-40" dirty="0">
                <a:solidFill>
                  <a:srgbClr val="002060"/>
                </a:solidFill>
                <a:ea typeface="Times New Roman" panose="02020603050405020304" pitchFamily="18" charset="0"/>
              </a:rPr>
              <a:t>что по сравнению с 2019 годом</a:t>
            </a:r>
            <a:r>
              <a:rPr lang="ru-RU" b="1" spc="-40" dirty="0">
                <a:solidFill>
                  <a:srgbClr val="002060"/>
                </a:solidFill>
                <a:ea typeface="Times New Roman" panose="02020603050405020304" pitchFamily="18" charset="0"/>
              </a:rPr>
              <a:t> больше на 23 миллиона </a:t>
            </a:r>
            <a:r>
              <a:rPr lang="ru-RU" b="1" spc="-40" dirty="0" err="1">
                <a:solidFill>
                  <a:srgbClr val="002060"/>
                </a:solidFill>
                <a:ea typeface="Times New Roman" panose="02020603050405020304" pitchFamily="18" charset="0"/>
              </a:rPr>
              <a:t>сомони</a:t>
            </a:r>
            <a:r>
              <a:rPr lang="ru-RU" b="1" spc="-40" dirty="0">
                <a:solidFill>
                  <a:srgbClr val="002060"/>
                </a:solidFill>
                <a:ea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algn="just">
              <a:spcAft>
                <a:spcPts val="750"/>
              </a:spcAft>
            </a:pPr>
            <a:r>
              <a:rPr lang="ru-RU" spc="-40" dirty="0">
                <a:solidFill>
                  <a:srgbClr val="002060"/>
                </a:solidFill>
                <a:ea typeface="Times New Roman" panose="02020603050405020304" pitchFamily="18" charset="0"/>
              </a:rPr>
              <a:t>В </a:t>
            </a:r>
            <a:r>
              <a:rPr lang="ru-RU" b="1" spc="-40" dirty="0">
                <a:solidFill>
                  <a:srgbClr val="002060"/>
                </a:solidFill>
                <a:ea typeface="Times New Roman" panose="02020603050405020304" pitchFamily="18" charset="0"/>
              </a:rPr>
              <a:t>2019</a:t>
            </a:r>
            <a:r>
              <a:rPr lang="ru-RU" spc="-40" dirty="0">
                <a:solidFill>
                  <a:srgbClr val="002060"/>
                </a:solidFill>
                <a:ea typeface="Times New Roman" panose="02020603050405020304" pitchFamily="18" charset="0"/>
              </a:rPr>
              <a:t> году эта сумма составляла </a:t>
            </a:r>
            <a:r>
              <a:rPr lang="ru-RU" b="1" spc="-40" dirty="0">
                <a:solidFill>
                  <a:srgbClr val="002060"/>
                </a:solidFill>
                <a:ea typeface="Times New Roman" panose="02020603050405020304" pitchFamily="18" charset="0"/>
              </a:rPr>
              <a:t>67 миллионов </a:t>
            </a:r>
            <a:r>
              <a:rPr lang="ru-RU" b="1" spc="-40" dirty="0" err="1">
                <a:solidFill>
                  <a:srgbClr val="002060"/>
                </a:solidFill>
                <a:ea typeface="Times New Roman" panose="02020603050405020304" pitchFamily="18" charset="0"/>
              </a:rPr>
              <a:t>сомони</a:t>
            </a:r>
            <a:r>
              <a:rPr lang="ru-RU" spc="-40" dirty="0">
                <a:solidFill>
                  <a:srgbClr val="333333"/>
                </a:solidFill>
                <a:ea typeface="Times New Roman" panose="02020603050405020304" pitchFamily="18" charset="0"/>
              </a:rPr>
              <a:t>.</a:t>
            </a:r>
            <a:endParaRPr lang="ru-RU" dirty="0"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6774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620</TotalTime>
  <Words>501</Words>
  <Application>Microsoft Office PowerPoint</Application>
  <PresentationFormat>Широкоэкранный</PresentationFormat>
  <Paragraphs>19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Times New Roman</vt:lpstr>
      <vt:lpstr>Тема Office</vt:lpstr>
      <vt:lpstr>Краткий обзор действующих общественных объединений в Республике Таджикистан ПРЕЗЕНТАЦИЯ №10   Тема 8. Роль ОГО в лоббировании и решении вопросов гендерного насилия </vt:lpstr>
      <vt:lpstr>Презентация PowerPoint</vt:lpstr>
      <vt:lpstr>Общая информация о зарегистрированных ОО в Таджикистане в 2021 году </vt:lpstr>
      <vt:lpstr>РЕГИСТРАЦИЯ ОО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ОГО в лоббировании и решении вопросов гендерного насилия</dc:title>
  <dc:creator>Shahlo</dc:creator>
  <cp:lastModifiedBy>Татьяна Ник</cp:lastModifiedBy>
  <cp:revision>98</cp:revision>
  <dcterms:created xsi:type="dcterms:W3CDTF">2022-01-15T03:36:35Z</dcterms:created>
  <dcterms:modified xsi:type="dcterms:W3CDTF">2022-03-20T23:55:19Z</dcterms:modified>
</cp:coreProperties>
</file>