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8"/>
  </p:notesMasterIdLst>
  <p:sldIdLst>
    <p:sldId id="256" r:id="rId2"/>
    <p:sldId id="273" r:id="rId3"/>
    <p:sldId id="279" r:id="rId4"/>
    <p:sldId id="283" r:id="rId5"/>
    <p:sldId id="284" r:id="rId6"/>
    <p:sldId id="28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C8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2639" autoAdjust="0"/>
  </p:normalViewPr>
  <p:slideViewPr>
    <p:cSldViewPr snapToGrid="0">
      <p:cViewPr varScale="1">
        <p:scale>
          <a:sx n="52" d="100"/>
          <a:sy n="52" d="100"/>
        </p:scale>
        <p:origin x="3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70A20A-7796-407F-B1B7-05DA315B719B}" type="doc">
      <dgm:prSet loTypeId="urn:microsoft.com/office/officeart/2005/8/layout/vList6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2E189D-B0AD-465D-9639-1E6E25FE1C2A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800" dirty="0"/>
            <a:t>От разрозненных НПО</a:t>
          </a:r>
        </a:p>
      </dgm:t>
    </dgm:pt>
    <dgm:pt modelId="{6FB511B7-0BE7-4CBE-88ED-358D95A0CFA2}" type="parTrans" cxnId="{67737FEE-94F8-4E38-B2B2-BFC7CB1AD411}">
      <dgm:prSet/>
      <dgm:spPr/>
      <dgm:t>
        <a:bodyPr/>
        <a:lstStyle/>
        <a:p>
          <a:endParaRPr lang="ru-RU"/>
        </a:p>
      </dgm:t>
    </dgm:pt>
    <dgm:pt modelId="{EF8F631D-22AA-470D-9217-B08E2E6E45EF}" type="sibTrans" cxnId="{67737FEE-94F8-4E38-B2B2-BFC7CB1AD411}">
      <dgm:prSet/>
      <dgm:spPr/>
      <dgm:t>
        <a:bodyPr/>
        <a:lstStyle/>
        <a:p>
          <a:endParaRPr lang="ru-RU"/>
        </a:p>
      </dgm:t>
    </dgm:pt>
    <dgm:pt modelId="{4F6D276E-C8F2-4AEB-886A-D3241DE57BDF}">
      <dgm:prSet phldrT="[Текст]"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dirty="0"/>
            <a:t>К коалициям и сетям</a:t>
          </a:r>
        </a:p>
      </dgm:t>
    </dgm:pt>
    <dgm:pt modelId="{5C2C6674-904F-4CD9-A7C7-45C8C9256A05}" type="parTrans" cxnId="{64FFAA73-859F-4E65-BE40-9753A68B5D19}">
      <dgm:prSet/>
      <dgm:spPr/>
      <dgm:t>
        <a:bodyPr/>
        <a:lstStyle/>
        <a:p>
          <a:endParaRPr lang="ru-RU"/>
        </a:p>
      </dgm:t>
    </dgm:pt>
    <dgm:pt modelId="{96D917A5-A18C-4CA5-9281-A90AB70A4071}" type="sibTrans" cxnId="{64FFAA73-859F-4E65-BE40-9753A68B5D19}">
      <dgm:prSet/>
      <dgm:spPr/>
      <dgm:t>
        <a:bodyPr/>
        <a:lstStyle/>
        <a:p>
          <a:endParaRPr lang="ru-RU"/>
        </a:p>
      </dgm:t>
    </dgm:pt>
    <dgm:pt modelId="{44B5EB54-ED67-4891-8C68-0E046176DFD3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800" dirty="0"/>
            <a:t>От сотрудничества между НПО</a:t>
          </a:r>
        </a:p>
      </dgm:t>
    </dgm:pt>
    <dgm:pt modelId="{1223DF91-7D99-4EDA-8576-5BA956277C72}" type="parTrans" cxnId="{A1F07230-0CE7-4471-81BE-DFF2D528B4A5}">
      <dgm:prSet/>
      <dgm:spPr/>
      <dgm:t>
        <a:bodyPr/>
        <a:lstStyle/>
        <a:p>
          <a:endParaRPr lang="ru-RU"/>
        </a:p>
      </dgm:t>
    </dgm:pt>
    <dgm:pt modelId="{08EE99E3-A603-4220-9744-76C411D6A6B0}" type="sibTrans" cxnId="{A1F07230-0CE7-4471-81BE-DFF2D528B4A5}">
      <dgm:prSet/>
      <dgm:spPr/>
      <dgm:t>
        <a:bodyPr/>
        <a:lstStyle/>
        <a:p>
          <a:endParaRPr lang="ru-RU"/>
        </a:p>
      </dgm:t>
    </dgm:pt>
    <dgm:pt modelId="{1723C9D0-17AB-423C-B824-4053D3C7B3D3}">
      <dgm:prSet phldrT="[Текст]"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dirty="0"/>
            <a:t>К социальным заказам от Правительства</a:t>
          </a:r>
        </a:p>
      </dgm:t>
    </dgm:pt>
    <dgm:pt modelId="{8BBF07ED-6E2F-4A2C-947B-40758AA0F29B}" type="parTrans" cxnId="{AFC886B5-7C62-4C58-88C3-01B3E9AA7A35}">
      <dgm:prSet/>
      <dgm:spPr/>
      <dgm:t>
        <a:bodyPr/>
        <a:lstStyle/>
        <a:p>
          <a:endParaRPr lang="ru-RU"/>
        </a:p>
      </dgm:t>
    </dgm:pt>
    <dgm:pt modelId="{B11C05BF-70B9-49B3-BAF1-8AF3ECD284B0}" type="sibTrans" cxnId="{AFC886B5-7C62-4C58-88C3-01B3E9AA7A35}">
      <dgm:prSet/>
      <dgm:spPr/>
      <dgm:t>
        <a:bodyPr/>
        <a:lstStyle/>
        <a:p>
          <a:endParaRPr lang="ru-RU"/>
        </a:p>
      </dgm:t>
    </dgm:pt>
    <dgm:pt modelId="{7C66D987-8457-44CF-8F9E-728DFB9505C7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800" dirty="0"/>
        </a:p>
      </dgm:t>
    </dgm:pt>
    <dgm:pt modelId="{4DA8DB72-AF86-47DB-A381-536C3FE8A58A}" type="parTrans" cxnId="{2D929D3D-DE2B-4C2D-8173-E2DF30A1F933}">
      <dgm:prSet/>
      <dgm:spPr/>
      <dgm:t>
        <a:bodyPr/>
        <a:lstStyle/>
        <a:p>
          <a:endParaRPr lang="ru-RU"/>
        </a:p>
      </dgm:t>
    </dgm:pt>
    <dgm:pt modelId="{C60FD662-EA5C-4539-A8BB-B60AB22B604D}" type="sibTrans" cxnId="{2D929D3D-DE2B-4C2D-8173-E2DF30A1F933}">
      <dgm:prSet/>
      <dgm:spPr/>
      <dgm:t>
        <a:bodyPr/>
        <a:lstStyle/>
        <a:p>
          <a:endParaRPr lang="ru-RU"/>
        </a:p>
      </dgm:t>
    </dgm:pt>
    <dgm:pt modelId="{8B333275-EDD7-4506-881C-0B29A29C8641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800" dirty="0"/>
        </a:p>
      </dgm:t>
    </dgm:pt>
    <dgm:pt modelId="{A50056A4-085B-4118-88E8-62919217B6EE}" type="parTrans" cxnId="{C50DC488-68C4-425A-98D7-7C3001B72336}">
      <dgm:prSet/>
      <dgm:spPr/>
      <dgm:t>
        <a:bodyPr/>
        <a:lstStyle/>
        <a:p>
          <a:endParaRPr lang="ru-RU"/>
        </a:p>
      </dgm:t>
    </dgm:pt>
    <dgm:pt modelId="{5B4822EF-DE4C-4F4B-AE7F-60AD85A3107F}" type="sibTrans" cxnId="{C50DC488-68C4-425A-98D7-7C3001B72336}">
      <dgm:prSet/>
      <dgm:spPr/>
      <dgm:t>
        <a:bodyPr/>
        <a:lstStyle/>
        <a:p>
          <a:endParaRPr lang="ru-RU"/>
        </a:p>
      </dgm:t>
    </dgm:pt>
    <dgm:pt modelId="{DB1A8AD1-65BA-471D-88CE-F212887118EB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800" dirty="0"/>
            <a:t>От попыток анализа происходящих процессов в стране </a:t>
          </a:r>
        </a:p>
      </dgm:t>
    </dgm:pt>
    <dgm:pt modelId="{9AB024D1-5716-4203-951F-A03AD18307C7}" type="parTrans" cxnId="{6DE14DEA-640B-44EC-B78B-75BF112779FE}">
      <dgm:prSet/>
      <dgm:spPr/>
      <dgm:t>
        <a:bodyPr/>
        <a:lstStyle/>
        <a:p>
          <a:endParaRPr lang="ru-RU"/>
        </a:p>
      </dgm:t>
    </dgm:pt>
    <dgm:pt modelId="{CCCB2DF0-7ADC-4803-B8BF-F7934AD501F3}" type="sibTrans" cxnId="{6DE14DEA-640B-44EC-B78B-75BF112779FE}">
      <dgm:prSet/>
      <dgm:spPr/>
      <dgm:t>
        <a:bodyPr/>
        <a:lstStyle/>
        <a:p>
          <a:endParaRPr lang="ru-RU"/>
        </a:p>
      </dgm:t>
    </dgm:pt>
    <dgm:pt modelId="{5C6B98A6-6744-42FC-BC92-4CC85C46A943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dirty="0"/>
            <a:t>К подготовке отдельных альтернативных докладов  и совместных с Правительством обзоров по международным Договорам </a:t>
          </a:r>
        </a:p>
      </dgm:t>
    </dgm:pt>
    <dgm:pt modelId="{8CA1C91E-0E4D-4DBC-8C87-9426486B3876}" type="parTrans" cxnId="{BCE8A57A-82A8-4F67-A155-DB6F2ABD94B6}">
      <dgm:prSet/>
      <dgm:spPr/>
      <dgm:t>
        <a:bodyPr/>
        <a:lstStyle/>
        <a:p>
          <a:endParaRPr lang="ru-RU"/>
        </a:p>
      </dgm:t>
    </dgm:pt>
    <dgm:pt modelId="{12FF8FC6-11A6-485B-B02B-EB3D26B25BB1}" type="sibTrans" cxnId="{BCE8A57A-82A8-4F67-A155-DB6F2ABD94B6}">
      <dgm:prSet/>
      <dgm:spPr/>
      <dgm:t>
        <a:bodyPr/>
        <a:lstStyle/>
        <a:p>
          <a:endParaRPr lang="ru-RU"/>
        </a:p>
      </dgm:t>
    </dgm:pt>
    <dgm:pt modelId="{D8014C3D-45D0-4928-8DD2-471EAD45B123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800" dirty="0"/>
            <a:t>От рекомендаций Правительству  на круглых столах </a:t>
          </a:r>
        </a:p>
      </dgm:t>
    </dgm:pt>
    <dgm:pt modelId="{0338A36A-0F4E-4CA4-A92E-DEA81C05D6AA}" type="parTrans" cxnId="{DA4EB748-BB08-4F35-BBC3-006535A0E88F}">
      <dgm:prSet/>
      <dgm:spPr/>
      <dgm:t>
        <a:bodyPr/>
        <a:lstStyle/>
        <a:p>
          <a:endParaRPr lang="ru-RU"/>
        </a:p>
      </dgm:t>
    </dgm:pt>
    <dgm:pt modelId="{8E300228-7535-432C-8AB3-E5FE6563AF67}" type="sibTrans" cxnId="{DA4EB748-BB08-4F35-BBC3-006535A0E88F}">
      <dgm:prSet/>
      <dgm:spPr/>
      <dgm:t>
        <a:bodyPr/>
        <a:lstStyle/>
        <a:p>
          <a:endParaRPr lang="ru-RU"/>
        </a:p>
      </dgm:t>
    </dgm:pt>
    <dgm:pt modelId="{2C769AC2-814C-4A4C-BD05-A8E1E699D4D1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dirty="0"/>
            <a:t>К участию в рабочих группах по разработке Стратегий, к членству в Совете по Национальному развитию при Президенте РТ</a:t>
          </a:r>
        </a:p>
      </dgm:t>
    </dgm:pt>
    <dgm:pt modelId="{A2C56747-5F54-438E-A7D9-C4C6B55936FF}" type="parTrans" cxnId="{7C121598-F032-48C2-9D32-0BC8F9283AE6}">
      <dgm:prSet/>
      <dgm:spPr/>
      <dgm:t>
        <a:bodyPr/>
        <a:lstStyle/>
        <a:p>
          <a:endParaRPr lang="ru-RU"/>
        </a:p>
      </dgm:t>
    </dgm:pt>
    <dgm:pt modelId="{482C33C2-7996-40FE-B625-ABE8D11DB35F}" type="sibTrans" cxnId="{7C121598-F032-48C2-9D32-0BC8F9283AE6}">
      <dgm:prSet/>
      <dgm:spPr/>
      <dgm:t>
        <a:bodyPr/>
        <a:lstStyle/>
        <a:p>
          <a:endParaRPr lang="ru-RU"/>
        </a:p>
      </dgm:t>
    </dgm:pt>
    <dgm:pt modelId="{4C08447D-72CF-4FD8-ABDD-BA8CE6984EF0}" type="pres">
      <dgm:prSet presAssocID="{6070A20A-7796-407F-B1B7-05DA315B719B}" presName="Name0" presStyleCnt="0">
        <dgm:presLayoutVars>
          <dgm:dir/>
          <dgm:animLvl val="lvl"/>
          <dgm:resizeHandles/>
        </dgm:presLayoutVars>
      </dgm:prSet>
      <dgm:spPr/>
    </dgm:pt>
    <dgm:pt modelId="{AAF0E626-A09F-4DC4-960C-BCF049D6025A}" type="pres">
      <dgm:prSet presAssocID="{A62E189D-B0AD-465D-9639-1E6E25FE1C2A}" presName="linNode" presStyleCnt="0"/>
      <dgm:spPr/>
    </dgm:pt>
    <dgm:pt modelId="{888220EE-5835-43F8-9A41-D9923A60EDDE}" type="pres">
      <dgm:prSet presAssocID="{A62E189D-B0AD-465D-9639-1E6E25FE1C2A}" presName="parentShp" presStyleLbl="node1" presStyleIdx="0" presStyleCnt="4">
        <dgm:presLayoutVars>
          <dgm:bulletEnabled val="1"/>
        </dgm:presLayoutVars>
      </dgm:prSet>
      <dgm:spPr/>
    </dgm:pt>
    <dgm:pt modelId="{61F6474D-9E5E-4FFF-8F6B-FCC8B5F3064C}" type="pres">
      <dgm:prSet presAssocID="{A62E189D-B0AD-465D-9639-1E6E25FE1C2A}" presName="childShp" presStyleLbl="bgAccFollowNode1" presStyleIdx="0" presStyleCnt="4" custLinFactNeighborY="986">
        <dgm:presLayoutVars>
          <dgm:bulletEnabled val="1"/>
        </dgm:presLayoutVars>
      </dgm:prSet>
      <dgm:spPr/>
    </dgm:pt>
    <dgm:pt modelId="{50F43D8C-2571-49EA-AE5C-50E80932B230}" type="pres">
      <dgm:prSet presAssocID="{EF8F631D-22AA-470D-9217-B08E2E6E45EF}" presName="spacing" presStyleCnt="0"/>
      <dgm:spPr/>
    </dgm:pt>
    <dgm:pt modelId="{D66B77F1-A72F-484E-BB75-D75103DAD1DC}" type="pres">
      <dgm:prSet presAssocID="{44B5EB54-ED67-4891-8C68-0E046176DFD3}" presName="linNode" presStyleCnt="0"/>
      <dgm:spPr/>
    </dgm:pt>
    <dgm:pt modelId="{DC516DB4-4357-4FE1-9A41-F36A8F9D7513}" type="pres">
      <dgm:prSet presAssocID="{44B5EB54-ED67-4891-8C68-0E046176DFD3}" presName="parentShp" presStyleLbl="node1" presStyleIdx="1" presStyleCnt="4">
        <dgm:presLayoutVars>
          <dgm:bulletEnabled val="1"/>
        </dgm:presLayoutVars>
      </dgm:prSet>
      <dgm:spPr/>
    </dgm:pt>
    <dgm:pt modelId="{7A1550D7-0802-40F1-AE2B-5537981E1588}" type="pres">
      <dgm:prSet presAssocID="{44B5EB54-ED67-4891-8C68-0E046176DFD3}" presName="childShp" presStyleLbl="bgAccFollowNode1" presStyleIdx="1" presStyleCnt="4">
        <dgm:presLayoutVars>
          <dgm:bulletEnabled val="1"/>
        </dgm:presLayoutVars>
      </dgm:prSet>
      <dgm:spPr/>
    </dgm:pt>
    <dgm:pt modelId="{77C1F63D-41BC-4B4C-8794-F0A42635C836}" type="pres">
      <dgm:prSet presAssocID="{08EE99E3-A603-4220-9744-76C411D6A6B0}" presName="spacing" presStyleCnt="0"/>
      <dgm:spPr/>
    </dgm:pt>
    <dgm:pt modelId="{E0081D5E-FAF1-456A-98AB-4E088ED1FB98}" type="pres">
      <dgm:prSet presAssocID="{DB1A8AD1-65BA-471D-88CE-F212887118EB}" presName="linNode" presStyleCnt="0"/>
      <dgm:spPr/>
    </dgm:pt>
    <dgm:pt modelId="{5DA0A4A8-12E9-4FD6-A825-E02DDD0D2A8D}" type="pres">
      <dgm:prSet presAssocID="{DB1A8AD1-65BA-471D-88CE-F212887118EB}" presName="parentShp" presStyleLbl="node1" presStyleIdx="2" presStyleCnt="4">
        <dgm:presLayoutVars>
          <dgm:bulletEnabled val="1"/>
        </dgm:presLayoutVars>
      </dgm:prSet>
      <dgm:spPr/>
    </dgm:pt>
    <dgm:pt modelId="{FE886BAF-51D5-4451-9D1D-83E56DF29AF1}" type="pres">
      <dgm:prSet presAssocID="{DB1A8AD1-65BA-471D-88CE-F212887118EB}" presName="childShp" presStyleLbl="bgAccFollowNode1" presStyleIdx="2" presStyleCnt="4" custScaleY="130488">
        <dgm:presLayoutVars>
          <dgm:bulletEnabled val="1"/>
        </dgm:presLayoutVars>
      </dgm:prSet>
      <dgm:spPr/>
    </dgm:pt>
    <dgm:pt modelId="{09DC0141-BB82-42F4-B924-F368FCB3667B}" type="pres">
      <dgm:prSet presAssocID="{CCCB2DF0-7ADC-4803-B8BF-F7934AD501F3}" presName="spacing" presStyleCnt="0"/>
      <dgm:spPr/>
    </dgm:pt>
    <dgm:pt modelId="{86769BAF-D9F0-43A1-A3CE-B9ACDE973CD7}" type="pres">
      <dgm:prSet presAssocID="{D8014C3D-45D0-4928-8DD2-471EAD45B123}" presName="linNode" presStyleCnt="0"/>
      <dgm:spPr/>
    </dgm:pt>
    <dgm:pt modelId="{4F6D4FF5-DA77-4663-9AEC-D0A48979E7CD}" type="pres">
      <dgm:prSet presAssocID="{D8014C3D-45D0-4928-8DD2-471EAD45B123}" presName="parentShp" presStyleLbl="node1" presStyleIdx="3" presStyleCnt="4">
        <dgm:presLayoutVars>
          <dgm:bulletEnabled val="1"/>
        </dgm:presLayoutVars>
      </dgm:prSet>
      <dgm:spPr/>
    </dgm:pt>
    <dgm:pt modelId="{2D1C07DE-6AAD-4519-A7E9-D85FA1F5E5E8}" type="pres">
      <dgm:prSet presAssocID="{D8014C3D-45D0-4928-8DD2-471EAD45B123}" presName="childShp" presStyleLbl="bgAccFollowNode1" presStyleIdx="3" presStyleCnt="4" custScaleY="130398" custLinFactNeighborX="-1642" custLinFactNeighborY="-6853">
        <dgm:presLayoutVars>
          <dgm:bulletEnabled val="1"/>
        </dgm:presLayoutVars>
      </dgm:prSet>
      <dgm:spPr/>
    </dgm:pt>
  </dgm:ptLst>
  <dgm:cxnLst>
    <dgm:cxn modelId="{91E44B13-64A0-4551-84DB-A03901B85955}" type="presOf" srcId="{44B5EB54-ED67-4891-8C68-0E046176DFD3}" destId="{DC516DB4-4357-4FE1-9A41-F36A8F9D7513}" srcOrd="0" destOrd="0" presId="urn:microsoft.com/office/officeart/2005/8/layout/vList6"/>
    <dgm:cxn modelId="{6115411F-0BE4-443C-8573-B6BA1CE4359C}" type="presOf" srcId="{4F6D276E-C8F2-4AEB-886A-D3241DE57BDF}" destId="{61F6474D-9E5E-4FFF-8F6B-FCC8B5F3064C}" srcOrd="0" destOrd="0" presId="urn:microsoft.com/office/officeart/2005/8/layout/vList6"/>
    <dgm:cxn modelId="{A1F07230-0CE7-4471-81BE-DFF2D528B4A5}" srcId="{6070A20A-7796-407F-B1B7-05DA315B719B}" destId="{44B5EB54-ED67-4891-8C68-0E046176DFD3}" srcOrd="1" destOrd="0" parTransId="{1223DF91-7D99-4EDA-8576-5BA956277C72}" sibTransId="{08EE99E3-A603-4220-9744-76C411D6A6B0}"/>
    <dgm:cxn modelId="{92369433-B602-4D4E-AA33-0837D1D6FA4F}" type="presOf" srcId="{2C769AC2-814C-4A4C-BD05-A8E1E699D4D1}" destId="{2D1C07DE-6AAD-4519-A7E9-D85FA1F5E5E8}" srcOrd="0" destOrd="0" presId="urn:microsoft.com/office/officeart/2005/8/layout/vList6"/>
    <dgm:cxn modelId="{9FB3673C-7C8C-4F41-B5C1-6F11AD3D41F6}" type="presOf" srcId="{8B333275-EDD7-4506-881C-0B29A29C8641}" destId="{7A1550D7-0802-40F1-AE2B-5537981E1588}" srcOrd="0" destOrd="2" presId="urn:microsoft.com/office/officeart/2005/8/layout/vList6"/>
    <dgm:cxn modelId="{2D929D3D-DE2B-4C2D-8173-E2DF30A1F933}" srcId="{44B5EB54-ED67-4891-8C68-0E046176DFD3}" destId="{7C66D987-8457-44CF-8F9E-728DFB9505C7}" srcOrd="1" destOrd="0" parTransId="{4DA8DB72-AF86-47DB-A381-536C3FE8A58A}" sibTransId="{C60FD662-EA5C-4539-A8BB-B60AB22B604D}"/>
    <dgm:cxn modelId="{8E37B562-22F9-4DD5-88D7-21D76DAACC10}" type="presOf" srcId="{DB1A8AD1-65BA-471D-88CE-F212887118EB}" destId="{5DA0A4A8-12E9-4FD6-A825-E02DDD0D2A8D}" srcOrd="0" destOrd="0" presId="urn:microsoft.com/office/officeart/2005/8/layout/vList6"/>
    <dgm:cxn modelId="{DA4EB748-BB08-4F35-BBC3-006535A0E88F}" srcId="{6070A20A-7796-407F-B1B7-05DA315B719B}" destId="{D8014C3D-45D0-4928-8DD2-471EAD45B123}" srcOrd="3" destOrd="0" parTransId="{0338A36A-0F4E-4CA4-A92E-DEA81C05D6AA}" sibTransId="{8E300228-7535-432C-8AB3-E5FE6563AF67}"/>
    <dgm:cxn modelId="{64FFAA73-859F-4E65-BE40-9753A68B5D19}" srcId="{A62E189D-B0AD-465D-9639-1E6E25FE1C2A}" destId="{4F6D276E-C8F2-4AEB-886A-D3241DE57BDF}" srcOrd="0" destOrd="0" parTransId="{5C2C6674-904F-4CD9-A7C7-45C8C9256A05}" sibTransId="{96D917A5-A18C-4CA5-9281-A90AB70A4071}"/>
    <dgm:cxn modelId="{BCE8A57A-82A8-4F67-A155-DB6F2ABD94B6}" srcId="{DB1A8AD1-65BA-471D-88CE-F212887118EB}" destId="{5C6B98A6-6744-42FC-BC92-4CC85C46A943}" srcOrd="0" destOrd="0" parTransId="{8CA1C91E-0E4D-4DBC-8C87-9426486B3876}" sibTransId="{12FF8FC6-11A6-485B-B02B-EB3D26B25BB1}"/>
    <dgm:cxn modelId="{C50DC488-68C4-425A-98D7-7C3001B72336}" srcId="{44B5EB54-ED67-4891-8C68-0E046176DFD3}" destId="{8B333275-EDD7-4506-881C-0B29A29C8641}" srcOrd="2" destOrd="0" parTransId="{A50056A4-085B-4118-88E8-62919217B6EE}" sibTransId="{5B4822EF-DE4C-4F4B-AE7F-60AD85A3107F}"/>
    <dgm:cxn modelId="{BC70E690-489B-4C0B-963B-F2AAB2A51B88}" type="presOf" srcId="{1723C9D0-17AB-423C-B824-4053D3C7B3D3}" destId="{7A1550D7-0802-40F1-AE2B-5537981E1588}" srcOrd="0" destOrd="0" presId="urn:microsoft.com/office/officeart/2005/8/layout/vList6"/>
    <dgm:cxn modelId="{7C121598-F032-48C2-9D32-0BC8F9283AE6}" srcId="{D8014C3D-45D0-4928-8DD2-471EAD45B123}" destId="{2C769AC2-814C-4A4C-BD05-A8E1E699D4D1}" srcOrd="0" destOrd="0" parTransId="{A2C56747-5F54-438E-A7D9-C4C6B55936FF}" sibTransId="{482C33C2-7996-40FE-B625-ABE8D11DB35F}"/>
    <dgm:cxn modelId="{FBA79A9B-FE30-48B7-BC6F-428A9181BCF9}" type="presOf" srcId="{7C66D987-8457-44CF-8F9E-728DFB9505C7}" destId="{7A1550D7-0802-40F1-AE2B-5537981E1588}" srcOrd="0" destOrd="1" presId="urn:microsoft.com/office/officeart/2005/8/layout/vList6"/>
    <dgm:cxn modelId="{6F3D31A9-F54B-45ED-89F7-460BC51BB206}" type="presOf" srcId="{A62E189D-B0AD-465D-9639-1E6E25FE1C2A}" destId="{888220EE-5835-43F8-9A41-D9923A60EDDE}" srcOrd="0" destOrd="0" presId="urn:microsoft.com/office/officeart/2005/8/layout/vList6"/>
    <dgm:cxn modelId="{AFC886B5-7C62-4C58-88C3-01B3E9AA7A35}" srcId="{44B5EB54-ED67-4891-8C68-0E046176DFD3}" destId="{1723C9D0-17AB-423C-B824-4053D3C7B3D3}" srcOrd="0" destOrd="0" parTransId="{8BBF07ED-6E2F-4A2C-947B-40758AA0F29B}" sibTransId="{B11C05BF-70B9-49B3-BAF1-8AF3ECD284B0}"/>
    <dgm:cxn modelId="{EFB2C0CC-FD92-4DED-B5CD-B2FE67CD2500}" type="presOf" srcId="{5C6B98A6-6744-42FC-BC92-4CC85C46A943}" destId="{FE886BAF-51D5-4451-9D1D-83E56DF29AF1}" srcOrd="0" destOrd="0" presId="urn:microsoft.com/office/officeart/2005/8/layout/vList6"/>
    <dgm:cxn modelId="{DE3CCAD1-0686-4714-A9B2-F4636F3E5C1E}" type="presOf" srcId="{6070A20A-7796-407F-B1B7-05DA315B719B}" destId="{4C08447D-72CF-4FD8-ABDD-BA8CE6984EF0}" srcOrd="0" destOrd="0" presId="urn:microsoft.com/office/officeart/2005/8/layout/vList6"/>
    <dgm:cxn modelId="{19DBFFE6-C6C2-444F-B07B-9FE66A3F5AE6}" type="presOf" srcId="{D8014C3D-45D0-4928-8DD2-471EAD45B123}" destId="{4F6D4FF5-DA77-4663-9AEC-D0A48979E7CD}" srcOrd="0" destOrd="0" presId="urn:microsoft.com/office/officeart/2005/8/layout/vList6"/>
    <dgm:cxn modelId="{6DE14DEA-640B-44EC-B78B-75BF112779FE}" srcId="{6070A20A-7796-407F-B1B7-05DA315B719B}" destId="{DB1A8AD1-65BA-471D-88CE-F212887118EB}" srcOrd="2" destOrd="0" parTransId="{9AB024D1-5716-4203-951F-A03AD18307C7}" sibTransId="{CCCB2DF0-7ADC-4803-B8BF-F7934AD501F3}"/>
    <dgm:cxn modelId="{67737FEE-94F8-4E38-B2B2-BFC7CB1AD411}" srcId="{6070A20A-7796-407F-B1B7-05DA315B719B}" destId="{A62E189D-B0AD-465D-9639-1E6E25FE1C2A}" srcOrd="0" destOrd="0" parTransId="{6FB511B7-0BE7-4CBE-88ED-358D95A0CFA2}" sibTransId="{EF8F631D-22AA-470D-9217-B08E2E6E45EF}"/>
    <dgm:cxn modelId="{D64DB9FA-C2E7-41F8-A5B1-227A92954E3B}" type="presParOf" srcId="{4C08447D-72CF-4FD8-ABDD-BA8CE6984EF0}" destId="{AAF0E626-A09F-4DC4-960C-BCF049D6025A}" srcOrd="0" destOrd="0" presId="urn:microsoft.com/office/officeart/2005/8/layout/vList6"/>
    <dgm:cxn modelId="{02422999-AA1F-4149-AB1A-3002E76E024C}" type="presParOf" srcId="{AAF0E626-A09F-4DC4-960C-BCF049D6025A}" destId="{888220EE-5835-43F8-9A41-D9923A60EDDE}" srcOrd="0" destOrd="0" presId="urn:microsoft.com/office/officeart/2005/8/layout/vList6"/>
    <dgm:cxn modelId="{FF7342D9-29C7-4AA2-8ED5-17E5483289FA}" type="presParOf" srcId="{AAF0E626-A09F-4DC4-960C-BCF049D6025A}" destId="{61F6474D-9E5E-4FFF-8F6B-FCC8B5F3064C}" srcOrd="1" destOrd="0" presId="urn:microsoft.com/office/officeart/2005/8/layout/vList6"/>
    <dgm:cxn modelId="{23277766-176B-46DD-A7C7-A1462A08FD3B}" type="presParOf" srcId="{4C08447D-72CF-4FD8-ABDD-BA8CE6984EF0}" destId="{50F43D8C-2571-49EA-AE5C-50E80932B230}" srcOrd="1" destOrd="0" presId="urn:microsoft.com/office/officeart/2005/8/layout/vList6"/>
    <dgm:cxn modelId="{E24298B9-B568-46D6-8EC3-13CA2ED8B061}" type="presParOf" srcId="{4C08447D-72CF-4FD8-ABDD-BA8CE6984EF0}" destId="{D66B77F1-A72F-484E-BB75-D75103DAD1DC}" srcOrd="2" destOrd="0" presId="urn:microsoft.com/office/officeart/2005/8/layout/vList6"/>
    <dgm:cxn modelId="{8FD24C35-185A-4CE0-B165-6ADEDA9B301B}" type="presParOf" srcId="{D66B77F1-A72F-484E-BB75-D75103DAD1DC}" destId="{DC516DB4-4357-4FE1-9A41-F36A8F9D7513}" srcOrd="0" destOrd="0" presId="urn:microsoft.com/office/officeart/2005/8/layout/vList6"/>
    <dgm:cxn modelId="{0FA0095D-0D6D-422C-801B-F423C8B674E1}" type="presParOf" srcId="{D66B77F1-A72F-484E-BB75-D75103DAD1DC}" destId="{7A1550D7-0802-40F1-AE2B-5537981E1588}" srcOrd="1" destOrd="0" presId="urn:microsoft.com/office/officeart/2005/8/layout/vList6"/>
    <dgm:cxn modelId="{3BECD7DD-CA2F-4BFE-A09C-251B95DCD74B}" type="presParOf" srcId="{4C08447D-72CF-4FD8-ABDD-BA8CE6984EF0}" destId="{77C1F63D-41BC-4B4C-8794-F0A42635C836}" srcOrd="3" destOrd="0" presId="urn:microsoft.com/office/officeart/2005/8/layout/vList6"/>
    <dgm:cxn modelId="{D896AFE6-21C8-48AB-BD6C-B1D7FABBBA69}" type="presParOf" srcId="{4C08447D-72CF-4FD8-ABDD-BA8CE6984EF0}" destId="{E0081D5E-FAF1-456A-98AB-4E088ED1FB98}" srcOrd="4" destOrd="0" presId="urn:microsoft.com/office/officeart/2005/8/layout/vList6"/>
    <dgm:cxn modelId="{AB03BDFC-DE3D-457B-839C-5604FC2E94E8}" type="presParOf" srcId="{E0081D5E-FAF1-456A-98AB-4E088ED1FB98}" destId="{5DA0A4A8-12E9-4FD6-A825-E02DDD0D2A8D}" srcOrd="0" destOrd="0" presId="urn:microsoft.com/office/officeart/2005/8/layout/vList6"/>
    <dgm:cxn modelId="{8273EA36-8DC2-4FDD-83CE-F0F4C7C90DC0}" type="presParOf" srcId="{E0081D5E-FAF1-456A-98AB-4E088ED1FB98}" destId="{FE886BAF-51D5-4451-9D1D-83E56DF29AF1}" srcOrd="1" destOrd="0" presId="urn:microsoft.com/office/officeart/2005/8/layout/vList6"/>
    <dgm:cxn modelId="{A02EB81A-738B-4615-9560-915BB2AA0500}" type="presParOf" srcId="{4C08447D-72CF-4FD8-ABDD-BA8CE6984EF0}" destId="{09DC0141-BB82-42F4-B924-F368FCB3667B}" srcOrd="5" destOrd="0" presId="urn:microsoft.com/office/officeart/2005/8/layout/vList6"/>
    <dgm:cxn modelId="{5DB8090E-E28E-433D-8393-C47FCAC54627}" type="presParOf" srcId="{4C08447D-72CF-4FD8-ABDD-BA8CE6984EF0}" destId="{86769BAF-D9F0-43A1-A3CE-B9ACDE973CD7}" srcOrd="6" destOrd="0" presId="urn:microsoft.com/office/officeart/2005/8/layout/vList6"/>
    <dgm:cxn modelId="{D75ADE19-0389-441B-9068-6A27AB49754F}" type="presParOf" srcId="{86769BAF-D9F0-43A1-A3CE-B9ACDE973CD7}" destId="{4F6D4FF5-DA77-4663-9AEC-D0A48979E7CD}" srcOrd="0" destOrd="0" presId="urn:microsoft.com/office/officeart/2005/8/layout/vList6"/>
    <dgm:cxn modelId="{FF9C1800-C103-45FA-ADA4-7EED4149EE54}" type="presParOf" srcId="{86769BAF-D9F0-43A1-A3CE-B9ACDE973CD7}" destId="{2D1C07DE-6AAD-4519-A7E9-D85FA1F5E5E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C38882-0485-480B-82AC-06CD82592E58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F5165C-877C-475A-A13A-E1149A6EEC9F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800" b="0" dirty="0"/>
            <a:t>Объединяются в </a:t>
          </a:r>
          <a:r>
            <a:rPr lang="ru-RU" sz="1800" b="0" dirty="0" err="1"/>
            <a:t>межсекторальные</a:t>
          </a:r>
          <a:r>
            <a:rPr lang="ru-RU" sz="1800" b="0" dirty="0"/>
            <a:t> коалиции для усиления голоса ОО</a:t>
          </a:r>
        </a:p>
      </dgm:t>
    </dgm:pt>
    <dgm:pt modelId="{1771312E-FF3A-4B2A-BA61-436872A57D37}" type="parTrans" cxnId="{9818FC83-5E53-4E61-A05F-C3840BEEA9C6}">
      <dgm:prSet/>
      <dgm:spPr/>
      <dgm:t>
        <a:bodyPr/>
        <a:lstStyle/>
        <a:p>
          <a:endParaRPr lang="ru-RU"/>
        </a:p>
      </dgm:t>
    </dgm:pt>
    <dgm:pt modelId="{C17EDAE8-4D29-4B9A-B45F-4DBCE555BE08}" type="sibTrans" cxnId="{9818FC83-5E53-4E61-A05F-C3840BEEA9C6}">
      <dgm:prSet/>
      <dgm:spPr/>
      <dgm:t>
        <a:bodyPr/>
        <a:lstStyle/>
        <a:p>
          <a:endParaRPr lang="ru-RU"/>
        </a:p>
      </dgm:t>
    </dgm:pt>
    <dgm:pt modelId="{DF6F7368-97EB-4248-AFB8-4C573D4BE770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800" b="0" dirty="0"/>
            <a:t>Объединяются в коалиции по  целевым группам  (инвалиды, ЖЖВ, сельские и др.) </a:t>
          </a:r>
        </a:p>
      </dgm:t>
    </dgm:pt>
    <dgm:pt modelId="{4504C2B4-1597-421A-879E-B8BB51B457E5}" type="parTrans" cxnId="{F6269C61-EEF3-42CA-B25D-B7F548D29D88}">
      <dgm:prSet/>
      <dgm:spPr/>
      <dgm:t>
        <a:bodyPr/>
        <a:lstStyle/>
        <a:p>
          <a:endParaRPr lang="ru-RU"/>
        </a:p>
      </dgm:t>
    </dgm:pt>
    <dgm:pt modelId="{04C3BE94-709B-44FB-8CA2-E0E101344AF1}" type="sibTrans" cxnId="{F6269C61-EEF3-42CA-B25D-B7F548D29D88}">
      <dgm:prSet/>
      <dgm:spPr/>
      <dgm:t>
        <a:bodyPr/>
        <a:lstStyle/>
        <a:p>
          <a:endParaRPr lang="ru-RU"/>
        </a:p>
      </dgm:t>
    </dgm:pt>
    <dgm:pt modelId="{5756DD44-6705-4D22-A346-A6879AF8BD88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800" b="0" dirty="0"/>
            <a:t>Проводят регулярно мониторинг и оценку ситуации по гендерному неравенству и насилию в отношении женщин  с использованием различных методов </a:t>
          </a:r>
        </a:p>
      </dgm:t>
    </dgm:pt>
    <dgm:pt modelId="{FE287F60-1B81-489B-8C12-EC480F8A58A1}" type="parTrans" cxnId="{E459B3DC-4C31-43A4-84C3-BA1D915026A1}">
      <dgm:prSet/>
      <dgm:spPr/>
      <dgm:t>
        <a:bodyPr/>
        <a:lstStyle/>
        <a:p>
          <a:endParaRPr lang="ru-RU"/>
        </a:p>
      </dgm:t>
    </dgm:pt>
    <dgm:pt modelId="{185736FB-87D1-45FF-BF16-8F7948E43C0A}" type="sibTrans" cxnId="{E459B3DC-4C31-43A4-84C3-BA1D915026A1}">
      <dgm:prSet/>
      <dgm:spPr/>
      <dgm:t>
        <a:bodyPr/>
        <a:lstStyle/>
        <a:p>
          <a:endParaRPr lang="ru-RU"/>
        </a:p>
      </dgm:t>
    </dgm:pt>
    <dgm:pt modelId="{C02CBBE1-E4B8-4D2E-808B-A5A07E5F92E1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800" dirty="0"/>
            <a:t>Создают доказательную базу  для лоббирования своих рекомендаций  по решению проблем гендерного насилия</a:t>
          </a:r>
        </a:p>
      </dgm:t>
    </dgm:pt>
    <dgm:pt modelId="{34E3DB16-09F3-47C9-93AB-728CABF92BD6}" type="parTrans" cxnId="{5D5B2AF7-F731-4970-9D5C-55068BB4D9AF}">
      <dgm:prSet/>
      <dgm:spPr/>
      <dgm:t>
        <a:bodyPr/>
        <a:lstStyle/>
        <a:p>
          <a:endParaRPr lang="ru-RU"/>
        </a:p>
      </dgm:t>
    </dgm:pt>
    <dgm:pt modelId="{13B4FFAA-CFB5-4704-916F-DDD88A656CA4}" type="sibTrans" cxnId="{5D5B2AF7-F731-4970-9D5C-55068BB4D9AF}">
      <dgm:prSet/>
      <dgm:spPr/>
      <dgm:t>
        <a:bodyPr/>
        <a:lstStyle/>
        <a:p>
          <a:endParaRPr lang="ru-RU"/>
        </a:p>
      </dgm:t>
    </dgm:pt>
    <dgm:pt modelId="{12699462-1C49-4575-8654-06A2657AF8E2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/>
            <a:t>Пытаются </a:t>
          </a:r>
          <a:r>
            <a:rPr lang="ru-RU" sz="1400" dirty="0" err="1"/>
            <a:t>наладить постоянное</a:t>
          </a:r>
          <a:r>
            <a:rPr lang="ru-RU" sz="1400" dirty="0"/>
            <a:t>  партнерство с государственными структурами, вовлеченными в процесс  предупреждения , ликвидации насилия и оказания помощи жертвам насилия </a:t>
          </a:r>
        </a:p>
      </dgm:t>
    </dgm:pt>
    <dgm:pt modelId="{13DCEF45-25A4-4E7A-A5DD-5703C89D3AA8}" type="parTrans" cxnId="{F26981DE-7807-44BB-8BEA-A295F278737F}">
      <dgm:prSet/>
      <dgm:spPr/>
      <dgm:t>
        <a:bodyPr/>
        <a:lstStyle/>
        <a:p>
          <a:endParaRPr lang="ru-RU"/>
        </a:p>
      </dgm:t>
    </dgm:pt>
    <dgm:pt modelId="{74DA1703-4417-4570-BBA9-B1CB6FA26F2D}" type="sibTrans" cxnId="{F26981DE-7807-44BB-8BEA-A295F278737F}">
      <dgm:prSet/>
      <dgm:spPr/>
      <dgm:t>
        <a:bodyPr/>
        <a:lstStyle/>
        <a:p>
          <a:endParaRPr lang="ru-RU"/>
        </a:p>
      </dgm:t>
    </dgm:pt>
    <dgm:pt modelId="{56A8C329-A8D5-46FC-9B2B-B95127B3AEFD}" type="pres">
      <dgm:prSet presAssocID="{55C38882-0485-480B-82AC-06CD82592E58}" presName="Name0" presStyleCnt="0">
        <dgm:presLayoutVars>
          <dgm:chMax val="7"/>
          <dgm:chPref val="7"/>
          <dgm:dir/>
        </dgm:presLayoutVars>
      </dgm:prSet>
      <dgm:spPr/>
    </dgm:pt>
    <dgm:pt modelId="{F1BEB8A6-5749-4FC6-96C2-1D398610A805}" type="pres">
      <dgm:prSet presAssocID="{55C38882-0485-480B-82AC-06CD82592E58}" presName="Name1" presStyleCnt="0"/>
      <dgm:spPr/>
    </dgm:pt>
    <dgm:pt modelId="{A3A4D138-6C00-42B4-A8E3-75CF74BA801B}" type="pres">
      <dgm:prSet presAssocID="{55C38882-0485-480B-82AC-06CD82592E58}" presName="cycle" presStyleCnt="0"/>
      <dgm:spPr/>
    </dgm:pt>
    <dgm:pt modelId="{9B12A348-C4CA-404B-841E-59F71B5C0768}" type="pres">
      <dgm:prSet presAssocID="{55C38882-0485-480B-82AC-06CD82592E58}" presName="srcNode" presStyleLbl="node1" presStyleIdx="0" presStyleCnt="5"/>
      <dgm:spPr/>
    </dgm:pt>
    <dgm:pt modelId="{D7909372-6E79-4E7E-8494-930000521058}" type="pres">
      <dgm:prSet presAssocID="{55C38882-0485-480B-82AC-06CD82592E58}" presName="conn" presStyleLbl="parChTrans1D2" presStyleIdx="0" presStyleCnt="1"/>
      <dgm:spPr/>
    </dgm:pt>
    <dgm:pt modelId="{A02FA0C0-0C3D-48BF-9723-F53F62402FD5}" type="pres">
      <dgm:prSet presAssocID="{55C38882-0485-480B-82AC-06CD82592E58}" presName="extraNode" presStyleLbl="node1" presStyleIdx="0" presStyleCnt="5"/>
      <dgm:spPr/>
    </dgm:pt>
    <dgm:pt modelId="{43EB3761-59FE-44D6-A395-AD76C9CAE470}" type="pres">
      <dgm:prSet presAssocID="{55C38882-0485-480B-82AC-06CD82592E58}" presName="dstNode" presStyleLbl="node1" presStyleIdx="0" presStyleCnt="5"/>
      <dgm:spPr/>
    </dgm:pt>
    <dgm:pt modelId="{81BACED2-52A6-4AEE-B775-B3324A13B697}" type="pres">
      <dgm:prSet presAssocID="{CFF5165C-877C-475A-A13A-E1149A6EEC9F}" presName="text_1" presStyleLbl="node1" presStyleIdx="0" presStyleCnt="5" custLinFactNeighborX="1749" custLinFactNeighborY="6669">
        <dgm:presLayoutVars>
          <dgm:bulletEnabled val="1"/>
        </dgm:presLayoutVars>
      </dgm:prSet>
      <dgm:spPr/>
    </dgm:pt>
    <dgm:pt modelId="{08EF7CDF-B54F-44B3-B187-2DAA7FABCE85}" type="pres">
      <dgm:prSet presAssocID="{CFF5165C-877C-475A-A13A-E1149A6EEC9F}" presName="accent_1" presStyleCnt="0"/>
      <dgm:spPr/>
    </dgm:pt>
    <dgm:pt modelId="{A950039B-D258-4787-8355-A03A6050DE8B}" type="pres">
      <dgm:prSet presAssocID="{CFF5165C-877C-475A-A13A-E1149A6EEC9F}" presName="accentRepeatNode" presStyleLbl="solidFgAcc1" presStyleIdx="0" presStyleCnt="5"/>
      <dgm:spPr/>
    </dgm:pt>
    <dgm:pt modelId="{DC3B401F-CB36-471A-AB8C-5034D070CB8F}" type="pres">
      <dgm:prSet presAssocID="{DF6F7368-97EB-4248-AFB8-4C573D4BE770}" presName="text_2" presStyleLbl="node1" presStyleIdx="1" presStyleCnt="5">
        <dgm:presLayoutVars>
          <dgm:bulletEnabled val="1"/>
        </dgm:presLayoutVars>
      </dgm:prSet>
      <dgm:spPr/>
    </dgm:pt>
    <dgm:pt modelId="{740996C4-D52C-4B89-8EEE-DAA5DEDA2A9C}" type="pres">
      <dgm:prSet presAssocID="{DF6F7368-97EB-4248-AFB8-4C573D4BE770}" presName="accent_2" presStyleCnt="0"/>
      <dgm:spPr/>
    </dgm:pt>
    <dgm:pt modelId="{C0336562-F77D-4380-95B9-64138C9529DC}" type="pres">
      <dgm:prSet presAssocID="{DF6F7368-97EB-4248-AFB8-4C573D4BE770}" presName="accentRepeatNode" presStyleLbl="solidFgAcc1" presStyleIdx="1" presStyleCnt="5"/>
      <dgm:spPr/>
    </dgm:pt>
    <dgm:pt modelId="{8F06A875-37E5-48CD-B9CE-591E58BA1B51}" type="pres">
      <dgm:prSet presAssocID="{5756DD44-6705-4D22-A346-A6879AF8BD88}" presName="text_3" presStyleLbl="node1" presStyleIdx="2" presStyleCnt="5">
        <dgm:presLayoutVars>
          <dgm:bulletEnabled val="1"/>
        </dgm:presLayoutVars>
      </dgm:prSet>
      <dgm:spPr/>
    </dgm:pt>
    <dgm:pt modelId="{BDE4F1A8-6F36-4532-960B-46553DFDD54F}" type="pres">
      <dgm:prSet presAssocID="{5756DD44-6705-4D22-A346-A6879AF8BD88}" presName="accent_3" presStyleCnt="0"/>
      <dgm:spPr/>
    </dgm:pt>
    <dgm:pt modelId="{518480FC-9292-4FD2-8A9C-CBCB2411532A}" type="pres">
      <dgm:prSet presAssocID="{5756DD44-6705-4D22-A346-A6879AF8BD88}" presName="accentRepeatNode" presStyleLbl="solidFgAcc1" presStyleIdx="2" presStyleCnt="5"/>
      <dgm:spPr/>
    </dgm:pt>
    <dgm:pt modelId="{F6256F89-534C-495F-828D-599FB0ED462A}" type="pres">
      <dgm:prSet presAssocID="{C02CBBE1-E4B8-4D2E-808B-A5A07E5F92E1}" presName="text_4" presStyleLbl="node1" presStyleIdx="3" presStyleCnt="5" custLinFactNeighborX="2625" custLinFactNeighborY="-20440">
        <dgm:presLayoutVars>
          <dgm:bulletEnabled val="1"/>
        </dgm:presLayoutVars>
      </dgm:prSet>
      <dgm:spPr/>
    </dgm:pt>
    <dgm:pt modelId="{32391484-F672-4FE6-BB9A-2FC3055C5463}" type="pres">
      <dgm:prSet presAssocID="{C02CBBE1-E4B8-4D2E-808B-A5A07E5F92E1}" presName="accent_4" presStyleCnt="0"/>
      <dgm:spPr/>
    </dgm:pt>
    <dgm:pt modelId="{16BFE255-8105-4FE2-8025-1A3067DA1C8B}" type="pres">
      <dgm:prSet presAssocID="{C02CBBE1-E4B8-4D2E-808B-A5A07E5F92E1}" presName="accentRepeatNode" presStyleLbl="solidFgAcc1" presStyleIdx="3" presStyleCnt="5"/>
      <dgm:spPr/>
    </dgm:pt>
    <dgm:pt modelId="{EA0C9E04-6D75-48A9-B23F-DDAFF16D5A4F}" type="pres">
      <dgm:prSet presAssocID="{12699462-1C49-4575-8654-06A2657AF8E2}" presName="text_5" presStyleLbl="node1" presStyleIdx="4" presStyleCnt="5" custScaleY="128787">
        <dgm:presLayoutVars>
          <dgm:bulletEnabled val="1"/>
        </dgm:presLayoutVars>
      </dgm:prSet>
      <dgm:spPr/>
    </dgm:pt>
    <dgm:pt modelId="{A0519805-54C2-4B0D-9E89-C360A0384C03}" type="pres">
      <dgm:prSet presAssocID="{12699462-1C49-4575-8654-06A2657AF8E2}" presName="accent_5" presStyleCnt="0"/>
      <dgm:spPr/>
    </dgm:pt>
    <dgm:pt modelId="{9877DE85-0BAA-48FC-B4CF-A9FFA5EC4D46}" type="pres">
      <dgm:prSet presAssocID="{12699462-1C49-4575-8654-06A2657AF8E2}" presName="accentRepeatNode" presStyleLbl="solidFgAcc1" presStyleIdx="4" presStyleCnt="5"/>
      <dgm:spPr/>
    </dgm:pt>
  </dgm:ptLst>
  <dgm:cxnLst>
    <dgm:cxn modelId="{AAF05028-0010-42F9-8CE1-188588BB4488}" type="presOf" srcId="{C17EDAE8-4D29-4B9A-B45F-4DBCE555BE08}" destId="{D7909372-6E79-4E7E-8494-930000521058}" srcOrd="0" destOrd="0" presId="urn:microsoft.com/office/officeart/2008/layout/VerticalCurvedList"/>
    <dgm:cxn modelId="{BD385528-DEAD-4939-B409-8A8F7A04CCD4}" type="presOf" srcId="{12699462-1C49-4575-8654-06A2657AF8E2}" destId="{EA0C9E04-6D75-48A9-B23F-DDAFF16D5A4F}" srcOrd="0" destOrd="0" presId="urn:microsoft.com/office/officeart/2008/layout/VerticalCurvedList"/>
    <dgm:cxn modelId="{F6269C61-EEF3-42CA-B25D-B7F548D29D88}" srcId="{55C38882-0485-480B-82AC-06CD82592E58}" destId="{DF6F7368-97EB-4248-AFB8-4C573D4BE770}" srcOrd="1" destOrd="0" parTransId="{4504C2B4-1597-421A-879E-B8BB51B457E5}" sibTransId="{04C3BE94-709B-44FB-8CA2-E0E101344AF1}"/>
    <dgm:cxn modelId="{5F5BD667-C600-4E19-92EA-505B04D0F906}" type="presOf" srcId="{5756DD44-6705-4D22-A346-A6879AF8BD88}" destId="{8F06A875-37E5-48CD-B9CE-591E58BA1B51}" srcOrd="0" destOrd="0" presId="urn:microsoft.com/office/officeart/2008/layout/VerticalCurvedList"/>
    <dgm:cxn modelId="{D15FE56C-FC45-400F-8467-1EF632D344D6}" type="presOf" srcId="{DF6F7368-97EB-4248-AFB8-4C573D4BE770}" destId="{DC3B401F-CB36-471A-AB8C-5034D070CB8F}" srcOrd="0" destOrd="0" presId="urn:microsoft.com/office/officeart/2008/layout/VerticalCurvedList"/>
    <dgm:cxn modelId="{64822071-E98C-484F-9CBB-036AA1CBE23C}" type="presOf" srcId="{C02CBBE1-E4B8-4D2E-808B-A5A07E5F92E1}" destId="{F6256F89-534C-495F-828D-599FB0ED462A}" srcOrd="0" destOrd="0" presId="urn:microsoft.com/office/officeart/2008/layout/VerticalCurvedList"/>
    <dgm:cxn modelId="{9818FC83-5E53-4E61-A05F-C3840BEEA9C6}" srcId="{55C38882-0485-480B-82AC-06CD82592E58}" destId="{CFF5165C-877C-475A-A13A-E1149A6EEC9F}" srcOrd="0" destOrd="0" parTransId="{1771312E-FF3A-4B2A-BA61-436872A57D37}" sibTransId="{C17EDAE8-4D29-4B9A-B45F-4DBCE555BE08}"/>
    <dgm:cxn modelId="{CC78ACC4-AB91-4B95-96B5-2245FB592BED}" type="presOf" srcId="{55C38882-0485-480B-82AC-06CD82592E58}" destId="{56A8C329-A8D5-46FC-9B2B-B95127B3AEFD}" srcOrd="0" destOrd="0" presId="urn:microsoft.com/office/officeart/2008/layout/VerticalCurvedList"/>
    <dgm:cxn modelId="{E459B3DC-4C31-43A4-84C3-BA1D915026A1}" srcId="{55C38882-0485-480B-82AC-06CD82592E58}" destId="{5756DD44-6705-4D22-A346-A6879AF8BD88}" srcOrd="2" destOrd="0" parTransId="{FE287F60-1B81-489B-8C12-EC480F8A58A1}" sibTransId="{185736FB-87D1-45FF-BF16-8F7948E43C0A}"/>
    <dgm:cxn modelId="{F26981DE-7807-44BB-8BEA-A295F278737F}" srcId="{55C38882-0485-480B-82AC-06CD82592E58}" destId="{12699462-1C49-4575-8654-06A2657AF8E2}" srcOrd="4" destOrd="0" parTransId="{13DCEF45-25A4-4E7A-A5DD-5703C89D3AA8}" sibTransId="{74DA1703-4417-4570-BBA9-B1CB6FA26F2D}"/>
    <dgm:cxn modelId="{DBB9ADE9-5995-412E-B4AD-FCA2E71892C2}" type="presOf" srcId="{CFF5165C-877C-475A-A13A-E1149A6EEC9F}" destId="{81BACED2-52A6-4AEE-B775-B3324A13B697}" srcOrd="0" destOrd="0" presId="urn:microsoft.com/office/officeart/2008/layout/VerticalCurvedList"/>
    <dgm:cxn modelId="{5D5B2AF7-F731-4970-9D5C-55068BB4D9AF}" srcId="{55C38882-0485-480B-82AC-06CD82592E58}" destId="{C02CBBE1-E4B8-4D2E-808B-A5A07E5F92E1}" srcOrd="3" destOrd="0" parTransId="{34E3DB16-09F3-47C9-93AB-728CABF92BD6}" sibTransId="{13B4FFAA-CFB5-4704-916F-DDD88A656CA4}"/>
    <dgm:cxn modelId="{C3DCD1F9-D6D1-4391-AA74-BEF2A5502C77}" type="presParOf" srcId="{56A8C329-A8D5-46FC-9B2B-B95127B3AEFD}" destId="{F1BEB8A6-5749-4FC6-96C2-1D398610A805}" srcOrd="0" destOrd="0" presId="urn:microsoft.com/office/officeart/2008/layout/VerticalCurvedList"/>
    <dgm:cxn modelId="{19290D2A-7246-4557-AF9E-67CE49348649}" type="presParOf" srcId="{F1BEB8A6-5749-4FC6-96C2-1D398610A805}" destId="{A3A4D138-6C00-42B4-A8E3-75CF74BA801B}" srcOrd="0" destOrd="0" presId="urn:microsoft.com/office/officeart/2008/layout/VerticalCurvedList"/>
    <dgm:cxn modelId="{79F422EC-2A14-4E2D-B993-F2E98291B162}" type="presParOf" srcId="{A3A4D138-6C00-42B4-A8E3-75CF74BA801B}" destId="{9B12A348-C4CA-404B-841E-59F71B5C0768}" srcOrd="0" destOrd="0" presId="urn:microsoft.com/office/officeart/2008/layout/VerticalCurvedList"/>
    <dgm:cxn modelId="{7AF2FCDE-28AF-4BF6-88D4-0F047BCAF1D0}" type="presParOf" srcId="{A3A4D138-6C00-42B4-A8E3-75CF74BA801B}" destId="{D7909372-6E79-4E7E-8494-930000521058}" srcOrd="1" destOrd="0" presId="urn:microsoft.com/office/officeart/2008/layout/VerticalCurvedList"/>
    <dgm:cxn modelId="{A2CDB1CB-8DC5-4D12-95D5-31BEA81BE002}" type="presParOf" srcId="{A3A4D138-6C00-42B4-A8E3-75CF74BA801B}" destId="{A02FA0C0-0C3D-48BF-9723-F53F62402FD5}" srcOrd="2" destOrd="0" presId="urn:microsoft.com/office/officeart/2008/layout/VerticalCurvedList"/>
    <dgm:cxn modelId="{2043388E-67FB-442F-AA24-5F713A94527C}" type="presParOf" srcId="{A3A4D138-6C00-42B4-A8E3-75CF74BA801B}" destId="{43EB3761-59FE-44D6-A395-AD76C9CAE470}" srcOrd="3" destOrd="0" presId="urn:microsoft.com/office/officeart/2008/layout/VerticalCurvedList"/>
    <dgm:cxn modelId="{C10654FE-DBBC-46C9-BF29-EB1F2C8D8B74}" type="presParOf" srcId="{F1BEB8A6-5749-4FC6-96C2-1D398610A805}" destId="{81BACED2-52A6-4AEE-B775-B3324A13B697}" srcOrd="1" destOrd="0" presId="urn:microsoft.com/office/officeart/2008/layout/VerticalCurvedList"/>
    <dgm:cxn modelId="{580F76A3-D869-4F1E-99ED-1EAB15BAB938}" type="presParOf" srcId="{F1BEB8A6-5749-4FC6-96C2-1D398610A805}" destId="{08EF7CDF-B54F-44B3-B187-2DAA7FABCE85}" srcOrd="2" destOrd="0" presId="urn:microsoft.com/office/officeart/2008/layout/VerticalCurvedList"/>
    <dgm:cxn modelId="{F174B84A-7EE7-4ACD-B7EC-E4C26DF1563E}" type="presParOf" srcId="{08EF7CDF-B54F-44B3-B187-2DAA7FABCE85}" destId="{A950039B-D258-4787-8355-A03A6050DE8B}" srcOrd="0" destOrd="0" presId="urn:microsoft.com/office/officeart/2008/layout/VerticalCurvedList"/>
    <dgm:cxn modelId="{719DE3E6-378C-45E5-A00F-4AE81B8EB1DF}" type="presParOf" srcId="{F1BEB8A6-5749-4FC6-96C2-1D398610A805}" destId="{DC3B401F-CB36-471A-AB8C-5034D070CB8F}" srcOrd="3" destOrd="0" presId="urn:microsoft.com/office/officeart/2008/layout/VerticalCurvedList"/>
    <dgm:cxn modelId="{BAF53B3D-722F-4832-88F9-6713A7814100}" type="presParOf" srcId="{F1BEB8A6-5749-4FC6-96C2-1D398610A805}" destId="{740996C4-D52C-4B89-8EEE-DAA5DEDA2A9C}" srcOrd="4" destOrd="0" presId="urn:microsoft.com/office/officeart/2008/layout/VerticalCurvedList"/>
    <dgm:cxn modelId="{C3BCBE60-EDD1-4E89-9F31-A3C8D9ED5A7F}" type="presParOf" srcId="{740996C4-D52C-4B89-8EEE-DAA5DEDA2A9C}" destId="{C0336562-F77D-4380-95B9-64138C9529DC}" srcOrd="0" destOrd="0" presId="urn:microsoft.com/office/officeart/2008/layout/VerticalCurvedList"/>
    <dgm:cxn modelId="{2FE5F887-1C5F-472C-B058-D23641160F88}" type="presParOf" srcId="{F1BEB8A6-5749-4FC6-96C2-1D398610A805}" destId="{8F06A875-37E5-48CD-B9CE-591E58BA1B51}" srcOrd="5" destOrd="0" presId="urn:microsoft.com/office/officeart/2008/layout/VerticalCurvedList"/>
    <dgm:cxn modelId="{F19BC481-F284-481B-BC98-526B306BC01F}" type="presParOf" srcId="{F1BEB8A6-5749-4FC6-96C2-1D398610A805}" destId="{BDE4F1A8-6F36-4532-960B-46553DFDD54F}" srcOrd="6" destOrd="0" presId="urn:microsoft.com/office/officeart/2008/layout/VerticalCurvedList"/>
    <dgm:cxn modelId="{9DDE3156-6735-4F1B-A767-EA808675138B}" type="presParOf" srcId="{BDE4F1A8-6F36-4532-960B-46553DFDD54F}" destId="{518480FC-9292-4FD2-8A9C-CBCB2411532A}" srcOrd="0" destOrd="0" presId="urn:microsoft.com/office/officeart/2008/layout/VerticalCurvedList"/>
    <dgm:cxn modelId="{CFD8FE42-3A39-45F5-B24E-F51D8866FD09}" type="presParOf" srcId="{F1BEB8A6-5749-4FC6-96C2-1D398610A805}" destId="{F6256F89-534C-495F-828D-599FB0ED462A}" srcOrd="7" destOrd="0" presId="urn:microsoft.com/office/officeart/2008/layout/VerticalCurvedList"/>
    <dgm:cxn modelId="{721FD8F1-707F-410E-AE96-FFE8BF123B13}" type="presParOf" srcId="{F1BEB8A6-5749-4FC6-96C2-1D398610A805}" destId="{32391484-F672-4FE6-BB9A-2FC3055C5463}" srcOrd="8" destOrd="0" presId="urn:microsoft.com/office/officeart/2008/layout/VerticalCurvedList"/>
    <dgm:cxn modelId="{F4CEB144-853A-4EF6-AD2D-1F0006DB3451}" type="presParOf" srcId="{32391484-F672-4FE6-BB9A-2FC3055C5463}" destId="{16BFE255-8105-4FE2-8025-1A3067DA1C8B}" srcOrd="0" destOrd="0" presId="urn:microsoft.com/office/officeart/2008/layout/VerticalCurvedList"/>
    <dgm:cxn modelId="{143BF25F-9578-4F79-95BE-66F5AE1087D3}" type="presParOf" srcId="{F1BEB8A6-5749-4FC6-96C2-1D398610A805}" destId="{EA0C9E04-6D75-48A9-B23F-DDAFF16D5A4F}" srcOrd="9" destOrd="0" presId="urn:microsoft.com/office/officeart/2008/layout/VerticalCurvedList"/>
    <dgm:cxn modelId="{51E947B7-33E0-4490-9518-6EEE6E608C87}" type="presParOf" srcId="{F1BEB8A6-5749-4FC6-96C2-1D398610A805}" destId="{A0519805-54C2-4B0D-9E89-C360A0384C03}" srcOrd="10" destOrd="0" presId="urn:microsoft.com/office/officeart/2008/layout/VerticalCurvedList"/>
    <dgm:cxn modelId="{7016ABE1-6AD9-4B0D-9197-79854022059E}" type="presParOf" srcId="{A0519805-54C2-4B0D-9E89-C360A0384C03}" destId="{9877DE85-0BAA-48FC-B4CF-A9FFA5EC4D46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6474D-9E5E-4FFF-8F6B-FCC8B5F3064C}">
      <dsp:nvSpPr>
        <dsp:cNvPr id="0" name=""/>
        <dsp:cNvSpPr/>
      </dsp:nvSpPr>
      <dsp:spPr>
        <a:xfrm>
          <a:off x="4206240" y="9803"/>
          <a:ext cx="6309360" cy="88599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К коалициям и сетям</a:t>
          </a:r>
        </a:p>
      </dsp:txBody>
      <dsp:txXfrm>
        <a:off x="4206240" y="120552"/>
        <a:ext cx="5977114" cy="664492"/>
      </dsp:txXfrm>
    </dsp:sp>
    <dsp:sp modelId="{888220EE-5835-43F8-9A41-D9923A60EDDE}">
      <dsp:nvSpPr>
        <dsp:cNvPr id="0" name=""/>
        <dsp:cNvSpPr/>
      </dsp:nvSpPr>
      <dsp:spPr>
        <a:xfrm>
          <a:off x="0" y="1068"/>
          <a:ext cx="4206240" cy="88599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От разрозненных НПО</a:t>
          </a:r>
        </a:p>
      </dsp:txBody>
      <dsp:txXfrm>
        <a:off x="43250" y="44318"/>
        <a:ext cx="4119740" cy="799490"/>
      </dsp:txXfrm>
    </dsp:sp>
    <dsp:sp modelId="{7A1550D7-0802-40F1-AE2B-5537981E1588}">
      <dsp:nvSpPr>
        <dsp:cNvPr id="0" name=""/>
        <dsp:cNvSpPr/>
      </dsp:nvSpPr>
      <dsp:spPr>
        <a:xfrm>
          <a:off x="4206240" y="975657"/>
          <a:ext cx="6309360" cy="88599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К социальным заказам от Правительства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800" kern="1200" dirty="0"/>
        </a:p>
      </dsp:txBody>
      <dsp:txXfrm>
        <a:off x="4206240" y="1086406"/>
        <a:ext cx="5977114" cy="664492"/>
      </dsp:txXfrm>
    </dsp:sp>
    <dsp:sp modelId="{DC516DB4-4357-4FE1-9A41-F36A8F9D7513}">
      <dsp:nvSpPr>
        <dsp:cNvPr id="0" name=""/>
        <dsp:cNvSpPr/>
      </dsp:nvSpPr>
      <dsp:spPr>
        <a:xfrm>
          <a:off x="0" y="975657"/>
          <a:ext cx="4206240" cy="88599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От сотрудничества между НПО</a:t>
          </a:r>
        </a:p>
      </dsp:txBody>
      <dsp:txXfrm>
        <a:off x="43250" y="1018907"/>
        <a:ext cx="4119740" cy="799490"/>
      </dsp:txXfrm>
    </dsp:sp>
    <dsp:sp modelId="{FE886BAF-51D5-4451-9D1D-83E56DF29AF1}">
      <dsp:nvSpPr>
        <dsp:cNvPr id="0" name=""/>
        <dsp:cNvSpPr/>
      </dsp:nvSpPr>
      <dsp:spPr>
        <a:xfrm>
          <a:off x="4207266" y="1950246"/>
          <a:ext cx="6303198" cy="115611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К подготовке отдельных альтернативных докладов  и совместных с Правительством обзоров по международным Договорам </a:t>
          </a:r>
        </a:p>
      </dsp:txBody>
      <dsp:txXfrm>
        <a:off x="4207266" y="2094760"/>
        <a:ext cx="5869657" cy="867082"/>
      </dsp:txXfrm>
    </dsp:sp>
    <dsp:sp modelId="{5DA0A4A8-12E9-4FD6-A825-E02DDD0D2A8D}">
      <dsp:nvSpPr>
        <dsp:cNvPr id="0" name=""/>
        <dsp:cNvSpPr/>
      </dsp:nvSpPr>
      <dsp:spPr>
        <a:xfrm>
          <a:off x="5134" y="2085306"/>
          <a:ext cx="4202132" cy="88599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От попыток анализа происходящих процессов в стране </a:t>
          </a:r>
        </a:p>
      </dsp:txBody>
      <dsp:txXfrm>
        <a:off x="48384" y="2128556"/>
        <a:ext cx="4115632" cy="799490"/>
      </dsp:txXfrm>
    </dsp:sp>
    <dsp:sp modelId="{2D1C07DE-6AAD-4519-A7E9-D85FA1F5E5E8}">
      <dsp:nvSpPr>
        <dsp:cNvPr id="0" name=""/>
        <dsp:cNvSpPr/>
      </dsp:nvSpPr>
      <dsp:spPr>
        <a:xfrm>
          <a:off x="4138267" y="3134239"/>
          <a:ext cx="6303198" cy="11553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К участию в рабочих группах по разработке Стратегий, к членству в Совете по Национальному развитию при Президенте РТ</a:t>
          </a:r>
        </a:p>
      </dsp:txBody>
      <dsp:txXfrm>
        <a:off x="4138267" y="3278653"/>
        <a:ext cx="5869956" cy="866485"/>
      </dsp:txXfrm>
    </dsp:sp>
    <dsp:sp modelId="{4F6D4FF5-DA77-4663-9AEC-D0A48979E7CD}">
      <dsp:nvSpPr>
        <dsp:cNvPr id="0" name=""/>
        <dsp:cNvSpPr/>
      </dsp:nvSpPr>
      <dsp:spPr>
        <a:xfrm>
          <a:off x="5134" y="3329618"/>
          <a:ext cx="4202132" cy="88599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От рекомендаций Правительству  на круглых столах </a:t>
          </a:r>
        </a:p>
      </dsp:txBody>
      <dsp:txXfrm>
        <a:off x="48384" y="3372868"/>
        <a:ext cx="4115632" cy="7994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09372-6E79-4E7E-8494-930000521058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ACED2-52A6-4AEE-B775-B3324A13B697}">
      <dsp:nvSpPr>
        <dsp:cNvPr id="0" name=""/>
        <dsp:cNvSpPr/>
      </dsp:nvSpPr>
      <dsp:spPr>
        <a:xfrm>
          <a:off x="470814" y="308157"/>
          <a:ext cx="10044785" cy="54409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7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kern="1200" dirty="0"/>
            <a:t>Объединяются в </a:t>
          </a:r>
          <a:r>
            <a:rPr lang="ru-RU" sz="1800" b="0" kern="1200" dirty="0" err="1"/>
            <a:t>межсекторальные</a:t>
          </a:r>
          <a:r>
            <a:rPr lang="ru-RU" sz="1800" b="0" kern="1200" dirty="0"/>
            <a:t> коалиции для усиления голоса ОО</a:t>
          </a:r>
        </a:p>
      </dsp:txBody>
      <dsp:txXfrm>
        <a:off x="470814" y="308157"/>
        <a:ext cx="10044785" cy="544091"/>
      </dsp:txXfrm>
    </dsp:sp>
    <dsp:sp modelId="{A950039B-D258-4787-8355-A03A6050DE8B}">
      <dsp:nvSpPr>
        <dsp:cNvPr id="0" name=""/>
        <dsp:cNvSpPr/>
      </dsp:nvSpPr>
      <dsp:spPr>
        <a:xfrm>
          <a:off x="71032" y="203860"/>
          <a:ext cx="680114" cy="68011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C3B401F-CB36-471A-AB8C-5034D070CB8F}">
      <dsp:nvSpPr>
        <dsp:cNvPr id="0" name=""/>
        <dsp:cNvSpPr/>
      </dsp:nvSpPr>
      <dsp:spPr>
        <a:xfrm>
          <a:off x="800969" y="1087747"/>
          <a:ext cx="9654905" cy="54409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7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kern="1200" dirty="0"/>
            <a:t>Объединяются в коалиции по  целевым группам  (инвалиды, ЖЖВ, сельские и др.) </a:t>
          </a:r>
        </a:p>
      </dsp:txBody>
      <dsp:txXfrm>
        <a:off x="800969" y="1087747"/>
        <a:ext cx="9654905" cy="544091"/>
      </dsp:txXfrm>
    </dsp:sp>
    <dsp:sp modelId="{C0336562-F77D-4380-95B9-64138C9529DC}">
      <dsp:nvSpPr>
        <dsp:cNvPr id="0" name=""/>
        <dsp:cNvSpPr/>
      </dsp:nvSpPr>
      <dsp:spPr>
        <a:xfrm>
          <a:off x="460912" y="1019736"/>
          <a:ext cx="680114" cy="68011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F06A875-37E5-48CD-B9CE-591E58BA1B51}">
      <dsp:nvSpPr>
        <dsp:cNvPr id="0" name=""/>
        <dsp:cNvSpPr/>
      </dsp:nvSpPr>
      <dsp:spPr>
        <a:xfrm>
          <a:off x="920631" y="1903623"/>
          <a:ext cx="9535243" cy="54409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7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kern="1200" dirty="0"/>
            <a:t>Проводят регулярно мониторинг и оценку ситуации по гендерному неравенству и насилию в отношении женщин  с использованием различных методов </a:t>
          </a:r>
        </a:p>
      </dsp:txBody>
      <dsp:txXfrm>
        <a:off x="920631" y="1903623"/>
        <a:ext cx="9535243" cy="544091"/>
      </dsp:txXfrm>
    </dsp:sp>
    <dsp:sp modelId="{518480FC-9292-4FD2-8A9C-CBCB2411532A}">
      <dsp:nvSpPr>
        <dsp:cNvPr id="0" name=""/>
        <dsp:cNvSpPr/>
      </dsp:nvSpPr>
      <dsp:spPr>
        <a:xfrm>
          <a:off x="580574" y="1835611"/>
          <a:ext cx="680114" cy="68011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6256F89-534C-495F-828D-599FB0ED462A}">
      <dsp:nvSpPr>
        <dsp:cNvPr id="0" name=""/>
        <dsp:cNvSpPr/>
      </dsp:nvSpPr>
      <dsp:spPr>
        <a:xfrm>
          <a:off x="860694" y="2608286"/>
          <a:ext cx="9654905" cy="54409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7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Создают доказательную базу  для лоббирования своих рекомендаций  по решению проблем гендерного насилия</a:t>
          </a:r>
        </a:p>
      </dsp:txBody>
      <dsp:txXfrm>
        <a:off x="860694" y="2608286"/>
        <a:ext cx="9654905" cy="544091"/>
      </dsp:txXfrm>
    </dsp:sp>
    <dsp:sp modelId="{16BFE255-8105-4FE2-8025-1A3067DA1C8B}">
      <dsp:nvSpPr>
        <dsp:cNvPr id="0" name=""/>
        <dsp:cNvSpPr/>
      </dsp:nvSpPr>
      <dsp:spPr>
        <a:xfrm>
          <a:off x="460912" y="2651487"/>
          <a:ext cx="680114" cy="68011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A0C9E04-6D75-48A9-B23F-DDAFF16D5A4F}">
      <dsp:nvSpPr>
        <dsp:cNvPr id="0" name=""/>
        <dsp:cNvSpPr/>
      </dsp:nvSpPr>
      <dsp:spPr>
        <a:xfrm>
          <a:off x="411090" y="3457061"/>
          <a:ext cx="10044785" cy="70071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72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Пытаются </a:t>
          </a:r>
          <a:r>
            <a:rPr lang="ru-RU" sz="1400" kern="1200" dirty="0" err="1"/>
            <a:t>наладить постоянное</a:t>
          </a:r>
          <a:r>
            <a:rPr lang="ru-RU" sz="1400" kern="1200" dirty="0"/>
            <a:t>  партнерство с государственными структурами, вовлеченными в процесс  предупреждения , ликвидации насилия и оказания помощи жертвам насилия </a:t>
          </a:r>
        </a:p>
      </dsp:txBody>
      <dsp:txXfrm>
        <a:off x="411090" y="3457061"/>
        <a:ext cx="10044785" cy="700718"/>
      </dsp:txXfrm>
    </dsp:sp>
    <dsp:sp modelId="{9877DE85-0BAA-48FC-B4CF-A9FFA5EC4D46}">
      <dsp:nvSpPr>
        <dsp:cNvPr id="0" name=""/>
        <dsp:cNvSpPr/>
      </dsp:nvSpPr>
      <dsp:spPr>
        <a:xfrm>
          <a:off x="71032" y="3467363"/>
          <a:ext cx="680114" cy="68011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18645-5EEB-46F4-8E61-EE56DF632EFC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49E83-00B9-4DA1-B083-99759A2A8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264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49E83-00B9-4DA1-B083-99759A2A87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14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49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24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9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7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87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55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32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44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8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83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26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6234E-6B33-4FC8-A9BB-0A5C20833A5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523FF-2090-453F-AE0C-B94C437489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3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NUL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6183" y="1952369"/>
            <a:ext cx="10697716" cy="4015945"/>
          </a:xfrm>
        </p:spPr>
        <p:txBody>
          <a:bodyPr>
            <a:noAutofit/>
          </a:bodyPr>
          <a:lstStyle/>
          <a:p>
            <a:pPr algn="ctr"/>
            <a:r>
              <a:rPr lang="ru-RU" sz="3600" b="1" kern="5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ШКОЛА ГЕНДЕРНЫХ АКТИВИСТОВ</a:t>
            </a:r>
            <a:br>
              <a:rPr lang="ru-RU" sz="3600" kern="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3600" b="1" kern="5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ТРЕТЬЯ ОБУЧАЮЩАЯ СЕССИЯ</a:t>
            </a:r>
            <a:r>
              <a:rPr lang="ru-RU" sz="3600" b="1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br>
              <a:rPr lang="ru-RU" sz="3600" kern="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8. «РОЛЬ ОГО В ЛОББИРОВАНИИ И РЕШЕНИИ ВОПРОСОВ ГЕНДЕРНОГО НАСИЛИЯ»</a:t>
            </a:r>
            <a:br>
              <a:rPr lang="ru-RU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endParaRPr lang="ru-RU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756454" y="5276336"/>
            <a:ext cx="5152767" cy="1026494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16-18 января 2022 </a:t>
            </a:r>
          </a:p>
          <a:p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Душанбе </a:t>
            </a:r>
          </a:p>
        </p:txBody>
      </p:sp>
      <p:pic>
        <p:nvPicPr>
          <p:cNvPr id="7" name="Pictur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74" t="9735" r="36282" b="85616"/>
          <a:stretch/>
        </p:blipFill>
        <p:spPr bwMode="auto">
          <a:xfrm>
            <a:off x="1415143" y="268192"/>
            <a:ext cx="9437915" cy="11796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936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4102" y="5848120"/>
            <a:ext cx="3497177" cy="4525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16 января 2022 </a:t>
            </a:r>
          </a:p>
        </p:txBody>
      </p:sp>
      <p:pic>
        <p:nvPicPr>
          <p:cNvPr id="5" name="Рисунок 4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" t="19163" r="1855" b="16417"/>
          <a:stretch/>
        </p:blipFill>
        <p:spPr bwMode="auto">
          <a:xfrm>
            <a:off x="200233" y="3691636"/>
            <a:ext cx="3997600" cy="27258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449839" y="1187640"/>
            <a:ext cx="11442257" cy="448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Гражданское общество – основные понятия и структура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.</a:t>
            </a:r>
          </a:p>
          <a:p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Нормативные правовые основы деятельности общественных объединений в Таджикистане  </a:t>
            </a:r>
          </a:p>
          <a:p>
            <a:r>
              <a:rPr lang="ru-RU" dirty="0">
                <a:solidFill>
                  <a:srgbClr val="00B050"/>
                </a:solidFill>
                <a:latin typeface="Arial Black" panose="020B0A04020102020204" pitchFamily="34" charset="0"/>
              </a:rPr>
              <a:t>Примеры адвокации коалиций ОО в Таджикистане</a:t>
            </a:r>
          </a:p>
          <a:p>
            <a:r>
              <a:rPr lang="ru-RU" b="1" dirty="0">
                <a:latin typeface="Arial Black" panose="020B0A04020102020204" pitchFamily="34" charset="0"/>
              </a:rPr>
              <a:t>Индекс устойчивости ОГО </a:t>
            </a:r>
          </a:p>
          <a:p>
            <a:r>
              <a:rPr lang="ru-RU" b="1" dirty="0">
                <a:solidFill>
                  <a:srgbClr val="7030A0"/>
                </a:solidFill>
                <a:latin typeface="Arial Black" panose="020B0A04020102020204" pitchFamily="34" charset="0"/>
              </a:rPr>
              <a:t>Потенциальные партнёры из числа ОГО    Таджикистана 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Опыт успешных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адвокаций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ОГО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в Таджикистане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endParaRPr lang="ru-RU" dirty="0">
              <a:latin typeface="Arial Black" panose="020B0A04020102020204" pitchFamily="34" charset="0"/>
            </a:endParaRPr>
          </a:p>
          <a:p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88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rgbClr val="7030A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21380" y="122830"/>
            <a:ext cx="11790948" cy="6489725"/>
          </a:xfrm>
          <a:prstGeom prst="snip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ru-RU" sz="2400" b="1" dirty="0">
                <a:solidFill>
                  <a:srgbClr val="002060"/>
                </a:solidFill>
              </a:rPr>
              <a:t>Определение гражданского общества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400" b="1" i="1" dirty="0">
                <a:solidFill>
                  <a:srgbClr val="002060"/>
                </a:solidFill>
              </a:rPr>
              <a:t>Существуют несколько определений ГО: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</a:rPr>
              <a:t>ГРАЖДАНСКОЕ ОБЩЕСТВО </a:t>
            </a:r>
            <a:r>
              <a:rPr lang="ru-RU" sz="2400" dirty="0">
                <a:solidFill>
                  <a:srgbClr val="002060"/>
                </a:solidFill>
              </a:rPr>
              <a:t> — это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i="1" dirty="0">
                <a:solidFill>
                  <a:srgbClr val="002060"/>
                </a:solidFill>
              </a:rPr>
              <a:t>совокупность граждан</a:t>
            </a:r>
            <a:r>
              <a:rPr lang="ru-RU" sz="2400" i="1" dirty="0">
                <a:solidFill>
                  <a:srgbClr val="002060"/>
                </a:solidFill>
              </a:rPr>
              <a:t>, не приближенных к рычагам государственной власти;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i="1" dirty="0">
                <a:solidFill>
                  <a:srgbClr val="002060"/>
                </a:solidFill>
              </a:rPr>
              <a:t>совокупность общественных отношений</a:t>
            </a:r>
            <a:r>
              <a:rPr lang="ru-RU" sz="2400" i="1" dirty="0">
                <a:solidFill>
                  <a:srgbClr val="002060"/>
                </a:solidFill>
              </a:rPr>
              <a:t> вне рамок властно-государственных и коммерческих структур;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i="1" dirty="0">
                <a:solidFill>
                  <a:srgbClr val="002060"/>
                </a:solidFill>
              </a:rPr>
              <a:t>сфера </a:t>
            </a:r>
            <a:r>
              <a:rPr lang="ru-RU" sz="2400" b="1" i="1" dirty="0" err="1">
                <a:solidFill>
                  <a:srgbClr val="002060"/>
                </a:solidFill>
              </a:rPr>
              <a:t>самопроявления</a:t>
            </a:r>
            <a:r>
              <a:rPr lang="ru-RU" sz="2400" b="1" i="1" dirty="0">
                <a:solidFill>
                  <a:srgbClr val="002060"/>
                </a:solidFill>
              </a:rPr>
              <a:t> свободных граждан и добровольно сформировавшихся некоммерческих направленных ассоциаций и организаций</a:t>
            </a:r>
            <a:r>
              <a:rPr lang="ru-RU" sz="2400" i="1" dirty="0">
                <a:solidFill>
                  <a:srgbClr val="002060"/>
                </a:solidFill>
              </a:rPr>
              <a:t>, ограждённых от прямого вмешательства и произвольной регламентации со стороны государственной власти, а также других внешних отличий;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</a:rPr>
              <a:t>сфера </a:t>
            </a:r>
            <a:r>
              <a:rPr lang="ru-RU" sz="2400" b="1" i="1" dirty="0" err="1">
                <a:solidFill>
                  <a:srgbClr val="002060"/>
                </a:solidFill>
              </a:rPr>
              <a:t>самопроявления</a:t>
            </a:r>
            <a:r>
              <a:rPr lang="ru-RU" sz="2400" b="1" i="1" dirty="0">
                <a:solidFill>
                  <a:srgbClr val="002060"/>
                </a:solidFill>
              </a:rPr>
              <a:t> свободных граждан и добровольно сформировавшихся ассоциаций и организаций</a:t>
            </a:r>
            <a:r>
              <a:rPr lang="ru-RU" sz="2400" dirty="0">
                <a:solidFill>
                  <a:srgbClr val="002060"/>
                </a:solidFill>
              </a:rPr>
              <a:t>, которые ограждены соответствующими законами от прямого вмешательства и произвольной регламентации со стороны государственной власти;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i="1" dirty="0">
                <a:solidFill>
                  <a:srgbClr val="002060"/>
                </a:solidFill>
              </a:rPr>
              <a:t>совокупность неполитических отношений, то есть общественных отношений вне рамок властно-государственных структур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0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262" y="173255"/>
            <a:ext cx="11348186" cy="655480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b="1" dirty="0">
                <a:solidFill>
                  <a:srgbClr val="002060"/>
                </a:solidFill>
              </a:rPr>
              <a:t>Определение гражданского общества   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Также этот термин используют для определения степени эволюции цивилизованного общества. В этом смысле гражданское общество — то, которое гарантирует </a:t>
            </a:r>
            <a:r>
              <a:rPr lang="ru-RU" b="1" i="1" dirty="0">
                <a:solidFill>
                  <a:srgbClr val="002060"/>
                </a:solidFill>
              </a:rPr>
              <a:t>бесспорное выполнение прав и свобод гражданина, а взамен требует исполнения обязанностей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</a:rPr>
              <a:t>Развитое гражданское общество является </a:t>
            </a:r>
            <a:r>
              <a:rPr lang="ru-RU" b="1" dirty="0">
                <a:solidFill>
                  <a:srgbClr val="002060"/>
                </a:solidFill>
              </a:rPr>
              <a:t>важнейшей предпосылкой построения верховенства права, правового государства и его равноправных партнёров. </a:t>
            </a:r>
          </a:p>
          <a:p>
            <a:r>
              <a:rPr lang="ru-RU" dirty="0">
                <a:solidFill>
                  <a:srgbClr val="002060"/>
                </a:solidFill>
              </a:rPr>
              <a:t>Согласно классической схеме Дэвида </a:t>
            </a:r>
            <a:r>
              <a:rPr lang="ru-RU" dirty="0" err="1">
                <a:solidFill>
                  <a:srgbClr val="002060"/>
                </a:solidFill>
              </a:rPr>
              <a:t>Истона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i="1" dirty="0" err="1">
                <a:solidFill>
                  <a:srgbClr val="002060"/>
                </a:solidFill>
              </a:rPr>
              <a:t>амер.политолог</a:t>
            </a:r>
            <a:r>
              <a:rPr lang="ru-RU" dirty="0">
                <a:solidFill>
                  <a:srgbClr val="002060"/>
                </a:solidFill>
              </a:rPr>
              <a:t>), </a:t>
            </a:r>
            <a:r>
              <a:rPr lang="ru-RU" b="1" dirty="0">
                <a:solidFill>
                  <a:srgbClr val="002060"/>
                </a:solidFill>
              </a:rPr>
              <a:t>гражданское общество выступает как фильтр требований и поддержки общества в политической системе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15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DE5A6-C33B-4A74-BFEF-E48F9349D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78297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Эволюционные направления в деятельности ОГО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1C0FCD8-E4BA-412C-9052-EC1BDD4E03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281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39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7F8FA7-ED07-46D3-B835-E1DE5A255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555627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Какие стратегии используют ОО для повышения эффективности деятельности в борьбе с гендерным насилием?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3CB034D-97E7-4172-BDAD-8DB233D944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6170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8784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600</TotalTime>
  <Words>401</Words>
  <Application>Microsoft Office PowerPoint</Application>
  <PresentationFormat>Широкоэкранный</PresentationFormat>
  <Paragraphs>41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Cambria</vt:lpstr>
      <vt:lpstr>Times New Roman</vt:lpstr>
      <vt:lpstr>Wingdings</vt:lpstr>
      <vt:lpstr>Тема Office</vt:lpstr>
      <vt:lpstr>ШКОЛА ГЕНДЕРНЫХ АКТИВИСТОВ ТРЕТЬЯ ОБУЧАЮЩАЯ СЕССИЯ  ТЕМА 8. «РОЛЬ ОГО В ЛОББИРОВАНИИ И РЕШЕНИИ ВОПРОСОВ ГЕНДЕРНОГО НАСИЛИЯ»  </vt:lpstr>
      <vt:lpstr>16 января 2022 </vt:lpstr>
      <vt:lpstr>Презентация PowerPoint</vt:lpstr>
      <vt:lpstr>Презентация PowerPoint</vt:lpstr>
      <vt:lpstr>Эволюционные направления в деятельности ОГО </vt:lpstr>
      <vt:lpstr>Какие стратегии используют ОО для повышения эффективности деятельности в борьбе с гендерным насилием?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ОГО в лоббировании и решении вопросов гендерного насилия</dc:title>
  <dc:creator>Shahlo</dc:creator>
  <cp:lastModifiedBy>Татьяна Ник</cp:lastModifiedBy>
  <cp:revision>97</cp:revision>
  <dcterms:created xsi:type="dcterms:W3CDTF">2022-01-15T03:36:35Z</dcterms:created>
  <dcterms:modified xsi:type="dcterms:W3CDTF">2022-03-21T00:03:20Z</dcterms:modified>
</cp:coreProperties>
</file>