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handoutMasterIdLst>
    <p:handoutMasterId r:id="rId19"/>
  </p:handoutMasterIdLst>
  <p:sldIdLst>
    <p:sldId id="365" r:id="rId2"/>
    <p:sldId id="257" r:id="rId3"/>
    <p:sldId id="373" r:id="rId4"/>
    <p:sldId id="374" r:id="rId5"/>
    <p:sldId id="375" r:id="rId6"/>
    <p:sldId id="366" r:id="rId7"/>
    <p:sldId id="260" r:id="rId8"/>
    <p:sldId id="368" r:id="rId9"/>
    <p:sldId id="302" r:id="rId10"/>
    <p:sldId id="324" r:id="rId11"/>
    <p:sldId id="367" r:id="rId12"/>
    <p:sldId id="266" r:id="rId13"/>
    <p:sldId id="267" r:id="rId14"/>
    <p:sldId id="268" r:id="rId15"/>
    <p:sldId id="269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к" initials="п" lastIdx="1" clrIdx="0">
    <p:extLst>
      <p:ext uri="{19B8F6BF-5375-455C-9EA6-DF929625EA0E}">
        <p15:presenceInfo xmlns:p15="http://schemas.microsoft.com/office/powerpoint/2012/main" userId="п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4" autoAdjust="0"/>
  </p:normalViewPr>
  <p:slideViewPr>
    <p:cSldViewPr>
      <p:cViewPr varScale="1">
        <p:scale>
          <a:sx n="52" d="100"/>
          <a:sy n="52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54FAE-E707-48DB-8281-8D8D2251552D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FEEFC-2715-474A-B7C8-098A32D1672A}">
      <dgm:prSet phldrT="[Текст]" custT="1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ru-RU" sz="1800" b="1" dirty="0">
              <a:solidFill>
                <a:srgbClr val="0070C0"/>
              </a:solidFill>
            </a:rPr>
            <a:t>МОНИТОРИНГ</a:t>
          </a:r>
        </a:p>
      </dgm:t>
    </dgm:pt>
    <dgm:pt modelId="{6F2A51BD-D8B1-4E23-A632-612B12867955}" type="parTrans" cxnId="{259CB34D-9950-4EB0-86D1-4C6F9A90D50C}">
      <dgm:prSet/>
      <dgm:spPr/>
      <dgm:t>
        <a:bodyPr/>
        <a:lstStyle/>
        <a:p>
          <a:endParaRPr lang="ru-RU"/>
        </a:p>
      </dgm:t>
    </dgm:pt>
    <dgm:pt modelId="{1877088A-3030-4AC0-8D51-AD08DA4E4F2A}" type="sibTrans" cxnId="{259CB34D-9950-4EB0-86D1-4C6F9A90D50C}">
      <dgm:prSet/>
      <dgm:spPr/>
      <dgm:t>
        <a:bodyPr/>
        <a:lstStyle/>
        <a:p>
          <a:endParaRPr lang="ru-RU"/>
        </a:p>
      </dgm:t>
    </dgm:pt>
    <dgm:pt modelId="{28B8FA68-D7E8-45F2-BEFC-B09ACE1DCB01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1400" dirty="0"/>
            <a:t>Проводится постоянно на протяжении всего периода  реализации Программы/Плана</a:t>
          </a:r>
        </a:p>
      </dgm:t>
    </dgm:pt>
    <dgm:pt modelId="{285FC62C-6932-48EC-8BA8-BEA2574EF8AE}" type="parTrans" cxnId="{A8E02073-9DBD-41CD-954F-2B7864707889}">
      <dgm:prSet/>
      <dgm:spPr/>
      <dgm:t>
        <a:bodyPr/>
        <a:lstStyle/>
        <a:p>
          <a:endParaRPr lang="ru-RU"/>
        </a:p>
      </dgm:t>
    </dgm:pt>
    <dgm:pt modelId="{18EA886E-E674-409C-B47B-E4C5A7879C65}" type="sibTrans" cxnId="{A8E02073-9DBD-41CD-954F-2B7864707889}">
      <dgm:prSet/>
      <dgm:spPr/>
      <dgm:t>
        <a:bodyPr/>
        <a:lstStyle/>
        <a:p>
          <a:endParaRPr lang="ru-RU"/>
        </a:p>
      </dgm:t>
    </dgm:pt>
    <dgm:pt modelId="{661188F6-27CF-436C-94E0-42A7E6E60210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1400" dirty="0"/>
            <a:t>Отследить процесс реализации Программы/Плана (какие мероприятия выполнены, какие не выполнены, что вовремя, что не вовремя  и </a:t>
          </a:r>
          <a:r>
            <a:rPr lang="ru-RU" sz="1400" dirty="0" err="1"/>
            <a:t>т.д</a:t>
          </a:r>
          <a:r>
            <a:rPr lang="ru-RU" sz="1400" dirty="0"/>
            <a:t>)</a:t>
          </a:r>
        </a:p>
      </dgm:t>
    </dgm:pt>
    <dgm:pt modelId="{7F945C4B-D31D-4A9E-89A4-17AE9755E4A6}" type="parTrans" cxnId="{DFFA0973-000E-43A7-94FA-8D929B429F16}">
      <dgm:prSet/>
      <dgm:spPr/>
      <dgm:t>
        <a:bodyPr/>
        <a:lstStyle/>
        <a:p>
          <a:endParaRPr lang="ru-RU"/>
        </a:p>
      </dgm:t>
    </dgm:pt>
    <dgm:pt modelId="{469B5700-E651-4CD6-85AF-CF78FE49CD36}" type="sibTrans" cxnId="{DFFA0973-000E-43A7-94FA-8D929B429F16}">
      <dgm:prSet/>
      <dgm:spPr/>
      <dgm:t>
        <a:bodyPr/>
        <a:lstStyle/>
        <a:p>
          <a:endParaRPr lang="ru-RU"/>
        </a:p>
      </dgm:t>
    </dgm:pt>
    <dgm:pt modelId="{5A63A68A-DA45-4563-97E4-CC98B717B574}">
      <dgm:prSet phldrT="[Текст]" custT="1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ru-RU" sz="1800" b="1" dirty="0">
              <a:solidFill>
                <a:srgbClr val="0070C0"/>
              </a:solidFill>
            </a:rPr>
            <a:t>ОЦЕНКА</a:t>
          </a:r>
        </a:p>
      </dgm:t>
    </dgm:pt>
    <dgm:pt modelId="{8B78F6B8-9978-4C18-819D-D9A172040C91}" type="parTrans" cxnId="{8218B2C1-71B9-41BB-B53E-9805F2FAB646}">
      <dgm:prSet/>
      <dgm:spPr/>
      <dgm:t>
        <a:bodyPr/>
        <a:lstStyle/>
        <a:p>
          <a:endParaRPr lang="ru-RU"/>
        </a:p>
      </dgm:t>
    </dgm:pt>
    <dgm:pt modelId="{A523BBE8-4823-4F82-A785-4DE540808CA7}" type="sibTrans" cxnId="{8218B2C1-71B9-41BB-B53E-9805F2FAB646}">
      <dgm:prSet/>
      <dgm:spPr/>
      <dgm:t>
        <a:bodyPr/>
        <a:lstStyle/>
        <a:p>
          <a:endParaRPr lang="ru-RU"/>
        </a:p>
      </dgm:t>
    </dgm:pt>
    <dgm:pt modelId="{1DB289C6-E33B-4DD4-9599-BAC66A10C54D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1400" dirty="0"/>
            <a:t>Проводится на определенных этапах реализации </a:t>
          </a:r>
          <a:r>
            <a:rPr lang="ru-RU" sz="1400" dirty="0" err="1"/>
            <a:t>Пограммы</a:t>
          </a:r>
          <a:r>
            <a:rPr lang="ru-RU" sz="1400" dirty="0"/>
            <a:t>/Плана</a:t>
          </a:r>
        </a:p>
      </dgm:t>
    </dgm:pt>
    <dgm:pt modelId="{DF7161FB-FE56-4B7D-B589-B17E9790D2E9}" type="parTrans" cxnId="{EB605871-1F16-44D4-8138-C446DA717714}">
      <dgm:prSet/>
      <dgm:spPr/>
      <dgm:t>
        <a:bodyPr/>
        <a:lstStyle/>
        <a:p>
          <a:endParaRPr lang="ru-RU"/>
        </a:p>
      </dgm:t>
    </dgm:pt>
    <dgm:pt modelId="{FBEAC3C1-1924-41A8-AE9E-90938C6BBCC1}" type="sibTrans" cxnId="{EB605871-1F16-44D4-8138-C446DA717714}">
      <dgm:prSet/>
      <dgm:spPr/>
      <dgm:t>
        <a:bodyPr/>
        <a:lstStyle/>
        <a:p>
          <a:endParaRPr lang="ru-RU"/>
        </a:p>
      </dgm:t>
    </dgm:pt>
    <dgm:pt modelId="{916CDCCC-1F99-4428-814C-94E4D08D7739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1400" dirty="0"/>
            <a:t>Собрать данные об </a:t>
          </a:r>
          <a:r>
            <a:rPr lang="ru-RU" sz="1400" b="0" dirty="0"/>
            <a:t>используемых </a:t>
          </a:r>
          <a:r>
            <a:rPr lang="ru-RU" sz="1400" dirty="0"/>
            <a:t> ресурсах (финансы, люди, информационные материалы и т.д.)</a:t>
          </a:r>
        </a:p>
      </dgm:t>
    </dgm:pt>
    <dgm:pt modelId="{669AF018-539E-4C0C-AB02-C36518046760}" type="parTrans" cxnId="{899FE82D-0308-48EE-90B0-3EC59ED401A7}">
      <dgm:prSet/>
      <dgm:spPr/>
      <dgm:t>
        <a:bodyPr/>
        <a:lstStyle/>
        <a:p>
          <a:endParaRPr lang="ru-RU"/>
        </a:p>
      </dgm:t>
    </dgm:pt>
    <dgm:pt modelId="{655E3B64-513A-477C-95B5-C7D49BE100CB}" type="sibTrans" cxnId="{899FE82D-0308-48EE-90B0-3EC59ED401A7}">
      <dgm:prSet/>
      <dgm:spPr/>
      <dgm:t>
        <a:bodyPr/>
        <a:lstStyle/>
        <a:p>
          <a:endParaRPr lang="ru-RU"/>
        </a:p>
      </dgm:t>
    </dgm:pt>
    <dgm:pt modelId="{CD9E18F9-32C5-47C6-845C-D97971E7C9EF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400" dirty="0"/>
            <a:t>Создать базу данных о  краткосрочных результатах мероприятий (кол-во  обученных, тираж распространенных материалов, и т.д.) </a:t>
          </a:r>
        </a:p>
      </dgm:t>
    </dgm:pt>
    <dgm:pt modelId="{82DFD075-801D-4E3E-889D-A5A23249F0B1}" type="parTrans" cxnId="{1F3FE072-BE8E-4A7F-8984-93BFFA1C0BCA}">
      <dgm:prSet/>
      <dgm:spPr/>
      <dgm:t>
        <a:bodyPr/>
        <a:lstStyle/>
        <a:p>
          <a:endParaRPr lang="ru-RU"/>
        </a:p>
      </dgm:t>
    </dgm:pt>
    <dgm:pt modelId="{65D982FD-BB2A-4F3F-B0AC-1AF805637AAB}" type="sibTrans" cxnId="{1F3FE072-BE8E-4A7F-8984-93BFFA1C0BCA}">
      <dgm:prSet/>
      <dgm:spPr/>
      <dgm:t>
        <a:bodyPr/>
        <a:lstStyle/>
        <a:p>
          <a:endParaRPr lang="ru-RU"/>
        </a:p>
      </dgm:t>
    </dgm:pt>
    <dgm:pt modelId="{6342DCF1-01E3-41DD-8747-D9FC760EB378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1400" dirty="0"/>
            <a:t>Оценить </a:t>
          </a:r>
          <a:r>
            <a:rPr lang="ru-RU" sz="1400" b="1" dirty="0"/>
            <a:t>воздействие </a:t>
          </a:r>
          <a:r>
            <a:rPr lang="ru-RU" sz="1400" dirty="0"/>
            <a:t>реализации Программы/ Плана на изменение ситуации в сфере услуг РАГС</a:t>
          </a:r>
        </a:p>
      </dgm:t>
    </dgm:pt>
    <dgm:pt modelId="{5E0C3641-7854-4E9F-9450-8003EA9B2D1E}" type="parTrans" cxnId="{FE01F112-1692-4CE2-8B69-161642358EA3}">
      <dgm:prSet/>
      <dgm:spPr/>
      <dgm:t>
        <a:bodyPr/>
        <a:lstStyle/>
        <a:p>
          <a:endParaRPr lang="ru-RU"/>
        </a:p>
      </dgm:t>
    </dgm:pt>
    <dgm:pt modelId="{9AD7B8A5-48EB-4976-8050-3A1767DCD87D}" type="sibTrans" cxnId="{FE01F112-1692-4CE2-8B69-161642358EA3}">
      <dgm:prSet/>
      <dgm:spPr/>
      <dgm:t>
        <a:bodyPr/>
        <a:lstStyle/>
        <a:p>
          <a:endParaRPr lang="ru-RU"/>
        </a:p>
      </dgm:t>
    </dgm:pt>
    <dgm:pt modelId="{CD735051-E272-4172-814F-0151CBA730DA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1400" dirty="0"/>
            <a:t>Дать оценку  </a:t>
          </a:r>
          <a:r>
            <a:rPr lang="ru-RU" sz="1400" b="1" dirty="0"/>
            <a:t>результатов, </a:t>
          </a:r>
          <a:r>
            <a:rPr lang="ru-RU" sz="1400" b="0" dirty="0"/>
            <a:t>связанных с изменениями в информированности, отношении  населения </a:t>
          </a:r>
        </a:p>
      </dgm:t>
    </dgm:pt>
    <dgm:pt modelId="{68F4FF2C-DA56-4F55-A52C-4C96F720E45F}" type="sibTrans" cxnId="{7B992160-3423-4ED7-92C2-CEC563E6A82C}">
      <dgm:prSet/>
      <dgm:spPr/>
      <dgm:t>
        <a:bodyPr/>
        <a:lstStyle/>
        <a:p>
          <a:endParaRPr lang="ru-RU"/>
        </a:p>
      </dgm:t>
    </dgm:pt>
    <dgm:pt modelId="{3C544EA3-F04D-43EC-86BE-9DAEF8466EFA}" type="parTrans" cxnId="{7B992160-3423-4ED7-92C2-CEC563E6A82C}">
      <dgm:prSet/>
      <dgm:spPr/>
      <dgm:t>
        <a:bodyPr/>
        <a:lstStyle/>
        <a:p>
          <a:endParaRPr lang="ru-RU"/>
        </a:p>
      </dgm:t>
    </dgm:pt>
    <dgm:pt modelId="{FE59EBDF-39B6-41F6-A9ED-FDF2168C607A}">
      <dgm:prSet phldrT="[Текст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ru-RU" sz="1400" dirty="0"/>
            <a:t>Сопоставить  достижения с задачами,</a:t>
          </a:r>
          <a:r>
            <a:rPr lang="ru-RU" sz="1400" b="0" dirty="0"/>
            <a:t> эффективность </a:t>
          </a:r>
          <a:r>
            <a:rPr lang="ru-RU" sz="1400" dirty="0"/>
            <a:t>реализации Программы/Плана</a:t>
          </a:r>
        </a:p>
      </dgm:t>
    </dgm:pt>
    <dgm:pt modelId="{9CFEA578-713F-4638-AD20-BAA6CB365CBB}" type="sibTrans" cxnId="{AC486369-A732-40A7-ACD2-E9FC050A1C5A}">
      <dgm:prSet/>
      <dgm:spPr/>
      <dgm:t>
        <a:bodyPr/>
        <a:lstStyle/>
        <a:p>
          <a:endParaRPr lang="ru-RU"/>
        </a:p>
      </dgm:t>
    </dgm:pt>
    <dgm:pt modelId="{4B3BE31A-0858-4A99-843B-413AA82F87D4}" type="parTrans" cxnId="{AC486369-A732-40A7-ACD2-E9FC050A1C5A}">
      <dgm:prSet/>
      <dgm:spPr/>
      <dgm:t>
        <a:bodyPr/>
        <a:lstStyle/>
        <a:p>
          <a:endParaRPr lang="ru-RU"/>
        </a:p>
      </dgm:t>
    </dgm:pt>
    <dgm:pt modelId="{2BE640CE-1911-4B56-A527-444DD3429EC3}" type="pres">
      <dgm:prSet presAssocID="{E9654FAE-E707-48DB-8281-8D8D225155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9958C3-A550-4820-9870-69ED8634B9F3}" type="pres">
      <dgm:prSet presAssocID="{BCFFEEFC-2715-474A-B7C8-098A32D1672A}" presName="root" presStyleCnt="0"/>
      <dgm:spPr/>
    </dgm:pt>
    <dgm:pt modelId="{CDCE80D2-1D71-460A-B493-0B6E308FDA6D}" type="pres">
      <dgm:prSet presAssocID="{BCFFEEFC-2715-474A-B7C8-098A32D1672A}" presName="rootComposite" presStyleCnt="0"/>
      <dgm:spPr/>
    </dgm:pt>
    <dgm:pt modelId="{3613ED79-6DBA-4193-9850-045A8FFC4690}" type="pres">
      <dgm:prSet presAssocID="{BCFFEEFC-2715-474A-B7C8-098A32D1672A}" presName="rootText" presStyleLbl="node1" presStyleIdx="0" presStyleCnt="2" custScaleX="245010" custLinFactNeighborX="3241" custLinFactNeighborY="742"/>
      <dgm:spPr/>
    </dgm:pt>
    <dgm:pt modelId="{2AB8C7FB-24CF-4C41-B388-123867BE85EF}" type="pres">
      <dgm:prSet presAssocID="{BCFFEEFC-2715-474A-B7C8-098A32D1672A}" presName="rootConnector" presStyleLbl="node1" presStyleIdx="0" presStyleCnt="2"/>
      <dgm:spPr/>
    </dgm:pt>
    <dgm:pt modelId="{43169059-BADC-4735-B923-B032AC09145F}" type="pres">
      <dgm:prSet presAssocID="{BCFFEEFC-2715-474A-B7C8-098A32D1672A}" presName="childShape" presStyleCnt="0"/>
      <dgm:spPr/>
    </dgm:pt>
    <dgm:pt modelId="{A279A16C-C6D1-4F47-8D15-69ABE2EA1BA0}" type="pres">
      <dgm:prSet presAssocID="{285FC62C-6932-48EC-8BA8-BEA2574EF8AE}" presName="Name13" presStyleLbl="parChTrans1D2" presStyleIdx="0" presStyleCnt="8"/>
      <dgm:spPr/>
    </dgm:pt>
    <dgm:pt modelId="{1E03E284-8652-4BD6-9086-DB26020D96DA}" type="pres">
      <dgm:prSet presAssocID="{28B8FA68-D7E8-45F2-BEFC-B09ACE1DCB01}" presName="childText" presStyleLbl="bgAcc1" presStyleIdx="0" presStyleCnt="8" custScaleX="277093">
        <dgm:presLayoutVars>
          <dgm:bulletEnabled val="1"/>
        </dgm:presLayoutVars>
      </dgm:prSet>
      <dgm:spPr/>
    </dgm:pt>
    <dgm:pt modelId="{C5644880-ECD6-477F-9D2D-04FE3F3F17B9}" type="pres">
      <dgm:prSet presAssocID="{7F945C4B-D31D-4A9E-89A4-17AE9755E4A6}" presName="Name13" presStyleLbl="parChTrans1D2" presStyleIdx="1" presStyleCnt="8"/>
      <dgm:spPr/>
    </dgm:pt>
    <dgm:pt modelId="{4C292605-DB17-4554-8AA6-D099F86EFEBB}" type="pres">
      <dgm:prSet presAssocID="{661188F6-27CF-436C-94E0-42A7E6E60210}" presName="childText" presStyleLbl="bgAcc1" presStyleIdx="1" presStyleCnt="8" custScaleX="269449">
        <dgm:presLayoutVars>
          <dgm:bulletEnabled val="1"/>
        </dgm:presLayoutVars>
      </dgm:prSet>
      <dgm:spPr/>
    </dgm:pt>
    <dgm:pt modelId="{3719F591-7510-443D-89B2-9ACFEA1616BB}" type="pres">
      <dgm:prSet presAssocID="{669AF018-539E-4C0C-AB02-C36518046760}" presName="Name13" presStyleLbl="parChTrans1D2" presStyleIdx="2" presStyleCnt="8"/>
      <dgm:spPr/>
    </dgm:pt>
    <dgm:pt modelId="{5D259059-16E1-4EDB-861F-25A50A6D1CA5}" type="pres">
      <dgm:prSet presAssocID="{916CDCCC-1F99-4428-814C-94E4D08D7739}" presName="childText" presStyleLbl="bgAcc1" presStyleIdx="2" presStyleCnt="8" custScaleX="271870">
        <dgm:presLayoutVars>
          <dgm:bulletEnabled val="1"/>
        </dgm:presLayoutVars>
      </dgm:prSet>
      <dgm:spPr/>
    </dgm:pt>
    <dgm:pt modelId="{EE4DA192-F353-4772-8916-4AF0C63247F4}" type="pres">
      <dgm:prSet presAssocID="{82DFD075-801D-4E3E-889D-A5A23249F0B1}" presName="Name13" presStyleLbl="parChTrans1D2" presStyleIdx="3" presStyleCnt="8"/>
      <dgm:spPr/>
    </dgm:pt>
    <dgm:pt modelId="{B3028B97-5E4E-48A0-986A-BF44D92D0F77}" type="pres">
      <dgm:prSet presAssocID="{CD9E18F9-32C5-47C6-845C-D97971E7C9EF}" presName="childText" presStyleLbl="bgAcc1" presStyleIdx="3" presStyleCnt="8" custScaleX="265098" custScaleY="117400">
        <dgm:presLayoutVars>
          <dgm:bulletEnabled val="1"/>
        </dgm:presLayoutVars>
      </dgm:prSet>
      <dgm:spPr/>
    </dgm:pt>
    <dgm:pt modelId="{7D3F62A5-073F-4134-9DEE-A78C69BF6A4A}" type="pres">
      <dgm:prSet presAssocID="{5A63A68A-DA45-4563-97E4-CC98B717B574}" presName="root" presStyleCnt="0"/>
      <dgm:spPr/>
    </dgm:pt>
    <dgm:pt modelId="{182FC17B-72AA-46C6-B5B1-75117BE50E55}" type="pres">
      <dgm:prSet presAssocID="{5A63A68A-DA45-4563-97E4-CC98B717B574}" presName="rootComposite" presStyleCnt="0"/>
      <dgm:spPr/>
    </dgm:pt>
    <dgm:pt modelId="{92CF68ED-3C41-46DB-9D57-06D48779A51C}" type="pres">
      <dgm:prSet presAssocID="{5A63A68A-DA45-4563-97E4-CC98B717B574}" presName="rootText" presStyleLbl="node1" presStyleIdx="1" presStyleCnt="2" custScaleX="241360"/>
      <dgm:spPr/>
    </dgm:pt>
    <dgm:pt modelId="{74D3C470-DB01-4839-A576-C29A911C2963}" type="pres">
      <dgm:prSet presAssocID="{5A63A68A-DA45-4563-97E4-CC98B717B574}" presName="rootConnector" presStyleLbl="node1" presStyleIdx="1" presStyleCnt="2"/>
      <dgm:spPr/>
    </dgm:pt>
    <dgm:pt modelId="{08BE53D0-31EA-4F86-817D-229725DBF1CE}" type="pres">
      <dgm:prSet presAssocID="{5A63A68A-DA45-4563-97E4-CC98B717B574}" presName="childShape" presStyleCnt="0"/>
      <dgm:spPr/>
    </dgm:pt>
    <dgm:pt modelId="{0E2F88C3-7013-4E6F-B487-1E27473C9D75}" type="pres">
      <dgm:prSet presAssocID="{DF7161FB-FE56-4B7D-B589-B17E9790D2E9}" presName="Name13" presStyleLbl="parChTrans1D2" presStyleIdx="4" presStyleCnt="8"/>
      <dgm:spPr/>
    </dgm:pt>
    <dgm:pt modelId="{BBE6DE5D-CC66-42CD-B838-5162573562D4}" type="pres">
      <dgm:prSet presAssocID="{1DB289C6-E33B-4DD4-9599-BAC66A10C54D}" presName="childText" presStyleLbl="bgAcc1" presStyleIdx="4" presStyleCnt="8" custScaleX="234800">
        <dgm:presLayoutVars>
          <dgm:bulletEnabled val="1"/>
        </dgm:presLayoutVars>
      </dgm:prSet>
      <dgm:spPr/>
    </dgm:pt>
    <dgm:pt modelId="{AAC17351-9E4D-4629-B408-81879F96706A}" type="pres">
      <dgm:prSet presAssocID="{4B3BE31A-0858-4A99-843B-413AA82F87D4}" presName="Name13" presStyleLbl="parChTrans1D2" presStyleIdx="5" presStyleCnt="8"/>
      <dgm:spPr/>
    </dgm:pt>
    <dgm:pt modelId="{9B4CE23E-3AFD-473F-B9DD-93BF47930F5A}" type="pres">
      <dgm:prSet presAssocID="{FE59EBDF-39B6-41F6-A9ED-FDF2168C607A}" presName="childText" presStyleLbl="bgAcc1" presStyleIdx="5" presStyleCnt="8" custScaleX="232205" custLinFactNeighborX="3501" custLinFactNeighborY="3500">
        <dgm:presLayoutVars>
          <dgm:bulletEnabled val="1"/>
        </dgm:presLayoutVars>
      </dgm:prSet>
      <dgm:spPr/>
    </dgm:pt>
    <dgm:pt modelId="{BA390368-997B-4C44-83BB-820343AD7191}" type="pres">
      <dgm:prSet presAssocID="{3C544EA3-F04D-43EC-86BE-9DAEF8466EFA}" presName="Name13" presStyleLbl="parChTrans1D2" presStyleIdx="6" presStyleCnt="8"/>
      <dgm:spPr/>
    </dgm:pt>
    <dgm:pt modelId="{5FAF2B21-E3D0-40CE-9456-094CD98C2D5F}" type="pres">
      <dgm:prSet presAssocID="{CD735051-E272-4172-814F-0151CBA730DA}" presName="childText" presStyleLbl="bgAcc1" presStyleIdx="6" presStyleCnt="8" custScaleX="226621" custLinFactNeighborX="438" custLinFactNeighborY="700">
        <dgm:presLayoutVars>
          <dgm:bulletEnabled val="1"/>
        </dgm:presLayoutVars>
      </dgm:prSet>
      <dgm:spPr/>
    </dgm:pt>
    <dgm:pt modelId="{B7A33CFE-3EFB-41B5-8410-3B7CA2E35002}" type="pres">
      <dgm:prSet presAssocID="{5E0C3641-7854-4E9F-9450-8003EA9B2D1E}" presName="Name13" presStyleLbl="parChTrans1D2" presStyleIdx="7" presStyleCnt="8"/>
      <dgm:spPr/>
    </dgm:pt>
    <dgm:pt modelId="{6665DC8F-AB78-4EF9-91A6-613619E03BDD}" type="pres">
      <dgm:prSet presAssocID="{6342DCF1-01E3-41DD-8747-D9FC760EB378}" presName="childText" presStyleLbl="bgAcc1" presStyleIdx="7" presStyleCnt="8" custScaleX="227428">
        <dgm:presLayoutVars>
          <dgm:bulletEnabled val="1"/>
        </dgm:presLayoutVars>
      </dgm:prSet>
      <dgm:spPr/>
    </dgm:pt>
  </dgm:ptLst>
  <dgm:cxnLst>
    <dgm:cxn modelId="{CA10000A-1464-4426-A6DD-0D2AE01BE535}" type="presOf" srcId="{1DB289C6-E33B-4DD4-9599-BAC66A10C54D}" destId="{BBE6DE5D-CC66-42CD-B838-5162573562D4}" srcOrd="0" destOrd="0" presId="urn:microsoft.com/office/officeart/2005/8/layout/hierarchy3"/>
    <dgm:cxn modelId="{3830100D-FDCA-4B3D-A987-30A211FD0EE3}" type="presOf" srcId="{DF7161FB-FE56-4B7D-B589-B17E9790D2E9}" destId="{0E2F88C3-7013-4E6F-B487-1E27473C9D75}" srcOrd="0" destOrd="0" presId="urn:microsoft.com/office/officeart/2005/8/layout/hierarchy3"/>
    <dgm:cxn modelId="{FE01F112-1692-4CE2-8B69-161642358EA3}" srcId="{5A63A68A-DA45-4563-97E4-CC98B717B574}" destId="{6342DCF1-01E3-41DD-8747-D9FC760EB378}" srcOrd="3" destOrd="0" parTransId="{5E0C3641-7854-4E9F-9450-8003EA9B2D1E}" sibTransId="{9AD7B8A5-48EB-4976-8050-3A1767DCD87D}"/>
    <dgm:cxn modelId="{B371731D-E56C-4AB0-9FB4-0E71E1F70DED}" type="presOf" srcId="{BCFFEEFC-2715-474A-B7C8-098A32D1672A}" destId="{3613ED79-6DBA-4193-9850-045A8FFC4690}" srcOrd="0" destOrd="0" presId="urn:microsoft.com/office/officeart/2005/8/layout/hierarchy3"/>
    <dgm:cxn modelId="{899FE82D-0308-48EE-90B0-3EC59ED401A7}" srcId="{BCFFEEFC-2715-474A-B7C8-098A32D1672A}" destId="{916CDCCC-1F99-4428-814C-94E4D08D7739}" srcOrd="2" destOrd="0" parTransId="{669AF018-539E-4C0C-AB02-C36518046760}" sibTransId="{655E3B64-513A-477C-95B5-C7D49BE100CB}"/>
    <dgm:cxn modelId="{207C125D-2849-4015-A1DB-9CC37ACED35E}" type="presOf" srcId="{CD9E18F9-32C5-47C6-845C-D97971E7C9EF}" destId="{B3028B97-5E4E-48A0-986A-BF44D92D0F77}" srcOrd="0" destOrd="0" presId="urn:microsoft.com/office/officeart/2005/8/layout/hierarchy3"/>
    <dgm:cxn modelId="{BCE8DB5E-09F9-4625-A077-6FED27F04638}" type="presOf" srcId="{285FC62C-6932-48EC-8BA8-BEA2574EF8AE}" destId="{A279A16C-C6D1-4F47-8D15-69ABE2EA1BA0}" srcOrd="0" destOrd="0" presId="urn:microsoft.com/office/officeart/2005/8/layout/hierarchy3"/>
    <dgm:cxn modelId="{7B992160-3423-4ED7-92C2-CEC563E6A82C}" srcId="{5A63A68A-DA45-4563-97E4-CC98B717B574}" destId="{CD735051-E272-4172-814F-0151CBA730DA}" srcOrd="2" destOrd="0" parTransId="{3C544EA3-F04D-43EC-86BE-9DAEF8466EFA}" sibTransId="{68F4FF2C-DA56-4F55-A52C-4C96F720E45F}"/>
    <dgm:cxn modelId="{7AD0C546-3A93-487A-AE4C-5AECE3AA380A}" type="presOf" srcId="{661188F6-27CF-436C-94E0-42A7E6E60210}" destId="{4C292605-DB17-4554-8AA6-D099F86EFEBB}" srcOrd="0" destOrd="0" presId="urn:microsoft.com/office/officeart/2005/8/layout/hierarchy3"/>
    <dgm:cxn modelId="{AC486369-A732-40A7-ACD2-E9FC050A1C5A}" srcId="{5A63A68A-DA45-4563-97E4-CC98B717B574}" destId="{FE59EBDF-39B6-41F6-A9ED-FDF2168C607A}" srcOrd="1" destOrd="0" parTransId="{4B3BE31A-0858-4A99-843B-413AA82F87D4}" sibTransId="{9CFEA578-713F-4638-AD20-BAA6CB365CBB}"/>
    <dgm:cxn modelId="{A220254C-DB1F-48C2-A543-1857CE04FED3}" type="presOf" srcId="{5E0C3641-7854-4E9F-9450-8003EA9B2D1E}" destId="{B7A33CFE-3EFB-41B5-8410-3B7CA2E35002}" srcOrd="0" destOrd="0" presId="urn:microsoft.com/office/officeart/2005/8/layout/hierarchy3"/>
    <dgm:cxn modelId="{F53D316D-BACC-4DAD-8A59-6CD9DECF775A}" type="presOf" srcId="{FE59EBDF-39B6-41F6-A9ED-FDF2168C607A}" destId="{9B4CE23E-3AFD-473F-B9DD-93BF47930F5A}" srcOrd="0" destOrd="0" presId="urn:microsoft.com/office/officeart/2005/8/layout/hierarchy3"/>
    <dgm:cxn modelId="{C9B7614D-5E8D-40E3-B1EE-93632F8F034C}" type="presOf" srcId="{5A63A68A-DA45-4563-97E4-CC98B717B574}" destId="{74D3C470-DB01-4839-A576-C29A911C2963}" srcOrd="1" destOrd="0" presId="urn:microsoft.com/office/officeart/2005/8/layout/hierarchy3"/>
    <dgm:cxn modelId="{259CB34D-9950-4EB0-86D1-4C6F9A90D50C}" srcId="{E9654FAE-E707-48DB-8281-8D8D2251552D}" destId="{BCFFEEFC-2715-474A-B7C8-098A32D1672A}" srcOrd="0" destOrd="0" parTransId="{6F2A51BD-D8B1-4E23-A632-612B12867955}" sibTransId="{1877088A-3030-4AC0-8D51-AD08DA4E4F2A}"/>
    <dgm:cxn modelId="{EB605871-1F16-44D4-8138-C446DA717714}" srcId="{5A63A68A-DA45-4563-97E4-CC98B717B574}" destId="{1DB289C6-E33B-4DD4-9599-BAC66A10C54D}" srcOrd="0" destOrd="0" parTransId="{DF7161FB-FE56-4B7D-B589-B17E9790D2E9}" sibTransId="{FBEAC3C1-1924-41A8-AE9E-90938C6BBCC1}"/>
    <dgm:cxn modelId="{1F3FE072-BE8E-4A7F-8984-93BFFA1C0BCA}" srcId="{BCFFEEFC-2715-474A-B7C8-098A32D1672A}" destId="{CD9E18F9-32C5-47C6-845C-D97971E7C9EF}" srcOrd="3" destOrd="0" parTransId="{82DFD075-801D-4E3E-889D-A5A23249F0B1}" sibTransId="{65D982FD-BB2A-4F3F-B0AC-1AF805637AAB}"/>
    <dgm:cxn modelId="{DFFA0973-000E-43A7-94FA-8D929B429F16}" srcId="{BCFFEEFC-2715-474A-B7C8-098A32D1672A}" destId="{661188F6-27CF-436C-94E0-42A7E6E60210}" srcOrd="1" destOrd="0" parTransId="{7F945C4B-D31D-4A9E-89A4-17AE9755E4A6}" sibTransId="{469B5700-E651-4CD6-85AF-CF78FE49CD36}"/>
    <dgm:cxn modelId="{A8E02073-9DBD-41CD-954F-2B7864707889}" srcId="{BCFFEEFC-2715-474A-B7C8-098A32D1672A}" destId="{28B8FA68-D7E8-45F2-BEFC-B09ACE1DCB01}" srcOrd="0" destOrd="0" parTransId="{285FC62C-6932-48EC-8BA8-BEA2574EF8AE}" sibTransId="{18EA886E-E674-409C-B47B-E4C5A7879C65}"/>
    <dgm:cxn modelId="{685D1575-42F9-4781-B26A-657A926FE5A6}" type="presOf" srcId="{CD735051-E272-4172-814F-0151CBA730DA}" destId="{5FAF2B21-E3D0-40CE-9456-094CD98C2D5F}" srcOrd="0" destOrd="0" presId="urn:microsoft.com/office/officeart/2005/8/layout/hierarchy3"/>
    <dgm:cxn modelId="{C14C3256-4F91-42DD-BD0D-FDABCA2807B1}" type="presOf" srcId="{916CDCCC-1F99-4428-814C-94E4D08D7739}" destId="{5D259059-16E1-4EDB-861F-25A50A6D1CA5}" srcOrd="0" destOrd="0" presId="urn:microsoft.com/office/officeart/2005/8/layout/hierarchy3"/>
    <dgm:cxn modelId="{7298A457-FC0C-4781-95BC-3736162951BD}" type="presOf" srcId="{E9654FAE-E707-48DB-8281-8D8D2251552D}" destId="{2BE640CE-1911-4B56-A527-444DD3429EC3}" srcOrd="0" destOrd="0" presId="urn:microsoft.com/office/officeart/2005/8/layout/hierarchy3"/>
    <dgm:cxn modelId="{20D3225A-EC05-472C-A45D-80C15220C711}" type="presOf" srcId="{4B3BE31A-0858-4A99-843B-413AA82F87D4}" destId="{AAC17351-9E4D-4629-B408-81879F96706A}" srcOrd="0" destOrd="0" presId="urn:microsoft.com/office/officeart/2005/8/layout/hierarchy3"/>
    <dgm:cxn modelId="{12520980-FDD4-45C8-90E8-C1E46279B7D8}" type="presOf" srcId="{6342DCF1-01E3-41DD-8747-D9FC760EB378}" destId="{6665DC8F-AB78-4EF9-91A6-613619E03BDD}" srcOrd="0" destOrd="0" presId="urn:microsoft.com/office/officeart/2005/8/layout/hierarchy3"/>
    <dgm:cxn modelId="{BD68ABA0-72DD-405B-8389-DB5BBE47A1C8}" type="presOf" srcId="{82DFD075-801D-4E3E-889D-A5A23249F0B1}" destId="{EE4DA192-F353-4772-8916-4AF0C63247F4}" srcOrd="0" destOrd="0" presId="urn:microsoft.com/office/officeart/2005/8/layout/hierarchy3"/>
    <dgm:cxn modelId="{3D200AB3-D4CD-482F-9894-A20950B4F054}" type="presOf" srcId="{BCFFEEFC-2715-474A-B7C8-098A32D1672A}" destId="{2AB8C7FB-24CF-4C41-B388-123867BE85EF}" srcOrd="1" destOrd="0" presId="urn:microsoft.com/office/officeart/2005/8/layout/hierarchy3"/>
    <dgm:cxn modelId="{5E73B2B8-5BBF-4FB5-BDE8-A0E72D045EF7}" type="presOf" srcId="{7F945C4B-D31D-4A9E-89A4-17AE9755E4A6}" destId="{C5644880-ECD6-477F-9D2D-04FE3F3F17B9}" srcOrd="0" destOrd="0" presId="urn:microsoft.com/office/officeart/2005/8/layout/hierarchy3"/>
    <dgm:cxn modelId="{8218B2C1-71B9-41BB-B53E-9805F2FAB646}" srcId="{E9654FAE-E707-48DB-8281-8D8D2251552D}" destId="{5A63A68A-DA45-4563-97E4-CC98B717B574}" srcOrd="1" destOrd="0" parTransId="{8B78F6B8-9978-4C18-819D-D9A172040C91}" sibTransId="{A523BBE8-4823-4F82-A785-4DE540808CA7}"/>
    <dgm:cxn modelId="{B80333C5-73E3-4466-A1F6-78A7AC7CF1DA}" type="presOf" srcId="{3C544EA3-F04D-43EC-86BE-9DAEF8466EFA}" destId="{BA390368-997B-4C44-83BB-820343AD7191}" srcOrd="0" destOrd="0" presId="urn:microsoft.com/office/officeart/2005/8/layout/hierarchy3"/>
    <dgm:cxn modelId="{1933F6D4-21BD-4F67-A2A4-BF49F3AD442C}" type="presOf" srcId="{669AF018-539E-4C0C-AB02-C36518046760}" destId="{3719F591-7510-443D-89B2-9ACFEA1616BB}" srcOrd="0" destOrd="0" presId="urn:microsoft.com/office/officeart/2005/8/layout/hierarchy3"/>
    <dgm:cxn modelId="{87D557D5-1370-4B7F-AC40-EC8C76B8AC12}" type="presOf" srcId="{5A63A68A-DA45-4563-97E4-CC98B717B574}" destId="{92CF68ED-3C41-46DB-9D57-06D48779A51C}" srcOrd="0" destOrd="0" presId="urn:microsoft.com/office/officeart/2005/8/layout/hierarchy3"/>
    <dgm:cxn modelId="{8EAEAFF2-7719-4AA1-9CAF-BAFD35AA85B7}" type="presOf" srcId="{28B8FA68-D7E8-45F2-BEFC-B09ACE1DCB01}" destId="{1E03E284-8652-4BD6-9086-DB26020D96DA}" srcOrd="0" destOrd="0" presId="urn:microsoft.com/office/officeart/2005/8/layout/hierarchy3"/>
    <dgm:cxn modelId="{0723F5C2-3DE6-4A24-B520-EAFD30083F7D}" type="presParOf" srcId="{2BE640CE-1911-4B56-A527-444DD3429EC3}" destId="{6D9958C3-A550-4820-9870-69ED8634B9F3}" srcOrd="0" destOrd="0" presId="urn:microsoft.com/office/officeart/2005/8/layout/hierarchy3"/>
    <dgm:cxn modelId="{F485200C-747C-4012-9F15-065FE7ACB519}" type="presParOf" srcId="{6D9958C3-A550-4820-9870-69ED8634B9F3}" destId="{CDCE80D2-1D71-460A-B493-0B6E308FDA6D}" srcOrd="0" destOrd="0" presId="urn:microsoft.com/office/officeart/2005/8/layout/hierarchy3"/>
    <dgm:cxn modelId="{7D3DE1FA-ABBD-4E99-9762-5CC68A763111}" type="presParOf" srcId="{CDCE80D2-1D71-460A-B493-0B6E308FDA6D}" destId="{3613ED79-6DBA-4193-9850-045A8FFC4690}" srcOrd="0" destOrd="0" presId="urn:microsoft.com/office/officeart/2005/8/layout/hierarchy3"/>
    <dgm:cxn modelId="{1451A267-1745-4A9F-9498-D0D5CF768CA8}" type="presParOf" srcId="{CDCE80D2-1D71-460A-B493-0B6E308FDA6D}" destId="{2AB8C7FB-24CF-4C41-B388-123867BE85EF}" srcOrd="1" destOrd="0" presId="urn:microsoft.com/office/officeart/2005/8/layout/hierarchy3"/>
    <dgm:cxn modelId="{65A5C9CE-A86D-4EBE-8FDC-C240299711D3}" type="presParOf" srcId="{6D9958C3-A550-4820-9870-69ED8634B9F3}" destId="{43169059-BADC-4735-B923-B032AC09145F}" srcOrd="1" destOrd="0" presId="urn:microsoft.com/office/officeart/2005/8/layout/hierarchy3"/>
    <dgm:cxn modelId="{F2BAC514-1354-4F8E-AA99-CAD18972529D}" type="presParOf" srcId="{43169059-BADC-4735-B923-B032AC09145F}" destId="{A279A16C-C6D1-4F47-8D15-69ABE2EA1BA0}" srcOrd="0" destOrd="0" presId="urn:microsoft.com/office/officeart/2005/8/layout/hierarchy3"/>
    <dgm:cxn modelId="{271B8BB0-04C7-4A01-972C-493BBAD9A4FB}" type="presParOf" srcId="{43169059-BADC-4735-B923-B032AC09145F}" destId="{1E03E284-8652-4BD6-9086-DB26020D96DA}" srcOrd="1" destOrd="0" presId="urn:microsoft.com/office/officeart/2005/8/layout/hierarchy3"/>
    <dgm:cxn modelId="{8471F8AB-4D43-49E3-BFB7-FDDF389177F8}" type="presParOf" srcId="{43169059-BADC-4735-B923-B032AC09145F}" destId="{C5644880-ECD6-477F-9D2D-04FE3F3F17B9}" srcOrd="2" destOrd="0" presId="urn:microsoft.com/office/officeart/2005/8/layout/hierarchy3"/>
    <dgm:cxn modelId="{C2D7285E-DD5A-488D-9E2E-1D81B882DE39}" type="presParOf" srcId="{43169059-BADC-4735-B923-B032AC09145F}" destId="{4C292605-DB17-4554-8AA6-D099F86EFEBB}" srcOrd="3" destOrd="0" presId="urn:microsoft.com/office/officeart/2005/8/layout/hierarchy3"/>
    <dgm:cxn modelId="{829E0AF3-192E-4250-863B-2CAA0ABA79EA}" type="presParOf" srcId="{43169059-BADC-4735-B923-B032AC09145F}" destId="{3719F591-7510-443D-89B2-9ACFEA1616BB}" srcOrd="4" destOrd="0" presId="urn:microsoft.com/office/officeart/2005/8/layout/hierarchy3"/>
    <dgm:cxn modelId="{9C2AD8A8-1EB8-4E3E-89F1-C4BE00B2A25E}" type="presParOf" srcId="{43169059-BADC-4735-B923-B032AC09145F}" destId="{5D259059-16E1-4EDB-861F-25A50A6D1CA5}" srcOrd="5" destOrd="0" presId="urn:microsoft.com/office/officeart/2005/8/layout/hierarchy3"/>
    <dgm:cxn modelId="{74D67547-83AE-4AE9-A8A7-A44BA76E7552}" type="presParOf" srcId="{43169059-BADC-4735-B923-B032AC09145F}" destId="{EE4DA192-F353-4772-8916-4AF0C63247F4}" srcOrd="6" destOrd="0" presId="urn:microsoft.com/office/officeart/2005/8/layout/hierarchy3"/>
    <dgm:cxn modelId="{49656DCA-33CE-480C-A75A-5FAA8A8248DC}" type="presParOf" srcId="{43169059-BADC-4735-B923-B032AC09145F}" destId="{B3028B97-5E4E-48A0-986A-BF44D92D0F77}" srcOrd="7" destOrd="0" presId="urn:microsoft.com/office/officeart/2005/8/layout/hierarchy3"/>
    <dgm:cxn modelId="{5FF71B17-6738-4D20-971F-33C6D17254E4}" type="presParOf" srcId="{2BE640CE-1911-4B56-A527-444DD3429EC3}" destId="{7D3F62A5-073F-4134-9DEE-A78C69BF6A4A}" srcOrd="1" destOrd="0" presId="urn:microsoft.com/office/officeart/2005/8/layout/hierarchy3"/>
    <dgm:cxn modelId="{33DDD27A-508A-4392-A71C-FBE4C1AE9387}" type="presParOf" srcId="{7D3F62A5-073F-4134-9DEE-A78C69BF6A4A}" destId="{182FC17B-72AA-46C6-B5B1-75117BE50E55}" srcOrd="0" destOrd="0" presId="urn:microsoft.com/office/officeart/2005/8/layout/hierarchy3"/>
    <dgm:cxn modelId="{97D05D10-5674-4869-9D5B-510C559F388E}" type="presParOf" srcId="{182FC17B-72AA-46C6-B5B1-75117BE50E55}" destId="{92CF68ED-3C41-46DB-9D57-06D48779A51C}" srcOrd="0" destOrd="0" presId="urn:microsoft.com/office/officeart/2005/8/layout/hierarchy3"/>
    <dgm:cxn modelId="{D7532F9D-48DB-4C78-BDA1-26EB06D1C7FB}" type="presParOf" srcId="{182FC17B-72AA-46C6-B5B1-75117BE50E55}" destId="{74D3C470-DB01-4839-A576-C29A911C2963}" srcOrd="1" destOrd="0" presId="urn:microsoft.com/office/officeart/2005/8/layout/hierarchy3"/>
    <dgm:cxn modelId="{33B7891A-EF3F-4775-9965-10D6F83C85C7}" type="presParOf" srcId="{7D3F62A5-073F-4134-9DEE-A78C69BF6A4A}" destId="{08BE53D0-31EA-4F86-817D-229725DBF1CE}" srcOrd="1" destOrd="0" presId="urn:microsoft.com/office/officeart/2005/8/layout/hierarchy3"/>
    <dgm:cxn modelId="{488D1A2A-62AF-436C-A471-A3E645108D46}" type="presParOf" srcId="{08BE53D0-31EA-4F86-817D-229725DBF1CE}" destId="{0E2F88C3-7013-4E6F-B487-1E27473C9D75}" srcOrd="0" destOrd="0" presId="urn:microsoft.com/office/officeart/2005/8/layout/hierarchy3"/>
    <dgm:cxn modelId="{0650D9F8-4893-44D5-83D1-C98880A44D94}" type="presParOf" srcId="{08BE53D0-31EA-4F86-817D-229725DBF1CE}" destId="{BBE6DE5D-CC66-42CD-B838-5162573562D4}" srcOrd="1" destOrd="0" presId="urn:microsoft.com/office/officeart/2005/8/layout/hierarchy3"/>
    <dgm:cxn modelId="{7999A47B-48DC-4340-8731-86DCBB7B5FD4}" type="presParOf" srcId="{08BE53D0-31EA-4F86-817D-229725DBF1CE}" destId="{AAC17351-9E4D-4629-B408-81879F96706A}" srcOrd="2" destOrd="0" presId="urn:microsoft.com/office/officeart/2005/8/layout/hierarchy3"/>
    <dgm:cxn modelId="{7A51A948-4A91-4AF1-A7A0-93B2D8103192}" type="presParOf" srcId="{08BE53D0-31EA-4F86-817D-229725DBF1CE}" destId="{9B4CE23E-3AFD-473F-B9DD-93BF47930F5A}" srcOrd="3" destOrd="0" presId="urn:microsoft.com/office/officeart/2005/8/layout/hierarchy3"/>
    <dgm:cxn modelId="{19A2D537-AF76-47FA-A4AE-E5B7C04C73A4}" type="presParOf" srcId="{08BE53D0-31EA-4F86-817D-229725DBF1CE}" destId="{BA390368-997B-4C44-83BB-820343AD7191}" srcOrd="4" destOrd="0" presId="urn:microsoft.com/office/officeart/2005/8/layout/hierarchy3"/>
    <dgm:cxn modelId="{20621564-0002-44D5-A817-23E7E23F6116}" type="presParOf" srcId="{08BE53D0-31EA-4F86-817D-229725DBF1CE}" destId="{5FAF2B21-E3D0-40CE-9456-094CD98C2D5F}" srcOrd="5" destOrd="0" presId="urn:microsoft.com/office/officeart/2005/8/layout/hierarchy3"/>
    <dgm:cxn modelId="{50CFF830-710A-4EAE-8430-B5ED944CE813}" type="presParOf" srcId="{08BE53D0-31EA-4F86-817D-229725DBF1CE}" destId="{B7A33CFE-3EFB-41B5-8410-3B7CA2E35002}" srcOrd="6" destOrd="0" presId="urn:microsoft.com/office/officeart/2005/8/layout/hierarchy3"/>
    <dgm:cxn modelId="{1A911250-D878-447E-B3C3-D0D976D13C22}" type="presParOf" srcId="{08BE53D0-31EA-4F86-817D-229725DBF1CE}" destId="{6665DC8F-AB78-4EF9-91A6-613619E03BDD}" srcOrd="7" destOrd="0" presId="urn:microsoft.com/office/officeart/2005/8/layout/hierarchy3"/>
  </dgm:cxnLst>
  <dgm:bg/>
  <dgm:whole>
    <a:ln w="1905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3ED79-6DBA-4193-9850-045A8FFC4690}">
      <dsp:nvSpPr>
        <dsp:cNvPr id="0" name=""/>
        <dsp:cNvSpPr/>
      </dsp:nvSpPr>
      <dsp:spPr>
        <a:xfrm>
          <a:off x="56997" y="56765"/>
          <a:ext cx="3927184" cy="80143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3810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70C0"/>
              </a:solidFill>
            </a:rPr>
            <a:t>МОНИТОРИНГ</a:t>
          </a:r>
        </a:p>
      </dsp:txBody>
      <dsp:txXfrm>
        <a:off x="80470" y="80238"/>
        <a:ext cx="3880238" cy="754487"/>
      </dsp:txXfrm>
    </dsp:sp>
    <dsp:sp modelId="{A279A16C-C6D1-4F47-8D15-69ABE2EA1BA0}">
      <dsp:nvSpPr>
        <dsp:cNvPr id="0" name=""/>
        <dsp:cNvSpPr/>
      </dsp:nvSpPr>
      <dsp:spPr>
        <a:xfrm>
          <a:off x="449716" y="858198"/>
          <a:ext cx="340769" cy="595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28"/>
              </a:lnTo>
              <a:lnTo>
                <a:pt x="340769" y="5951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3E284-8652-4BD6-9086-DB26020D96DA}">
      <dsp:nvSpPr>
        <dsp:cNvPr id="0" name=""/>
        <dsp:cNvSpPr/>
      </dsp:nvSpPr>
      <dsp:spPr>
        <a:xfrm>
          <a:off x="790486" y="1052610"/>
          <a:ext cx="3553146" cy="801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Проводится постоянно на протяжении всего периода  реализации Программы/Плана</a:t>
          </a:r>
        </a:p>
      </dsp:txBody>
      <dsp:txXfrm>
        <a:off x="813959" y="1076083"/>
        <a:ext cx="3506200" cy="754487"/>
      </dsp:txXfrm>
    </dsp:sp>
    <dsp:sp modelId="{C5644880-ECD6-477F-9D2D-04FE3F3F17B9}">
      <dsp:nvSpPr>
        <dsp:cNvPr id="0" name=""/>
        <dsp:cNvSpPr/>
      </dsp:nvSpPr>
      <dsp:spPr>
        <a:xfrm>
          <a:off x="449716" y="858198"/>
          <a:ext cx="340769" cy="159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920"/>
              </a:lnTo>
              <a:lnTo>
                <a:pt x="340769" y="15969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92605-DB17-4554-8AA6-D099F86EFEBB}">
      <dsp:nvSpPr>
        <dsp:cNvPr id="0" name=""/>
        <dsp:cNvSpPr/>
      </dsp:nvSpPr>
      <dsp:spPr>
        <a:xfrm>
          <a:off x="790486" y="2054402"/>
          <a:ext cx="3455127" cy="801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Отследить процесс реализации Программы/Плана (какие мероприятия выполнены, какие не выполнены, что вовремя, что не вовремя  и </a:t>
          </a:r>
          <a:r>
            <a:rPr lang="ru-RU" sz="1400" kern="1200" dirty="0" err="1"/>
            <a:t>т.д</a:t>
          </a:r>
          <a:r>
            <a:rPr lang="ru-RU" sz="1400" kern="1200" dirty="0"/>
            <a:t>)</a:t>
          </a:r>
        </a:p>
      </dsp:txBody>
      <dsp:txXfrm>
        <a:off x="813959" y="2077875"/>
        <a:ext cx="3408181" cy="754487"/>
      </dsp:txXfrm>
    </dsp:sp>
    <dsp:sp modelId="{3719F591-7510-443D-89B2-9ACFEA1616BB}">
      <dsp:nvSpPr>
        <dsp:cNvPr id="0" name=""/>
        <dsp:cNvSpPr/>
      </dsp:nvSpPr>
      <dsp:spPr>
        <a:xfrm>
          <a:off x="449716" y="858198"/>
          <a:ext cx="340769" cy="2598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8712"/>
              </a:lnTo>
              <a:lnTo>
                <a:pt x="340769" y="25987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59059-16E1-4EDB-861F-25A50A6D1CA5}">
      <dsp:nvSpPr>
        <dsp:cNvPr id="0" name=""/>
        <dsp:cNvSpPr/>
      </dsp:nvSpPr>
      <dsp:spPr>
        <a:xfrm>
          <a:off x="790486" y="3056194"/>
          <a:ext cx="3486172" cy="801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Собрать данные об </a:t>
          </a:r>
          <a:r>
            <a:rPr lang="ru-RU" sz="1400" b="0" kern="1200" dirty="0"/>
            <a:t>используемых </a:t>
          </a:r>
          <a:r>
            <a:rPr lang="ru-RU" sz="1400" kern="1200" dirty="0"/>
            <a:t> ресурсах (финансы, люди, информационные материалы и т.д.)</a:t>
          </a:r>
        </a:p>
      </dsp:txBody>
      <dsp:txXfrm>
        <a:off x="813959" y="3079667"/>
        <a:ext cx="3439226" cy="754487"/>
      </dsp:txXfrm>
    </dsp:sp>
    <dsp:sp modelId="{EE4DA192-F353-4772-8916-4AF0C63247F4}">
      <dsp:nvSpPr>
        <dsp:cNvPr id="0" name=""/>
        <dsp:cNvSpPr/>
      </dsp:nvSpPr>
      <dsp:spPr>
        <a:xfrm>
          <a:off x="449716" y="858198"/>
          <a:ext cx="340769" cy="3670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229"/>
              </a:lnTo>
              <a:lnTo>
                <a:pt x="340769" y="3670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28B97-5E4E-48A0-986A-BF44D92D0F77}">
      <dsp:nvSpPr>
        <dsp:cNvPr id="0" name=""/>
        <dsp:cNvSpPr/>
      </dsp:nvSpPr>
      <dsp:spPr>
        <a:xfrm>
          <a:off x="790486" y="4057986"/>
          <a:ext cx="3399335" cy="940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400" kern="1200" dirty="0"/>
            <a:t>Создать базу данных о  краткосрочных результатах мероприятий (кол-во  обученных, тираж распространенных материалов, и т.д.) </a:t>
          </a:r>
        </a:p>
      </dsp:txBody>
      <dsp:txXfrm>
        <a:off x="818044" y="4085544"/>
        <a:ext cx="3344219" cy="885767"/>
      </dsp:txXfrm>
    </dsp:sp>
    <dsp:sp modelId="{92CF68ED-3C41-46DB-9D57-06D48779A51C}">
      <dsp:nvSpPr>
        <dsp:cNvPr id="0" name=""/>
        <dsp:cNvSpPr/>
      </dsp:nvSpPr>
      <dsp:spPr>
        <a:xfrm>
          <a:off x="4332950" y="50818"/>
          <a:ext cx="3868680" cy="80143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3810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70C0"/>
              </a:solidFill>
            </a:rPr>
            <a:t>ОЦЕНКА</a:t>
          </a:r>
        </a:p>
      </dsp:txBody>
      <dsp:txXfrm>
        <a:off x="4356423" y="74291"/>
        <a:ext cx="3821734" cy="754487"/>
      </dsp:txXfrm>
    </dsp:sp>
    <dsp:sp modelId="{0E2F88C3-7013-4E6F-B487-1E27473C9D75}">
      <dsp:nvSpPr>
        <dsp:cNvPr id="0" name=""/>
        <dsp:cNvSpPr/>
      </dsp:nvSpPr>
      <dsp:spPr>
        <a:xfrm>
          <a:off x="4719818" y="852252"/>
          <a:ext cx="386868" cy="601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075"/>
              </a:lnTo>
              <a:lnTo>
                <a:pt x="386868" y="6010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6DE5D-CC66-42CD-B838-5162573562D4}">
      <dsp:nvSpPr>
        <dsp:cNvPr id="0" name=""/>
        <dsp:cNvSpPr/>
      </dsp:nvSpPr>
      <dsp:spPr>
        <a:xfrm>
          <a:off x="5106686" y="1052610"/>
          <a:ext cx="3010825" cy="801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Проводится на определенных этапах реализации </a:t>
          </a:r>
          <a:r>
            <a:rPr lang="ru-RU" sz="1400" kern="1200" dirty="0" err="1"/>
            <a:t>Пограммы</a:t>
          </a:r>
          <a:r>
            <a:rPr lang="ru-RU" sz="1400" kern="1200" dirty="0"/>
            <a:t>/Плана</a:t>
          </a:r>
        </a:p>
      </dsp:txBody>
      <dsp:txXfrm>
        <a:off x="5130159" y="1076083"/>
        <a:ext cx="2963879" cy="754487"/>
      </dsp:txXfrm>
    </dsp:sp>
    <dsp:sp modelId="{AAC17351-9E4D-4629-B408-81879F96706A}">
      <dsp:nvSpPr>
        <dsp:cNvPr id="0" name=""/>
        <dsp:cNvSpPr/>
      </dsp:nvSpPr>
      <dsp:spPr>
        <a:xfrm>
          <a:off x="4719818" y="852252"/>
          <a:ext cx="431761" cy="1630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917"/>
              </a:lnTo>
              <a:lnTo>
                <a:pt x="431761" y="16309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E23E-3AFD-473F-B9DD-93BF47930F5A}">
      <dsp:nvSpPr>
        <dsp:cNvPr id="0" name=""/>
        <dsp:cNvSpPr/>
      </dsp:nvSpPr>
      <dsp:spPr>
        <a:xfrm>
          <a:off x="5151579" y="2082452"/>
          <a:ext cx="2977550" cy="801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Сопоставить  достижения с задачами,</a:t>
          </a:r>
          <a:r>
            <a:rPr lang="ru-RU" sz="1400" b="0" kern="1200" dirty="0"/>
            <a:t> эффективность </a:t>
          </a:r>
          <a:r>
            <a:rPr lang="ru-RU" sz="1400" kern="1200" dirty="0"/>
            <a:t>реализации Программы/Плана</a:t>
          </a:r>
        </a:p>
      </dsp:txBody>
      <dsp:txXfrm>
        <a:off x="5175052" y="2105925"/>
        <a:ext cx="2930604" cy="754487"/>
      </dsp:txXfrm>
    </dsp:sp>
    <dsp:sp modelId="{BA390368-997B-4C44-83BB-820343AD7191}">
      <dsp:nvSpPr>
        <dsp:cNvPr id="0" name=""/>
        <dsp:cNvSpPr/>
      </dsp:nvSpPr>
      <dsp:spPr>
        <a:xfrm>
          <a:off x="4719818" y="852252"/>
          <a:ext cx="392484" cy="2610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269"/>
              </a:lnTo>
              <a:lnTo>
                <a:pt x="392484" y="26102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F2B21-E3D0-40CE-9456-094CD98C2D5F}">
      <dsp:nvSpPr>
        <dsp:cNvPr id="0" name=""/>
        <dsp:cNvSpPr/>
      </dsp:nvSpPr>
      <dsp:spPr>
        <a:xfrm>
          <a:off x="5112303" y="3061804"/>
          <a:ext cx="2905946" cy="801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Дать оценку  </a:t>
          </a:r>
          <a:r>
            <a:rPr lang="ru-RU" sz="1400" b="1" kern="1200" dirty="0"/>
            <a:t>результатов, </a:t>
          </a:r>
          <a:r>
            <a:rPr lang="ru-RU" sz="1400" b="0" kern="1200" dirty="0"/>
            <a:t>связанных с изменениями в информированности, отношении  населения </a:t>
          </a:r>
        </a:p>
      </dsp:txBody>
      <dsp:txXfrm>
        <a:off x="5135776" y="3085277"/>
        <a:ext cx="2859000" cy="754487"/>
      </dsp:txXfrm>
    </dsp:sp>
    <dsp:sp modelId="{B7A33CFE-3EFB-41B5-8410-3B7CA2E35002}">
      <dsp:nvSpPr>
        <dsp:cNvPr id="0" name=""/>
        <dsp:cNvSpPr/>
      </dsp:nvSpPr>
      <dsp:spPr>
        <a:xfrm>
          <a:off x="4719818" y="852252"/>
          <a:ext cx="386868" cy="3606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6451"/>
              </a:lnTo>
              <a:lnTo>
                <a:pt x="386868" y="36064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5DC8F-AB78-4EF9-91A6-613619E03BDD}">
      <dsp:nvSpPr>
        <dsp:cNvPr id="0" name=""/>
        <dsp:cNvSpPr/>
      </dsp:nvSpPr>
      <dsp:spPr>
        <a:xfrm>
          <a:off x="5106686" y="4057986"/>
          <a:ext cx="2916295" cy="801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Оценить </a:t>
          </a:r>
          <a:r>
            <a:rPr lang="ru-RU" sz="1400" b="1" kern="1200" dirty="0"/>
            <a:t>воздействие </a:t>
          </a:r>
          <a:r>
            <a:rPr lang="ru-RU" sz="1400" kern="1200" dirty="0"/>
            <a:t>реализации Программы/ Плана на изменение ситуации в сфере услуг РАГС</a:t>
          </a:r>
        </a:p>
      </dsp:txBody>
      <dsp:txXfrm>
        <a:off x="5130159" y="4081459"/>
        <a:ext cx="2869349" cy="754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9B72759-DE64-4227-BEAF-04461D75A1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D0D29F0-7584-4806-B03B-AB6E0B6C7F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17A45EDE-3512-4BA1-A7A5-B95E52DF886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366EC61D-D2DC-4F17-837C-203A2740DA6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9E6F55E7-3F69-4EF8-8DB0-002C9A478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74DD6DC-D9D4-42CD-8656-E7E16F96E3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C82A988-F1E1-43AA-9C28-E0EFDAC229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47734D2D-1514-4617-B964-2C97A5C51E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B325884-0DE7-48A7-8B6C-96337669B7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A4D9C43-BF11-425B-B236-FEB90D4637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45A321E-DB6B-4542-B0E6-5392DC89E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A1B9B15F-2344-4070-AA94-E55D7E7919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933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E14F3D93-6AB5-47C1-A4CF-036D7A0C7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2085A3-8714-4C75-8007-189091356061}" type="slidenum">
              <a:rPr lang="ru-RU" altLang="ru-RU">
                <a:latin typeface="Times New Roman" panose="02020603050405020304" pitchFamily="18" charset="0"/>
              </a:rPr>
              <a:pPr/>
              <a:t>9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FA70E99A-7410-458E-9F3F-72B854169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7F9164EA-03F6-455E-878D-D8A7C9AA8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61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4B4-029F-4A10-B372-42151B9225B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7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3C41-BE92-4646-8556-2E6B9A84AA6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68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C96-361E-466C-AF1D-523A0C7B3F6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4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8AC2C-475C-4092-B6FB-5FBA650B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F29D06B1-0DE3-447B-A526-DEFB03FD400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3C4B7-12CB-459D-B9B9-459C6D57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52AE0-559F-433F-AF32-C8A8EFDA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E740E-428F-4257-BCBE-57BAE0CF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9999EC-C680-413F-A269-7AF1912D67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41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521-CA81-4066-B5F8-117B6EF23A4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13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D63D-2C05-4EDC-B79D-DA3B1A70BAA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51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0C32-1C39-400C-BE5E-F880C0A40FB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91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6-46A6-4092-A630-D4D282E321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82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72C7-478A-4F7E-93D2-B9020B8BCB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7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93-586A-45B5-AAB8-582DD804B5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3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E8BB5-F2CE-48EF-BA87-3B70BB27D55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97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DD99-5EC2-49EB-9CB3-64788D92DD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902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B11D2D-EE0E-4EF3-AA37-C075B9DC0D2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0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08DCD-E428-42CA-8990-F7227CED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99" y="2168861"/>
            <a:ext cx="7305613" cy="1800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Основные функции и особенности проведения </a:t>
            </a:r>
            <a:r>
              <a:rPr lang="ru-RU" sz="4000" b="1" dirty="0" err="1">
                <a:solidFill>
                  <a:schemeClr val="accent2"/>
                </a:solidFill>
              </a:rPr>
              <a:t>МиО</a:t>
            </a:r>
            <a:r>
              <a:rPr lang="ru-RU" sz="4000" b="1" dirty="0">
                <a:solidFill>
                  <a:schemeClr val="accent2"/>
                </a:solidFill>
              </a:rPr>
              <a:t>. </a:t>
            </a:r>
            <a:br>
              <a:rPr lang="ru-RU" sz="4000" b="1" dirty="0">
                <a:solidFill>
                  <a:schemeClr val="accent2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Презентация №</a:t>
            </a:r>
            <a:r>
              <a:rPr lang="ru-RU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4CAE1D-A995-4183-A0D0-B9698DAF8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4545124"/>
            <a:ext cx="7848872" cy="18002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kern="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ТЕМА 9 «</a:t>
            </a:r>
            <a:r>
              <a:rPr lang="ru-RU" sz="9600" b="1" kern="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КЛЮЧЕВЫЕ ПОДХОДЫ К ПРОВЕДЕНИЮ ОБЩЕСТВЕННОГО МОНИТОРИНГА И ОЦЕНКИ РЕАЛИЗАЦИИ ПОЛИТИКИ В ОБЛАСТИ ГЕНДЕРНОГО И СЕКСУАЛЬНОГО НАСИЛИЯ С УЧЕТОМ ЦУР»</a:t>
            </a:r>
            <a:r>
              <a:rPr lang="ru-RU" sz="9600" kern="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ru-RU" sz="74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9600" b="1" dirty="0">
                <a:solidFill>
                  <a:schemeClr val="tx1"/>
                </a:solidFill>
                <a:latin typeface="+mn-lt"/>
              </a:rPr>
              <a:t>24 января 2022года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EDAD5B7-F9ED-4B66-8E2E-110266FCD6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79512" y="512674"/>
            <a:ext cx="8968693" cy="1168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609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C2986B0C-5AFC-41DA-AF41-6E891C5D4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000" y="476672"/>
            <a:ext cx="82804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</a:rPr>
              <a:t>Мониторинг программы: </a:t>
            </a:r>
            <a:b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>что нужно для успешного мониторинга</a:t>
            </a:r>
            <a:r>
              <a:rPr lang="ru-RU" altLang="ru-RU" sz="2800" b="1" dirty="0">
                <a:latin typeface="Arial" panose="020B0604020202020204" pitchFamily="34" charset="0"/>
              </a:rPr>
              <a:t>?</a:t>
            </a:r>
            <a:endParaRPr lang="en-US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E6D6BFA-6698-48E8-BBD5-25EF9B775B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5000" y="1772816"/>
            <a:ext cx="8280400" cy="46085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ru-RU" altLang="ru-RU" sz="2800" dirty="0"/>
              <a:t>Определить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измеряемые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показатели</a:t>
            </a:r>
            <a:r>
              <a:rPr lang="en-US" altLang="ru-RU" sz="2800" dirty="0"/>
              <a:t>/</a:t>
            </a:r>
            <a:r>
              <a:rPr lang="ru-RU" altLang="ru-RU" sz="2800" dirty="0"/>
              <a:t>индикаторы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программы</a:t>
            </a:r>
            <a:endParaRPr lang="en-US" altLang="ru-RU" sz="2800" dirty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ru-RU" sz="2800" dirty="0" err="1"/>
              <a:t>Установить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источники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информации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для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проведения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мониторинга</a:t>
            </a:r>
            <a:endParaRPr lang="en-US" altLang="ru-RU" sz="2800" dirty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ru-RU" sz="2800" dirty="0" err="1"/>
              <a:t>Выбрать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методы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сбора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информации</a:t>
            </a:r>
            <a:r>
              <a:rPr lang="en-US" altLang="ru-RU" sz="28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ru-RU" sz="2800" dirty="0" err="1"/>
              <a:t>Определить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периодичность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сбора</a:t>
            </a:r>
            <a:r>
              <a:rPr lang="en-US" altLang="ru-RU" sz="2800" dirty="0"/>
              <a:t>/</a:t>
            </a:r>
            <a:r>
              <a:rPr lang="ru-RU" altLang="ru-RU" sz="2800" dirty="0"/>
              <a:t>получения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информации</a:t>
            </a:r>
            <a:endParaRPr lang="en-US" altLang="ru-RU" sz="2800" dirty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ru-RU" altLang="ru-RU" sz="2800" dirty="0"/>
              <a:t>С</a:t>
            </a:r>
            <a:r>
              <a:rPr lang="en-US" altLang="ru-RU" sz="2800" dirty="0" err="1"/>
              <a:t>планировать</a:t>
            </a:r>
            <a:r>
              <a:rPr lang="en-US" altLang="ru-RU" sz="2800" dirty="0"/>
              <a:t>, </a:t>
            </a:r>
            <a:r>
              <a:rPr lang="en-US" altLang="ru-RU" sz="2800" dirty="0" err="1"/>
              <a:t>каким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образом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будет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использоваться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получаемая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информация</a:t>
            </a:r>
            <a:endParaRPr lang="en-US" altLang="ru-RU" sz="2800" dirty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ru-RU" sz="2800" dirty="0" err="1"/>
              <a:t>Учесть</a:t>
            </a:r>
            <a:r>
              <a:rPr lang="en-US" altLang="ru-RU" sz="2800" dirty="0"/>
              <a:t> в </a:t>
            </a:r>
            <a:r>
              <a:rPr lang="en-US" altLang="ru-RU" sz="2800" dirty="0" err="1"/>
              <a:t>бюджете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программы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необходимые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расходы</a:t>
            </a:r>
            <a:endParaRPr lang="en-US" alt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C877D-A66A-4E38-8370-684DA8E2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8680"/>
            <a:ext cx="8458200" cy="1143000"/>
          </a:xfrm>
        </p:spPr>
        <p:txBody>
          <a:bodyPr/>
          <a:lstStyle/>
          <a:p>
            <a:r>
              <a:rPr lang="ru-RU" sz="3600" b="1" dirty="0"/>
              <a:t>Основные функции и особенности проведения Мониторинга и Оценки</a:t>
            </a: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5C16AD3-3092-43DB-BD68-642A8E2C1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44376"/>
              </p:ext>
            </p:extLst>
          </p:nvPr>
        </p:nvGraphicFramePr>
        <p:xfrm>
          <a:off x="685800" y="1691680"/>
          <a:ext cx="8206680" cy="50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40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BEC2380-D737-44D2-8893-A2ECC5EA8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accent1"/>
                </a:solidFill>
              </a:rPr>
              <a:t>Определение методики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AB53FD5-1337-4FDF-862E-3C12143B6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05025"/>
            <a:ext cx="8229600" cy="24034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Экспериментальная методика.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Квазиэкспериментальная методика.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Неэкспериментальная методика.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9A25865-E6D6-478E-882E-2A35CC4C6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47687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accent1"/>
                </a:solidFill>
              </a:rPr>
              <a:t>Экспериментальная методика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BC334A1-16C8-4655-A70E-ABB743242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981075"/>
            <a:ext cx="8686800" cy="587692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100" b="1" dirty="0">
                <a:latin typeface="Times New Roman" panose="02020603050405020304" pitchFamily="18" charset="0"/>
              </a:rPr>
              <a:t>Наиболее полно и объективно отвечает на все три типа вопросов.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100" b="1" dirty="0">
                <a:latin typeface="Times New Roman" panose="02020603050405020304" pitchFamily="18" charset="0"/>
              </a:rPr>
              <a:t>Включает в себя три принципа. </a:t>
            </a:r>
          </a:p>
          <a:p>
            <a:pPr>
              <a:lnSpc>
                <a:spcPct val="80000"/>
              </a:lnSpc>
            </a:pPr>
            <a:r>
              <a:rPr lang="ru-RU" altLang="ru-RU" sz="2100" dirty="0">
                <a:latin typeface="Times New Roman" panose="02020603050405020304" pitchFamily="18" charset="0"/>
              </a:rPr>
              <a:t>Принцип «до и после». При оценке сравнивается ситуация (комплекс показателей) до начала выполнения определенной деятельности и ситуация после завершения этой деятельности (этапа деятельности). Один этот принцип не позволяет ответить на причинно-следственные вопросы – изменение показателей может быть вызвано факторами, не связанными с данной деятельностью.</a:t>
            </a:r>
          </a:p>
          <a:p>
            <a:pPr>
              <a:lnSpc>
                <a:spcPct val="80000"/>
              </a:lnSpc>
            </a:pPr>
            <a:r>
              <a:rPr lang="ru-RU" altLang="ru-RU" sz="2100" dirty="0">
                <a:latin typeface="Times New Roman" panose="02020603050405020304" pitchFamily="18" charset="0"/>
              </a:rPr>
              <a:t>Принцип «контрольной группы». При оценке сравниваются показатели клиентской группы, на которую была направлена деятельность, и группы этой же категории, не испытывавшей на себе этой деятельности. Если эти группы, принадлежа к одной категории, отличаются друг от друга какими-то конкретными свойствами или признаками, то именно они, а не данная деятельность, могут быть тем реальным фактором, который привел к изменению ситуации.</a:t>
            </a:r>
          </a:p>
          <a:p>
            <a:pPr>
              <a:lnSpc>
                <a:spcPct val="80000"/>
              </a:lnSpc>
            </a:pPr>
            <a:r>
              <a:rPr lang="ru-RU" altLang="ru-RU" sz="2100" dirty="0">
                <a:latin typeface="Times New Roman" panose="02020603050405020304" pitchFamily="18" charset="0"/>
              </a:rPr>
              <a:t>Принцип случайности в выборе состава групп. Этот принцип позволяет придать оценке наиболее объективный характер.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6E66F41-0F41-48E9-96AA-078E6FCCE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7363"/>
            <a:ext cx="8229600" cy="638175"/>
          </a:xfrm>
        </p:spPr>
        <p:txBody>
          <a:bodyPr/>
          <a:lstStyle/>
          <a:p>
            <a:r>
              <a:rPr lang="ru-RU" altLang="ru-RU" sz="3200" b="1" dirty="0" err="1">
                <a:solidFill>
                  <a:schemeClr val="accent1"/>
                </a:solidFill>
              </a:rPr>
              <a:t>Квазиэкспериментальная</a:t>
            </a:r>
            <a:r>
              <a:rPr lang="ru-RU" altLang="ru-RU" sz="3200" b="1" dirty="0">
                <a:solidFill>
                  <a:schemeClr val="accent1"/>
                </a:solidFill>
              </a:rPr>
              <a:t> методика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6653C0D-8155-4784-87D8-CC3CE1EC9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38886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</a:rPr>
              <a:t>Отличается от экспериментальной тем, что в ней не выполняется третий принцип экспериментальной методики – случайность при выборе не только контрольной, но и клиентской группы. 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</a:rPr>
              <a:t>Данный принцип не всегда реализуем на практике и его применимость зависит от характеристик самой деятельности. Полностью применять этот принцип можно только тогда, когда главной целью проекта является эксперимент, и выбор клиентов деятельности с самого начала осуществляется произвольно («для чистоты эксперимента»).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91380B4-C186-440B-B798-062A092A3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76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200" b="1" dirty="0" err="1">
                <a:solidFill>
                  <a:schemeClr val="accent1"/>
                </a:solidFill>
              </a:rPr>
              <a:t>Неэкспериментальная</a:t>
            </a:r>
            <a:r>
              <a:rPr lang="ru-RU" altLang="ru-RU" sz="3200" b="1" dirty="0">
                <a:solidFill>
                  <a:schemeClr val="accent1"/>
                </a:solidFill>
              </a:rPr>
              <a:t> методика</a:t>
            </a:r>
            <a:endParaRPr lang="ru-RU" altLang="ru-RU" sz="3200" b="1" i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70577DC-BC61-49D4-937D-91A2E2FB7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554513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С помощью этой методики можно искать ответы на описательные и нормативные вопросы, но нельзя отвечать на причинно-следственные вопросы.</a:t>
            </a:r>
          </a:p>
          <a:p>
            <a:pPr>
              <a:lnSpc>
                <a:spcPct val="80000"/>
              </a:lnSpc>
            </a:pPr>
            <a:endParaRPr lang="ru-RU" altLang="ru-RU" sz="24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Вариант 1</a:t>
            </a:r>
            <a:r>
              <a:rPr lang="ru-RU" altLang="ru-RU" sz="2400" dirty="0">
                <a:latin typeface="Times New Roman" panose="02020603050405020304" pitchFamily="18" charset="0"/>
              </a:rPr>
              <a:t>. Только принцип «до и после» (нет контрольной группы).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Вариант 2</a:t>
            </a:r>
            <a:r>
              <a:rPr lang="ru-RU" altLang="ru-RU" sz="2400" dirty="0">
                <a:latin typeface="Times New Roman" panose="02020603050405020304" pitchFamily="18" charset="0"/>
              </a:rPr>
              <a:t>. Только принципы «контрольной группы» и «после» (доступна только информация о ситуации после завершения деятельности, информация о ситуации перед выполнением деятельности отсутствует).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Вариант 3</a:t>
            </a:r>
            <a:r>
              <a:rPr lang="ru-RU" altLang="ru-RU" sz="2400" dirty="0">
                <a:latin typeface="Times New Roman" panose="02020603050405020304" pitchFamily="18" charset="0"/>
              </a:rPr>
              <a:t>. Только принцип «после» (нет контрольной группы, доступна только информация о ситуации после завершения деятельности, отсутствует информация о ситуации перед выполнением деятельности).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77E4D6E-D7F2-495F-823C-BF6C98A710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4248150"/>
          </a:xfrm>
        </p:spPr>
        <p:txBody>
          <a:bodyPr anchor="ctr"/>
          <a:lstStyle/>
          <a:p>
            <a:pPr algn="ctr"/>
            <a:r>
              <a:rPr lang="ru-RU" altLang="ru-RU" sz="4400" b="1" dirty="0"/>
              <a:t>Мониторинг и оценка – не теоретические изыскания, а реальные и полезные инструменты для принятия конкретных управленческих решений.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CDB7B-3FEC-43F8-8F6A-9070B062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02" y="260648"/>
            <a:ext cx="8416294" cy="13456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ОСНОВНАЯ ЦЕЛЬ ТРЕНИНГА- </a:t>
            </a:r>
            <a:r>
              <a:rPr lang="ru-RU" sz="2800" b="1" dirty="0">
                <a:solidFill>
                  <a:schemeClr val="tx1"/>
                </a:solidFill>
              </a:rPr>
              <a:t>усиление потенциала слушателей в проведении общественного мониторинга и оценки по реализации различных программ с учетом ЦУР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A90E20-C2AA-4209-8A6B-55CD610F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060848"/>
            <a:ext cx="7928444" cy="4176464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/>
              <a:t>Задачи: </a:t>
            </a:r>
            <a:endParaRPr lang="ru-RU" sz="35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dirty="0"/>
              <a:t>Повысить уровень знаний и осведомленности участников по вопросам мониторинга и оценки реализации различных государственных программ, Планов и т.д.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dirty="0"/>
              <a:t>Улучшить понимание по подходам и принципам, используемых при проведении мониторинге и оценке реализации Программ;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dirty="0"/>
              <a:t>Способствовать формированию навыков по проведению мониторинга и оценки реализации программ, включая реализацию Планов по ЦУР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56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6F737A0D-4C84-43FD-B17D-EDEC571D4D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1295400"/>
          </a:xfrm>
        </p:spPr>
        <p:txBody>
          <a:bodyPr anchor="ctr"/>
          <a:lstStyle/>
          <a:p>
            <a:r>
              <a:rPr lang="ru-RU" altLang="ru-RU" sz="3600" b="1" dirty="0">
                <a:solidFill>
                  <a:schemeClr val="accent1"/>
                </a:solidFill>
              </a:rPr>
              <a:t>Теоретические основы мониторинга и оценки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5BB7B81B-0666-4CC7-9092-B96778DC1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60575"/>
            <a:ext cx="820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1C491626-F736-4471-B630-8BCC3B87D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89138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8F5B8EF5-3F6D-4A89-9BE7-730232FA3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79613"/>
            <a:ext cx="842486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3200" dirty="0">
                <a:latin typeface="Times New Roman" panose="02020603050405020304" pitchFamily="18" charset="0"/>
              </a:rPr>
              <a:t>Функциональные определения мониторинга и оценки, их связь и различия.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3200" dirty="0">
                <a:latin typeface="Times New Roman" panose="02020603050405020304" pitchFamily="18" charset="0"/>
              </a:rPr>
              <a:t>Понятия и термины, применяемые в мониторинге и оценке.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3200" dirty="0">
                <a:latin typeface="Times New Roman" panose="02020603050405020304" pitchFamily="18" charset="0"/>
              </a:rPr>
              <a:t>Проведение мониторинга и оценки.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ru-RU" altLang="ru-RU" sz="3200" dirty="0">
                <a:latin typeface="Times New Roman" panose="02020603050405020304" pitchFamily="18" charset="0"/>
              </a:rPr>
              <a:t>Использование данных мониторинга и оценки для принятия решений.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>
            <a:extLst>
              <a:ext uri="{FF2B5EF4-FFF2-40B4-BE49-F238E27FC236}">
                <a16:creationId xmlns:a16="http://schemas.microsoft.com/office/drawing/2014/main" id="{0DE1796A-D013-4C79-8EFA-7853A0C1A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333375"/>
            <a:ext cx="8686800" cy="1143000"/>
          </a:xfrm>
        </p:spPr>
        <p:txBody>
          <a:bodyPr/>
          <a:lstStyle/>
          <a:p>
            <a:r>
              <a:rPr lang="ru-RU" altLang="ru-RU" sz="3600" b="1" dirty="0">
                <a:solidFill>
                  <a:schemeClr val="accent1"/>
                </a:solidFill>
              </a:rPr>
              <a:t>Понятия и термины, применяемые </a:t>
            </a:r>
            <a:br>
              <a:rPr lang="ru-RU" altLang="ru-RU" sz="3600" b="1" dirty="0">
                <a:solidFill>
                  <a:schemeClr val="accent1"/>
                </a:solidFill>
              </a:rPr>
            </a:br>
            <a:r>
              <a:rPr lang="ru-RU" altLang="ru-RU" sz="3600" b="1" dirty="0">
                <a:solidFill>
                  <a:schemeClr val="accent1"/>
                </a:solidFill>
              </a:rPr>
              <a:t>в мониторинге и оценке (1)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997E7F98-6208-4D72-B592-ACCB41715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600450"/>
          </a:xfrm>
        </p:spPr>
        <p:txBody>
          <a:bodyPr/>
          <a:lstStyle/>
          <a:p>
            <a:r>
              <a:rPr lang="ru-RU" altLang="ru-RU" sz="2400" b="1" dirty="0">
                <a:latin typeface="Times New Roman" panose="02020603050405020304" pitchFamily="18" charset="0"/>
              </a:rPr>
              <a:t>Деятельность (</a:t>
            </a:r>
            <a:r>
              <a:rPr lang="en-US" altLang="ru-RU" sz="2400" b="1" dirty="0">
                <a:latin typeface="Times New Roman" panose="02020603050405020304" pitchFamily="18" charset="0"/>
              </a:rPr>
              <a:t>activities)</a:t>
            </a:r>
            <a:r>
              <a:rPr lang="en-US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</a:rPr>
              <a:t>– происходящий процесс (обучение, предоставление бытовых услуг, консультирование по телефону доверия и т.п.).</a:t>
            </a:r>
          </a:p>
          <a:p>
            <a:endParaRPr lang="ru-RU" altLang="ru-RU" sz="2400" b="1" dirty="0">
              <a:latin typeface="Times New Roman" panose="02020603050405020304" pitchFamily="18" charset="0"/>
            </a:endParaRPr>
          </a:p>
          <a:p>
            <a:r>
              <a:rPr lang="ru-RU" altLang="ru-RU" sz="2400" b="1" dirty="0">
                <a:latin typeface="Times New Roman" panose="02020603050405020304" pitchFamily="18" charset="0"/>
              </a:rPr>
              <a:t>Вкладываемые ресурсы (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inputs</a:t>
            </a:r>
            <a:r>
              <a:rPr lang="ru-RU" altLang="ru-RU" sz="2400" b="1" dirty="0">
                <a:latin typeface="Times New Roman" panose="02020603050405020304" pitchFamily="18" charset="0"/>
              </a:rPr>
              <a:t>)</a:t>
            </a:r>
            <a:r>
              <a:rPr lang="ru-RU" altLang="ru-RU" sz="2400" dirty="0">
                <a:latin typeface="Times New Roman" panose="02020603050405020304" pitchFamily="18" charset="0"/>
              </a:rPr>
              <a:t> – материальные и нематериальные средства, призванные обеспечивать осуществление деятельности (финансы, человеческий труд, оборудование, нормативно-методические документы и т.п.).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D56A6C0-1C78-4E10-8317-F3CAEBBB9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86800" cy="1223963"/>
          </a:xfrm>
        </p:spPr>
        <p:txBody>
          <a:bodyPr/>
          <a:lstStyle/>
          <a:p>
            <a:r>
              <a:rPr lang="ru-RU" altLang="ru-RU" sz="3600" b="1" dirty="0">
                <a:solidFill>
                  <a:schemeClr val="accent1"/>
                </a:solidFill>
              </a:rPr>
              <a:t>Понятия и термины, применяемые при мониторинге и оценке (2</a:t>
            </a:r>
            <a:r>
              <a:rPr lang="ru-RU" altLang="ru-RU" sz="3600" b="1" dirty="0"/>
              <a:t>)</a:t>
            </a:r>
          </a:p>
        </p:txBody>
      </p:sp>
      <p:graphicFrame>
        <p:nvGraphicFramePr>
          <p:cNvPr id="14385" name="Group 49">
            <a:extLst>
              <a:ext uri="{FF2B5EF4-FFF2-40B4-BE49-F238E27FC236}">
                <a16:creationId xmlns:a16="http://schemas.microsoft.com/office/drawing/2014/main" id="{5A80E812-39C9-421E-983B-7B96E0E73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808744"/>
              </p:ext>
            </p:extLst>
          </p:nvPr>
        </p:nvGraphicFramePr>
        <p:xfrm>
          <a:off x="323528" y="1916832"/>
          <a:ext cx="8363272" cy="3888656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val="837361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67627593"/>
                    </a:ext>
                  </a:extLst>
                </a:gridCol>
              </a:tblGrid>
              <a:tr h="742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(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output)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(outcome)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095142"/>
                  </a:ext>
                </a:extLst>
              </a:tr>
              <a:tr h="94376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То, что ПРОИЗВЕДЕНО деятельностью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То, что ИЗМЕНЕНО деятельностью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613132"/>
                  </a:ext>
                </a:extLst>
              </a:tr>
              <a:tr h="22021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Мужья-агрессоры, прошедшие социальную реабилитацию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Мужья-агрессоры, прошедшие социальную реабилитацию </a:t>
                      </a:r>
                      <a:r>
                        <a:rPr kumimoji="0" lang="ru-RU" altLang="ru-RU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 совершающие повторных случаев насилия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551703"/>
                  </a:ext>
                </a:extLst>
              </a:tr>
            </a:tbl>
          </a:graphicData>
        </a:graphic>
      </p:graphicFrame>
      <p:sp>
        <p:nvSpPr>
          <p:cNvPr id="14386" name="Rectangle 50">
            <a:extLst>
              <a:ext uri="{FF2B5EF4-FFF2-40B4-BE49-F238E27FC236}">
                <a16:creationId xmlns:a16="http://schemas.microsoft.com/office/drawing/2014/main" id="{39C69AE0-7023-46FE-BCE5-9B7BEDB48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05488"/>
            <a:ext cx="61928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 i="1" dirty="0">
                <a:latin typeface="Times New Roman" panose="02020603050405020304" pitchFamily="18" charset="0"/>
              </a:rPr>
              <a:t>Получение продуктов не обязательно означает достижение результатов 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322BB-9D9A-4509-BEA9-9220FBB9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Главная цель системы мониторинга и оценки </a:t>
            </a:r>
            <a:r>
              <a:rPr lang="ru-RU" b="1" dirty="0"/>
              <a:t>- 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4D3070-434A-4622-89FD-08641FD68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988840"/>
            <a:ext cx="7543801" cy="402336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это повышение эффективности управления реализацией Программы/Плана-мероприятий и улучшение деятельности по достижению поставленных целей.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98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BAB38-66A2-4457-953D-A0DE3E8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531076"/>
            <a:ext cx="8329961" cy="986883"/>
          </a:xfrm>
        </p:spPr>
        <p:txBody>
          <a:bodyPr>
            <a:normAutofit/>
          </a:bodyPr>
          <a:lstStyle/>
          <a:p>
            <a:r>
              <a:rPr lang="ru-RU" sz="3200" b="1" kern="5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Ключевые задачи </a:t>
            </a:r>
            <a:r>
              <a:rPr lang="ru-RU" sz="3200" b="1" kern="5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МиО</a:t>
            </a:r>
            <a:r>
              <a:rPr lang="ru-RU" sz="3200" kern="5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3200" kern="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70B28-A26C-4F13-8367-33A0E1834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66" y="1700808"/>
            <a:ext cx="8329961" cy="4248472"/>
          </a:xfrm>
        </p:spPr>
        <p:txBody>
          <a:bodyPr>
            <a:normAutofit/>
          </a:bodyPr>
          <a:lstStyle/>
          <a:p>
            <a:pPr marL="257175" indent="-257175" algn="just">
              <a:buFont typeface="Wingdings" panose="05000000000000000000" pitchFamily="2" charset="2"/>
              <a:buChar char=""/>
            </a:pPr>
            <a:r>
              <a:rPr lang="ru-RU" sz="18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показать, насколько исполнители продвинулась в достижении поставленных целей;</a:t>
            </a:r>
            <a:endParaRPr lang="ru-RU" sz="1800" kern="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"/>
            </a:pPr>
            <a:r>
              <a:rPr lang="ru-RU" sz="18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выявить успешные стороны для усиления результатов реализации запланированных мер;</a:t>
            </a:r>
            <a:endParaRPr lang="ru-RU" sz="1800" kern="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"/>
            </a:pPr>
            <a:r>
              <a:rPr lang="ru-RU" sz="18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выявить недостатки, трудности, барьеры на пути реализации;</a:t>
            </a:r>
            <a:endParaRPr lang="ru-RU" sz="1800" kern="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"/>
            </a:pPr>
            <a:r>
              <a:rPr lang="ru-RU" sz="18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определить степень участия всех исполнителей, партнеров и всех заинтересованных сторон в реализации запланированных мер; </a:t>
            </a:r>
            <a:endParaRPr lang="ru-RU" sz="1800" kern="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"/>
            </a:pPr>
            <a:r>
              <a:rPr lang="ru-RU" sz="18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оценить, насколько эффективными оказались используемые формы работы и достигнутые результаты;</a:t>
            </a:r>
            <a:endParaRPr lang="ru-RU" sz="1800" kern="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"/>
            </a:pPr>
            <a:r>
              <a:rPr lang="ru-RU" sz="18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внести коррективы в планы действий с целью устранения препятствий на пути достижения поставленных целей и для решения проблем.</a:t>
            </a:r>
            <a:r>
              <a:rPr lang="ru-RU" sz="1800" b="1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endParaRPr lang="ru-RU" sz="1800" kern="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57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8836C-2819-413C-84E1-0FDE1AE9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134672" cy="1143000"/>
          </a:xfrm>
        </p:spPr>
        <p:txBody>
          <a:bodyPr/>
          <a:lstStyle/>
          <a:p>
            <a:r>
              <a:rPr lang="ru-RU" sz="3600" b="1" dirty="0" err="1">
                <a:solidFill>
                  <a:schemeClr val="accent1"/>
                </a:solidFill>
              </a:rPr>
              <a:t>МиО</a:t>
            </a:r>
            <a:r>
              <a:rPr lang="ru-RU" sz="3600" b="1" dirty="0">
                <a:solidFill>
                  <a:schemeClr val="accent1"/>
                </a:solidFill>
              </a:rPr>
              <a:t> являются неотъемлемыми компонентами единой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CB65E-E30C-4D58-8136-F3242CF10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752600"/>
            <a:ext cx="7745819" cy="4343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В тоже время следует обратить внимание на различия в задачах и особенностях проведения «Мониторинга» и «Оценки». </a:t>
            </a:r>
            <a:r>
              <a:rPr lang="ru-RU" sz="2800" b="1" dirty="0"/>
              <a:t> </a:t>
            </a:r>
          </a:p>
          <a:p>
            <a:pPr marL="0" indent="0">
              <a:buNone/>
            </a:pPr>
            <a:r>
              <a:rPr lang="ru-RU" sz="2800" b="1" dirty="0"/>
              <a:t>Мониторинг</a:t>
            </a:r>
            <a:r>
              <a:rPr lang="ru-RU" sz="2800" dirty="0"/>
              <a:t> должен отвечать на вопрос: «Что мы сделали и что делаем?».</a:t>
            </a:r>
          </a:p>
          <a:p>
            <a:pPr marL="0" indent="0">
              <a:buNone/>
            </a:pPr>
            <a:r>
              <a:rPr lang="ru-RU" sz="2800" dirty="0"/>
              <a:t>Мониторинг - это процесс регулярного сбора и анализа ключевых данных (индикаторов) для определения: какие сдвиги или прогрессы достигнуты в изучаемом явлении и процессе;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b="1" dirty="0"/>
              <a:t>Оценка </a:t>
            </a:r>
            <a:r>
              <a:rPr lang="ru-RU" sz="2800" dirty="0"/>
              <a:t>– «Чего мы достигли? Какое воздействие мы оказали?» Оценка - проводимое мероприятие на ключевых этапах реализации стратегии и программ, в целях определения результатов анализа собранной информации, раскрывающие воздействие мер проводимой политики и необходимость внесения корректив в целях совершенствования действий государственных органов и других участников процесса</a:t>
            </a:r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49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354429A-2DBE-4AD4-B839-B1D39A253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1"/>
                </a:solidFill>
                <a:latin typeface="Arial" panose="020B0604020202020204" pitchFamily="34" charset="0"/>
              </a:rPr>
              <a:t>Мониторинг программы: </a:t>
            </a:r>
            <a:br>
              <a:rPr lang="ru-RU" altLang="ru-RU" sz="3600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>что нужно отслеживать?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6B682BEE-DE13-4D42-9069-3CE279EB38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981200"/>
            <a:ext cx="7486650" cy="38242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800"/>
              <a:t>Использование ресурсов</a:t>
            </a:r>
            <a:r>
              <a:rPr lang="en-US" altLang="ru-RU" sz="2800"/>
              <a:t> (</a:t>
            </a:r>
            <a:r>
              <a:rPr lang="ru-RU" altLang="ru-RU" sz="2800"/>
              <a:t>соответствие израсходованных ресурсов плану</a:t>
            </a:r>
            <a:r>
              <a:rPr lang="en-US" altLang="ru-RU" sz="2800"/>
              <a:t>);</a:t>
            </a:r>
            <a:endParaRPr lang="ru-RU" altLang="ru-RU" sz="2800"/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800"/>
              <a:t>Процесс выполнения программы (соответствие содержания и сроков мероприятий графику выполнения работ</a:t>
            </a:r>
            <a:r>
              <a:rPr lang="en-US" altLang="ru-RU" sz="2800"/>
              <a:t>; </a:t>
            </a:r>
            <a:r>
              <a:rPr lang="ru-RU" altLang="ru-RU" sz="2800"/>
              <a:t>соблюдение методов и процедур)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800"/>
              <a:t>Результаты (в какой мере удается решать поставленные в начале проекта задачи)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utoUpdateAnimBg="0"/>
      <p:bldP spid="139267" grpId="0" build="p" autoUpdateAnimBg="0" advAuto="300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1850</TotalTime>
  <Words>1077</Words>
  <Application>Microsoft Office PowerPoint</Application>
  <PresentationFormat>Экран (4:3)</PresentationFormat>
  <Paragraphs>87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Ретро</vt:lpstr>
      <vt:lpstr>Основные функции и особенности проведения МиО.  Презентация №1</vt:lpstr>
      <vt:lpstr>ОСНОВНАЯ ЦЕЛЬ ТРЕНИНГА- усиление потенциала слушателей в проведении общественного мониторинга и оценки по реализации различных программ с учетом ЦУР</vt:lpstr>
      <vt:lpstr>Теоретические основы мониторинга и оценки</vt:lpstr>
      <vt:lpstr>Понятия и термины, применяемые  в мониторинге и оценке (1)</vt:lpstr>
      <vt:lpstr>Понятия и термины, применяемые при мониторинге и оценке (2)</vt:lpstr>
      <vt:lpstr>Главная цель системы мониторинга и оценки -  </vt:lpstr>
      <vt:lpstr>Ключевые задачи МиО: </vt:lpstr>
      <vt:lpstr>МиО являются неотъемлемыми компонентами единой системы</vt:lpstr>
      <vt:lpstr>Мониторинг программы:  что нужно отслеживать?</vt:lpstr>
      <vt:lpstr>Мониторинг программы:  что нужно для успешного мониторинга?</vt:lpstr>
      <vt:lpstr>Основные функции и особенности проведения Мониторинга и Оценки</vt:lpstr>
      <vt:lpstr>Определение методики</vt:lpstr>
      <vt:lpstr>Экспериментальная методика</vt:lpstr>
      <vt:lpstr>Квазиэкспериментальная методика</vt:lpstr>
      <vt:lpstr>Неэкспериментальная методика</vt:lpstr>
      <vt:lpstr>Мониторинг и оценка – не теоретические изыскания, а реальные и полезные инструменты для принятия конкретных управленческих решений.</vt:lpstr>
    </vt:vector>
  </TitlesOfParts>
  <Company>PCC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и оценка проектов и программ</dc:title>
  <dc:creator>Alex</dc:creator>
  <cp:lastModifiedBy>Татьяна Ник</cp:lastModifiedBy>
  <cp:revision>59</cp:revision>
  <dcterms:created xsi:type="dcterms:W3CDTF">2005-03-16T06:26:15Z</dcterms:created>
  <dcterms:modified xsi:type="dcterms:W3CDTF">2022-03-21T01:10:18Z</dcterms:modified>
</cp:coreProperties>
</file>