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9.bin"/>
  <Override ContentType="application/vnd.openxmlformats-officedocument.oleObject" PartName="/ppt/embeddings/oleObject3.bin"/>
  <Override ContentType="application/vnd.openxmlformats-officedocument.oleObject" PartName="/ppt/embeddings/oleObject6.bin"/>
  <Override ContentType="application/vnd.openxmlformats-officedocument.oleObject" PartName="/ppt/embeddings/oleObject5.bin"/>
  <Override ContentType="application/vnd.openxmlformats-officedocument.oleObject" PartName="/ppt/embeddings/oleObject4.bin"/>
  <Override ContentType="application/vnd.openxmlformats-officedocument.oleObject" PartName="/ppt/embeddings/oleObject7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officedocument.oleObject" PartName="/ppt/embeddings/oleObject8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Tahom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gPOUf0NP4bUQseRg1c4dYiHi9n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regular.fntdata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Google Shape;24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4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4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2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24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33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3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" type="body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9" name="Google Shape;89;p33"/>
          <p:cNvSpPr txBox="1"/>
          <p:nvPr>
            <p:ph idx="10" type="dt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3"/>
          <p:cNvSpPr txBox="1"/>
          <p:nvPr>
            <p:ph idx="11" type="ftr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4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4"/>
          <p:cNvSpPr txBox="1"/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" name="Google Shape;96;p34"/>
          <p:cNvPicPr preferRelativeResize="0"/>
          <p:nvPr>
            <p:ph idx="2" type="pic"/>
          </p:nvPr>
        </p:nvPicPr>
        <p:blipFill/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97" name="Google Shape;97;p34"/>
          <p:cNvSpPr txBox="1"/>
          <p:nvPr>
            <p:ph idx="1" type="body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8" name="Google Shape;98;p3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4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1" type="body"/>
          </p:nvPr>
        </p:nvSpPr>
        <p:spPr>
          <a:xfrm rot="5400000">
            <a:off x="2583179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4" name="Google Shape;104;p3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6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6"/>
          <p:cNvSpPr txBox="1"/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6"/>
          <p:cNvSpPr txBox="1"/>
          <p:nvPr>
            <p:ph idx="1" type="body"/>
          </p:nvPr>
        </p:nvSpPr>
        <p:spPr>
          <a:xfrm rot="5400000">
            <a:off x="650303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2" name="Google Shape;112;p3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клип" type="txAndClipArt">
  <p:cSld name="TEXT_AND_CLIPAR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27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7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клип и текст" type="clipArtAndTx">
  <p:cSld name="CLIPART_AND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/>
          <p:nvPr>
            <p:ph idx="2" type="clipArt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8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1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1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0" name="Google Shape;70;p3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Google Shape;73;p31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32"/>
          <p:cNvSpPr txBox="1"/>
          <p:nvPr>
            <p:ph idx="2" type="body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32"/>
          <p:cNvSpPr txBox="1"/>
          <p:nvPr>
            <p:ph idx="4" type="body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3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3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3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23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4.v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vmlDrawing" Target="../drawings/vmlDrawing5.v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5.bin"/><Relationship Id="rId6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6.vml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vmlDrawing" Target="../drawings/vmlDrawing7.v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oleObject7.bin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8.v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oleObject8.bin"/><Relationship Id="rId6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vmlDrawing" Target="../drawings/vmlDrawing9.v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9.bin"/><Relationship Id="rId6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gif"/><Relationship Id="rId4" Type="http://schemas.openxmlformats.org/officeDocument/2006/relationships/image" Target="../media/image16.jp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3.bin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>
            <p:ph type="ctrTitle"/>
          </p:nvPr>
        </p:nvSpPr>
        <p:spPr>
          <a:xfrm>
            <a:off x="1403648" y="1561715"/>
            <a:ext cx="7543800" cy="2670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accent2"/>
                </a:solidFill>
              </a:rPr>
              <a:t>Виды мониторинга и оценки реализации программ и планов действий</a:t>
            </a:r>
            <a:br>
              <a:rPr b="1" lang="en-US" sz="4000">
                <a:solidFill>
                  <a:schemeClr val="accent2"/>
                </a:solidFill>
              </a:rPr>
            </a:br>
            <a:r>
              <a:rPr b="1" lang="en-US" sz="4000">
                <a:solidFill>
                  <a:schemeClr val="dk1"/>
                </a:solidFill>
              </a:rPr>
              <a:t>Презентация 2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120" name="Google Shape;120;p1"/>
          <p:cNvSpPr txBox="1"/>
          <p:nvPr>
            <p:ph idx="1" type="subTitle"/>
          </p:nvPr>
        </p:nvSpPr>
        <p:spPr>
          <a:xfrm>
            <a:off x="825038" y="4455620"/>
            <a:ext cx="7543800" cy="1565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 sz="4200">
                <a:solidFill>
                  <a:srgbClr val="0070C0"/>
                </a:solidFill>
              </a:rPr>
              <a:t> </a:t>
            </a:r>
            <a:r>
              <a:rPr b="1" lang="en-US" sz="4200">
                <a:solidFill>
                  <a:schemeClr val="dk1"/>
                </a:solidFill>
              </a:rPr>
              <a:t>МОДУЛЬ 1. ОСНОВНЫЕ ПОНЯТИЯ И ПОДХОДЫ К ПРОВЕДЕНИЮ МОНИТОРИНГА И ОЦЕНКИ</a:t>
            </a:r>
            <a:br>
              <a:rPr b="1" lang="en-US" sz="4200">
                <a:solidFill>
                  <a:schemeClr val="dk1"/>
                </a:solidFill>
              </a:rPr>
            </a:br>
            <a:endParaRPr b="1" sz="4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b="1" lang="en-US" sz="4200">
                <a:solidFill>
                  <a:schemeClr val="dk1"/>
                </a:solidFill>
              </a:rPr>
              <a:t>24 ЯНВАРЯ 2022ГОДА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3500">
              <a:solidFill>
                <a:schemeClr val="accent2"/>
              </a:solidFill>
            </a:endParaRPr>
          </a:p>
        </p:txBody>
      </p:sp>
      <p:pic>
        <p:nvPicPr>
          <p:cNvPr id="121" name="Google Shape;121;p1"/>
          <p:cNvPicPr preferRelativeResize="0"/>
          <p:nvPr/>
        </p:nvPicPr>
        <p:blipFill rotWithShape="1">
          <a:blip r:embed="rId3">
            <a:alphaModFix/>
          </a:blip>
          <a:srcRect b="85616" l="33974" r="36282" t="9735"/>
          <a:stretch/>
        </p:blipFill>
        <p:spPr>
          <a:xfrm>
            <a:off x="179512" y="512674"/>
            <a:ext cx="8968693" cy="1168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>
            <p:ph type="title"/>
          </p:nvPr>
        </p:nvSpPr>
        <p:spPr>
          <a:xfrm>
            <a:off x="827088" y="260350"/>
            <a:ext cx="5691187" cy="815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accent2"/>
                </a:solidFill>
              </a:rPr>
              <a:t>Итоговая  оценка</a:t>
            </a:r>
            <a:endParaRPr b="1" sz="3200">
              <a:solidFill>
                <a:schemeClr val="accent2"/>
              </a:solidFill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375712" y="1481138"/>
            <a:ext cx="8713788" cy="4900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Оценка результатов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помогает определить, какие программы и виды деятельности организации действительно приводят к достижению запланированных результатов.  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Оценка воздействия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позволяет определить изменения в ситуации , которые могут быть отнесены на счет определенного проекта или программы.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Оценка экономической эффективности программы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использует экономические методы для оценки соотношения произведенных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затрат и полученных результатов программы, выраженных в денежном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отношении, и соотношении затрат и результатов программы, выраженных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затратах на единицу полученного результата</a:t>
            </a:r>
            <a:r>
              <a:rPr i="1" lang="en-US"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88" name="Google Shape;188;p12"/>
          <p:cNvGraphicFramePr/>
          <p:nvPr/>
        </p:nvGraphicFramePr>
        <p:xfrm>
          <a:off x="6172200" y="476250"/>
          <a:ext cx="2724150" cy="1439863"/>
        </p:xfrm>
        <a:graphic>
          <a:graphicData uri="http://schemas.openxmlformats.org/presentationml/2006/ole">
            <mc:AlternateContent>
              <mc:Choice Requires="v">
                <p:oleObj r:id="rId4" imgH="1439863" imgW="2724150" progId="" spid="_x0000_s1">
                  <p:embed/>
                </p:oleObj>
              </mc:Choice>
              <mc:Fallback>
                <p:oleObj r:id="rId5" imgH="1439863" imgW="2724150" progId="">
                  <p:embed/>
                  <p:pic>
                    <p:nvPicPr>
                      <p:cNvPr id="188" name="Google Shape;188;p1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172200" y="476250"/>
                        <a:ext cx="272415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13"/>
          <p:cNvGraphicFramePr/>
          <p:nvPr/>
        </p:nvGraphicFramePr>
        <p:xfrm>
          <a:off x="1066800" y="2895600"/>
          <a:ext cx="1768475" cy="2057400"/>
        </p:xfrm>
        <a:graphic>
          <a:graphicData uri="http://schemas.openxmlformats.org/presentationml/2006/ole">
            <mc:AlternateContent>
              <mc:Choice Requires="v">
                <p:oleObj r:id="rId4" imgH="2057400" imgW="1768475" progId="" spid="_x0000_s1">
                  <p:embed/>
                </p:oleObj>
              </mc:Choice>
              <mc:Fallback>
                <p:oleObj r:id="rId5" imgH="2057400" imgW="1768475" progId="">
                  <p:embed/>
                  <p:pic>
                    <p:nvPicPr>
                      <p:cNvPr id="194" name="Google Shape;194;p1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66800" y="2895600"/>
                        <a:ext cx="176847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" name="Google Shape;195;p13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Как узнать, достигнут ли запланированный результат?</a:t>
            </a:r>
            <a:endParaRPr/>
          </a:p>
        </p:txBody>
      </p:sp>
      <p:cxnSp>
        <p:nvCxnSpPr>
          <p:cNvPr id="196" name="Google Shape;196;p13"/>
          <p:cNvCxnSpPr/>
          <p:nvPr/>
        </p:nvCxnSpPr>
        <p:spPr>
          <a:xfrm>
            <a:off x="2438400" y="4343400"/>
            <a:ext cx="0" cy="99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13"/>
          <p:cNvCxnSpPr/>
          <p:nvPr/>
        </p:nvCxnSpPr>
        <p:spPr>
          <a:xfrm>
            <a:off x="1447800" y="4343400"/>
            <a:ext cx="0" cy="99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13"/>
          <p:cNvCxnSpPr/>
          <p:nvPr/>
        </p:nvCxnSpPr>
        <p:spPr>
          <a:xfrm>
            <a:off x="1905000" y="289560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13"/>
          <p:cNvCxnSpPr/>
          <p:nvPr/>
        </p:nvCxnSpPr>
        <p:spPr>
          <a:xfrm>
            <a:off x="1905000" y="449580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" name="Google Shape;200;p13"/>
          <p:cNvSpPr/>
          <p:nvPr/>
        </p:nvSpPr>
        <p:spPr>
          <a:xfrm>
            <a:off x="533400" y="2362200"/>
            <a:ext cx="685800" cy="533400"/>
          </a:xfrm>
          <a:prstGeom prst="wedgeEllipseCallout">
            <a:avLst>
              <a:gd fmla="val 120833" name="adj1"/>
              <a:gd fmla="val 197917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2362200" y="1981200"/>
            <a:ext cx="609600" cy="457200"/>
          </a:xfrm>
          <a:prstGeom prst="wedgeEllipseCallout">
            <a:avLst>
              <a:gd fmla="val -44532" name="adj1"/>
              <a:gd fmla="val 230903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457200" y="3352800"/>
            <a:ext cx="609600" cy="609600"/>
          </a:xfrm>
          <a:prstGeom prst="wedgeEllipseCallout">
            <a:avLst>
              <a:gd fmla="val 142190" name="adj1"/>
              <a:gd fmla="val 102083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03" name="Google Shape;203;p13"/>
          <p:cNvSpPr/>
          <p:nvPr/>
        </p:nvSpPr>
        <p:spPr>
          <a:xfrm>
            <a:off x="1295400" y="1981200"/>
            <a:ext cx="609600" cy="457200"/>
          </a:xfrm>
          <a:prstGeom prst="wedgeEllipseCallout">
            <a:avLst>
              <a:gd fmla="val 53125" name="adj1"/>
              <a:gd fmla="val 229861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204" name="Google Shape;204;p13"/>
          <p:cNvSpPr txBox="1"/>
          <p:nvPr/>
        </p:nvSpPr>
        <p:spPr>
          <a:xfrm>
            <a:off x="4038600" y="2286000"/>
            <a:ext cx="4611688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этого необходимо указать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измеряемые характеристики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фактические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характеристики совпадают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запланированными,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 результат достигнут.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13"/>
          <p:cNvCxnSpPr/>
          <p:nvPr/>
        </p:nvCxnSpPr>
        <p:spPr>
          <a:xfrm>
            <a:off x="3124200" y="2895600"/>
            <a:ext cx="1588" cy="1600200"/>
          </a:xfrm>
          <a:prstGeom prst="straightConnector1">
            <a:avLst/>
          </a:prstGeom>
          <a:noFill/>
          <a:ln cap="sq" cmpd="sng" w="3810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06" name="Google Shape;206;p13"/>
          <p:cNvCxnSpPr/>
          <p:nvPr/>
        </p:nvCxnSpPr>
        <p:spPr>
          <a:xfrm>
            <a:off x="1447800" y="5105400"/>
            <a:ext cx="990600" cy="0"/>
          </a:xfrm>
          <a:prstGeom prst="straightConnector1">
            <a:avLst/>
          </a:prstGeom>
          <a:noFill/>
          <a:ln cap="sq" cmpd="sng" w="3810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207" name="Google Shape;207;p13"/>
          <p:cNvSpPr txBox="1"/>
          <p:nvPr/>
        </p:nvSpPr>
        <p:spPr>
          <a:xfrm>
            <a:off x="1812925" y="4613275"/>
            <a:ext cx="3365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208" name="Google Shape;208;p13"/>
          <p:cNvSpPr txBox="1"/>
          <p:nvPr/>
        </p:nvSpPr>
        <p:spPr>
          <a:xfrm>
            <a:off x="2743200" y="3429000"/>
            <a:ext cx="3365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2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2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2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2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/>
          <p:nvPr>
            <p:ph type="title"/>
          </p:nvPr>
        </p:nvSpPr>
        <p:spPr>
          <a:xfrm>
            <a:off x="803275" y="351631"/>
            <a:ext cx="6781800" cy="8072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Кто может проводить оценку  (мониторинг) программы?</a:t>
            </a:r>
            <a:endParaRPr/>
          </a:p>
        </p:txBody>
      </p:sp>
      <p:pic>
        <p:nvPicPr>
          <p:cNvPr id="215" name="Google Shape;21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4191000"/>
            <a:ext cx="1824038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4200" y="2057400"/>
            <a:ext cx="2438400" cy="161766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4"/>
          <p:cNvSpPr/>
          <p:nvPr/>
        </p:nvSpPr>
        <p:spPr>
          <a:xfrm>
            <a:off x="2819400" y="1752600"/>
            <a:ext cx="5715000" cy="4572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3276600" y="3810000"/>
            <a:ext cx="5029200" cy="2209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 txBox="1"/>
          <p:nvPr/>
        </p:nvSpPr>
        <p:spPr>
          <a:xfrm>
            <a:off x="5867400" y="2209800"/>
            <a:ext cx="26670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Сотрудники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организации,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принимающие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участия в программе</a:t>
            </a:r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304800" y="3276600"/>
            <a:ext cx="180975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Независимые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специалисты </a:t>
            </a:r>
            <a:endParaRPr/>
          </a:p>
        </p:txBody>
      </p:sp>
      <p:sp>
        <p:nvSpPr>
          <p:cNvPr id="221" name="Google Shape;221;p14"/>
          <p:cNvSpPr txBox="1"/>
          <p:nvPr/>
        </p:nvSpPr>
        <p:spPr>
          <a:xfrm>
            <a:off x="5105400" y="4876800"/>
            <a:ext cx="15113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программы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3505200" y="3886200"/>
            <a:ext cx="18383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ПРОГРАММА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3124200" y="1600200"/>
            <a:ext cx="21399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ОРГАНИЗАЦИЯ</a:t>
            </a:r>
            <a:endParaRPr/>
          </a:p>
        </p:txBody>
      </p:sp>
      <p:sp>
        <p:nvSpPr>
          <p:cNvPr id="224" name="Google Shape;224;p14"/>
          <p:cNvSpPr/>
          <p:nvPr/>
        </p:nvSpPr>
        <p:spPr>
          <a:xfrm>
            <a:off x="609600" y="2438400"/>
            <a:ext cx="1524000" cy="609600"/>
          </a:xfrm>
          <a:prstGeom prst="wedgeRectCallout">
            <a:avLst>
              <a:gd fmla="val -31250" name="adj1"/>
              <a:gd fmla="val 95051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Внешняя</a:t>
            </a:r>
            <a:endParaRPr/>
          </a:p>
        </p:txBody>
      </p:sp>
      <p:sp>
        <p:nvSpPr>
          <p:cNvPr id="225" name="Google Shape;225;p14"/>
          <p:cNvSpPr/>
          <p:nvPr/>
        </p:nvSpPr>
        <p:spPr>
          <a:xfrm>
            <a:off x="6858000" y="1143000"/>
            <a:ext cx="1905000" cy="609600"/>
          </a:xfrm>
          <a:prstGeom prst="wedgeRectCallout">
            <a:avLst>
              <a:gd fmla="val -30250" name="adj1"/>
              <a:gd fmla="val 121616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Внутренняя</a:t>
            </a:r>
            <a:endParaRPr/>
          </a:p>
        </p:txBody>
      </p:sp>
      <p:sp>
        <p:nvSpPr>
          <p:cNvPr id="226" name="Google Shape;226;p14"/>
          <p:cNvSpPr/>
          <p:nvPr/>
        </p:nvSpPr>
        <p:spPr>
          <a:xfrm>
            <a:off x="3048000" y="5867400"/>
            <a:ext cx="2819400" cy="609600"/>
          </a:xfrm>
          <a:prstGeom prst="wedgeRectCallout">
            <a:avLst>
              <a:gd fmla="val 35306" name="adj1"/>
              <a:gd fmla="val -99481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Само-оценивание</a:t>
            </a:r>
            <a:endParaRPr/>
          </a:p>
        </p:txBody>
      </p:sp>
      <p:graphicFrame>
        <p:nvGraphicFramePr>
          <p:cNvPr id="227" name="Google Shape;227;p14"/>
          <p:cNvGraphicFramePr/>
          <p:nvPr/>
        </p:nvGraphicFramePr>
        <p:xfrm>
          <a:off x="6858000" y="3886200"/>
          <a:ext cx="609600" cy="2106613"/>
        </p:xfrm>
        <a:graphic>
          <a:graphicData uri="http://schemas.openxmlformats.org/presentationml/2006/ole">
            <mc:AlternateContent>
              <mc:Choice Requires="v">
                <p:oleObj r:id="rId6" imgH="2106613" imgW="609600" progId="" spid="_x0000_s1">
                  <p:embed/>
                </p:oleObj>
              </mc:Choice>
              <mc:Fallback>
                <p:oleObj r:id="rId7" imgH="2106613" imgW="609600" progId="">
                  <p:embed/>
                  <p:pic>
                    <p:nvPicPr>
                      <p:cNvPr id="227" name="Google Shape;227;p14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858000" y="3886200"/>
                        <a:ext cx="609600" cy="210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/>
          <p:nvPr>
            <p:ph type="title"/>
          </p:nvPr>
        </p:nvSpPr>
        <p:spPr>
          <a:xfrm>
            <a:off x="468313" y="188913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rgbClr val="000099"/>
                </a:solidFill>
              </a:rPr>
              <a:t>Самооценивание: </a:t>
            </a:r>
            <a:br>
              <a:rPr b="1" lang="en-US" sz="3000">
                <a:solidFill>
                  <a:srgbClr val="000099"/>
                </a:solidFill>
              </a:rPr>
            </a:br>
            <a:r>
              <a:rPr b="1" lang="en-US" sz="3000">
                <a:solidFill>
                  <a:srgbClr val="000099"/>
                </a:solidFill>
              </a:rPr>
              <a:t>преимущества  и  недостатки</a:t>
            </a:r>
            <a:endParaRPr/>
          </a:p>
        </p:txBody>
      </p:sp>
      <p:sp>
        <p:nvSpPr>
          <p:cNvPr id="234" name="Google Shape;234;p15"/>
          <p:cNvSpPr txBox="1"/>
          <p:nvPr>
            <p:ph idx="1" type="body"/>
          </p:nvPr>
        </p:nvSpPr>
        <p:spPr>
          <a:xfrm>
            <a:off x="323528" y="1412875"/>
            <a:ext cx="4384997" cy="5111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-91440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rPr b="1" lang="en-US" sz="2200" u="sng"/>
              <a:t>Преимущества:</a:t>
            </a:r>
            <a:endParaRPr/>
          </a:p>
          <a:p>
            <a:pPr indent="-129222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2200"/>
              <a:t>Является неотъемлемой частью жизни организации и заложена в практику её деятельности;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200"/>
          </a:p>
          <a:p>
            <a:pPr indent="-129222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2200"/>
              <a:t>Умение и навыки, необходимые для проведения самооценивания, рассосредоточены между всеми членами организации;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200"/>
          </a:p>
          <a:p>
            <a:pPr indent="-129222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2200"/>
              <a:t>Большая вероятность использования полученных данных;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200"/>
          </a:p>
          <a:p>
            <a:pPr indent="-129222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2200"/>
              <a:t>Процесс самооценивания представляет развивающую деятельность;</a:t>
            </a:r>
            <a:endParaRPr/>
          </a:p>
          <a:p>
            <a:pPr indent="-129222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2200"/>
              <a:t>Рентабельность</a:t>
            </a:r>
            <a:endParaRPr sz="2200"/>
          </a:p>
        </p:txBody>
      </p:sp>
      <p:sp>
        <p:nvSpPr>
          <p:cNvPr id="235" name="Google Shape;235;p15"/>
          <p:cNvSpPr txBox="1"/>
          <p:nvPr>
            <p:ph idx="2" type="body"/>
          </p:nvPr>
        </p:nvSpPr>
        <p:spPr>
          <a:xfrm>
            <a:off x="4932363" y="1341438"/>
            <a:ext cx="3983037" cy="4895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-91440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rPr b="1" lang="en-US" sz="2200" u="sng"/>
              <a:t>Недостатки:</a:t>
            </a:r>
            <a:endParaRPr/>
          </a:p>
          <a:p>
            <a:pPr indent="-129222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2200"/>
              <a:t>Оценка требует времени, и ей может быть отведена вспомогательная роль;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200"/>
          </a:p>
          <a:p>
            <a:pPr indent="-129222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2200"/>
              <a:t>Не все сотрудники организации обладают навыками и знаниями. Необходимыми для проведения оценки, или не желают развивать их;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200"/>
          </a:p>
          <a:p>
            <a:pPr indent="-129222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2200"/>
              <a:t>Сложнее обеспечить надежность данных и объективность выводов, так как все участники оценки являются сотрудниками программы</a:t>
            </a:r>
            <a:endParaRPr sz="2200"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800"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  <p:graphicFrame>
        <p:nvGraphicFramePr>
          <p:cNvPr id="236" name="Google Shape;236;p15"/>
          <p:cNvGraphicFramePr/>
          <p:nvPr/>
        </p:nvGraphicFramePr>
        <p:xfrm>
          <a:off x="5715000" y="5181600"/>
          <a:ext cx="2219325" cy="1466850"/>
        </p:xfrm>
        <a:graphic>
          <a:graphicData uri="http://schemas.openxmlformats.org/presentationml/2006/ole">
            <mc:AlternateContent>
              <mc:Choice Requires="v">
                <p:oleObj r:id="rId4" imgH="1466850" imgW="2219325" progId="" spid="_x0000_s1">
                  <p:embed/>
                </p:oleObj>
              </mc:Choice>
              <mc:Fallback>
                <p:oleObj r:id="rId5" imgH="1466850" imgW="2219325" progId="">
                  <p:embed/>
                  <p:pic>
                    <p:nvPicPr>
                      <p:cNvPr id="236" name="Google Shape;236;p1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715000" y="5181600"/>
                        <a:ext cx="2219325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 txBox="1"/>
          <p:nvPr>
            <p:ph type="title"/>
          </p:nvPr>
        </p:nvSpPr>
        <p:spPr>
          <a:xfrm>
            <a:off x="2051720" y="260350"/>
            <a:ext cx="6395368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rgbClr val="000099"/>
                </a:solidFill>
              </a:rPr>
              <a:t>Внутренняя оценка: </a:t>
            </a:r>
            <a:br>
              <a:rPr b="1" lang="en-US" sz="3000">
                <a:solidFill>
                  <a:srgbClr val="000099"/>
                </a:solidFill>
              </a:rPr>
            </a:br>
            <a:r>
              <a:rPr b="1" lang="en-US" sz="3000">
                <a:solidFill>
                  <a:srgbClr val="000099"/>
                </a:solidFill>
              </a:rPr>
              <a:t>преимущества и недостатки</a:t>
            </a:r>
            <a:endParaRPr b="1" sz="3000">
              <a:solidFill>
                <a:srgbClr val="000099"/>
              </a:solidFill>
            </a:endParaRPr>
          </a:p>
        </p:txBody>
      </p:sp>
      <p:sp>
        <p:nvSpPr>
          <p:cNvPr id="243" name="Google Shape;243;p16"/>
          <p:cNvSpPr txBox="1"/>
          <p:nvPr>
            <p:ph idx="1" type="body"/>
          </p:nvPr>
        </p:nvSpPr>
        <p:spPr>
          <a:xfrm>
            <a:off x="611188" y="1484313"/>
            <a:ext cx="3657600" cy="504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91440" lvl="0" marL="9144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rPr b="1" lang="en-US" sz="2400"/>
              <a:t>Преимущества</a:t>
            </a:r>
            <a:r>
              <a:rPr b="1" lang="en-US" sz="1400"/>
              <a:t>:</a:t>
            </a:r>
            <a:endParaRPr sz="1200"/>
          </a:p>
          <a:p>
            <a:pPr indent="-9144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-1143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/>
              <a:t>Хорошее знание ситуации;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143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/>
              <a:t>Возможно проследить за выполнением рекомендаций и способствовать их выполнению;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143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/>
              <a:t>Знание культуры и атмосферы организации, и её программ;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143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/>
              <a:t>Относительно дешево;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143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/>
              <a:t>Доверие участников программы и, как следствие, большая вероятность получения качественных данных.</a:t>
            </a:r>
            <a:endParaRPr/>
          </a:p>
        </p:txBody>
      </p:sp>
      <p:sp>
        <p:nvSpPr>
          <p:cNvPr id="244" name="Google Shape;244;p16"/>
          <p:cNvSpPr txBox="1"/>
          <p:nvPr>
            <p:ph idx="2" type="body"/>
          </p:nvPr>
        </p:nvSpPr>
        <p:spPr>
          <a:xfrm>
            <a:off x="4500563" y="1412875"/>
            <a:ext cx="3952875" cy="467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91440" lvl="0" marL="9144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b="1" lang="en-US" sz="2000"/>
              <a:t>Недостатки:</a:t>
            </a:r>
            <a:endParaRPr sz="2000"/>
          </a:p>
          <a:p>
            <a:pPr indent="-9144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t/>
            </a:r>
            <a:endParaRPr sz="2000"/>
          </a:p>
          <a:p>
            <a:pPr indent="-1143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/>
              <a:t>Может восприниматься как менее объективная;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143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/>
              <a:t>Может свести к акции по поддержке связей с общественность;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143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/>
              <a:t>Может «увязнуть», собирая массу мелких деталей и учитывая все, что необходимо отразить в отчете;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143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sz="1800"/>
              <a:t>Может не хватить умения для выполнения задания.</a:t>
            </a:r>
            <a:endParaRPr sz="1800"/>
          </a:p>
        </p:txBody>
      </p:sp>
      <p:graphicFrame>
        <p:nvGraphicFramePr>
          <p:cNvPr id="245" name="Google Shape;245;p16"/>
          <p:cNvGraphicFramePr/>
          <p:nvPr/>
        </p:nvGraphicFramePr>
        <p:xfrm>
          <a:off x="323850" y="260350"/>
          <a:ext cx="1871663" cy="1439863"/>
        </p:xfrm>
        <a:graphic>
          <a:graphicData uri="http://schemas.openxmlformats.org/presentationml/2006/ole">
            <mc:AlternateContent>
              <mc:Choice Requires="v">
                <p:oleObj r:id="rId4" imgH="1439863" imgW="1871663" progId="" spid="_x0000_s1">
                  <p:embed/>
                </p:oleObj>
              </mc:Choice>
              <mc:Fallback>
                <p:oleObj r:id="rId5" imgH="1439863" imgW="1871663" progId="">
                  <p:embed/>
                  <p:pic>
                    <p:nvPicPr>
                      <p:cNvPr id="245" name="Google Shape;245;p1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23850" y="260350"/>
                        <a:ext cx="1871663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/>
          <p:nvPr>
            <p:ph type="title"/>
          </p:nvPr>
        </p:nvSpPr>
        <p:spPr>
          <a:xfrm>
            <a:off x="827088" y="188913"/>
            <a:ext cx="5624512" cy="1074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rgbClr val="000099"/>
                </a:solidFill>
              </a:rPr>
              <a:t>Внешняя оценка: </a:t>
            </a:r>
            <a:br>
              <a:rPr b="1" lang="en-US" sz="3000">
                <a:solidFill>
                  <a:srgbClr val="000099"/>
                </a:solidFill>
              </a:rPr>
            </a:br>
            <a:r>
              <a:rPr b="1" lang="en-US" sz="3000">
                <a:solidFill>
                  <a:srgbClr val="000099"/>
                </a:solidFill>
              </a:rPr>
              <a:t>преимущества и недостатки</a:t>
            </a:r>
            <a:endParaRPr/>
          </a:p>
        </p:txBody>
      </p:sp>
      <p:sp>
        <p:nvSpPr>
          <p:cNvPr id="252" name="Google Shape;252;p17"/>
          <p:cNvSpPr txBox="1"/>
          <p:nvPr>
            <p:ph idx="1" type="body"/>
          </p:nvPr>
        </p:nvSpPr>
        <p:spPr>
          <a:xfrm>
            <a:off x="241300" y="1268413"/>
            <a:ext cx="4032250" cy="514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-91440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rPr b="1" lang="en-US" sz="2200"/>
              <a:t>Преимущества</a:t>
            </a:r>
            <a:r>
              <a:rPr b="1" lang="en-US" sz="1600"/>
              <a:t>:</a:t>
            </a:r>
            <a:endParaRPr/>
          </a:p>
          <a:p>
            <a:pPr indent="-9144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 b="1" sz="900"/>
          </a:p>
          <a:p>
            <a:pPr indent="-105727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1800"/>
              <a:t>Свежий взгляд, могут быть заданы важные вопросы, которые не всегда очевидня для сотрудников;</a:t>
            </a:r>
            <a:endParaRPr sz="1800"/>
          </a:p>
          <a:p>
            <a:pPr indent="-9144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 sz="1400"/>
          </a:p>
          <a:p>
            <a:pPr indent="-105727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1800"/>
              <a:t>Независимость и объективность, повышающие доверие результатам оценки;</a:t>
            </a:r>
            <a:endParaRPr sz="1800"/>
          </a:p>
          <a:p>
            <a:pPr indent="-9144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 sz="900"/>
          </a:p>
          <a:p>
            <a:pPr indent="-105727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1800"/>
              <a:t>Опыт проведения оценки разных программ в разных организациях и, как следствие, больший набор апробированных приемов и методов проведения оценки;</a:t>
            </a:r>
            <a:endParaRPr sz="1800"/>
          </a:p>
          <a:p>
            <a:pPr indent="-9144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 sz="900"/>
          </a:p>
          <a:p>
            <a:pPr indent="-105727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1800"/>
              <a:t>Авторитет независимого эксперта</a:t>
            </a:r>
            <a:endParaRPr/>
          </a:p>
          <a:p>
            <a:pPr indent="-9144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 sz="900"/>
          </a:p>
          <a:p>
            <a:pPr indent="-105727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1800"/>
              <a:t>Оценщик полностью сосредоточен на задаче проведения оценки.</a:t>
            </a:r>
            <a:endParaRPr sz="1800"/>
          </a:p>
        </p:txBody>
      </p:sp>
      <p:sp>
        <p:nvSpPr>
          <p:cNvPr id="253" name="Google Shape;253;p17"/>
          <p:cNvSpPr txBox="1"/>
          <p:nvPr>
            <p:ph idx="2" type="body"/>
          </p:nvPr>
        </p:nvSpPr>
        <p:spPr>
          <a:xfrm>
            <a:off x="4787900" y="1268413"/>
            <a:ext cx="4114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-91440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rPr b="1" lang="en-US" sz="2200">
                <a:solidFill>
                  <a:schemeClr val="dk1"/>
                </a:solidFill>
              </a:rPr>
              <a:t>Недостатки:</a:t>
            </a:r>
            <a:endParaRPr/>
          </a:p>
          <a:p>
            <a:pPr indent="-9144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 b="1" sz="1800">
              <a:solidFill>
                <a:schemeClr val="lt2"/>
              </a:solidFill>
            </a:endParaRPr>
          </a:p>
          <a:p>
            <a:pPr indent="-105727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1800"/>
              <a:t>Отстраненность от программы может привести к неправильно поставленным акцентам и сбору некачественных данных;</a:t>
            </a:r>
            <a:endParaRPr/>
          </a:p>
          <a:p>
            <a:pPr indent="-38608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900"/>
          </a:p>
          <a:p>
            <a:pPr indent="-105727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1800"/>
              <a:t>После завершения работы по оценке организация теряет много информации;</a:t>
            </a:r>
            <a:endParaRPr/>
          </a:p>
          <a:p>
            <a:pPr indent="-38608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900"/>
          </a:p>
          <a:p>
            <a:pPr indent="-105727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1800"/>
              <a:t>Может не хватить авторитета для получения доступа к соответствующей группе для обсуждения и распространения полученных данных;</a:t>
            </a:r>
            <a:endParaRPr/>
          </a:p>
          <a:p>
            <a:pPr indent="-38608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900"/>
          </a:p>
          <a:p>
            <a:pPr indent="-105727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1800"/>
              <a:t>Не несет ответственности за использование результатов и рекомендации, сделанных в ходе оценки; </a:t>
            </a:r>
            <a:endParaRPr/>
          </a:p>
          <a:p>
            <a:pPr indent="-38608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900"/>
          </a:p>
          <a:p>
            <a:pPr indent="-105727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1800"/>
              <a:t>Стоит дороже.</a:t>
            </a:r>
            <a:r>
              <a:rPr lang="en-US" sz="1800">
                <a:solidFill>
                  <a:schemeClr val="lt2"/>
                </a:solidFill>
              </a:rPr>
              <a:t> </a:t>
            </a:r>
            <a:endParaRPr/>
          </a:p>
          <a:p>
            <a:pPr indent="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  <p:graphicFrame>
        <p:nvGraphicFramePr>
          <p:cNvPr id="254" name="Google Shape;254;p17"/>
          <p:cNvGraphicFramePr/>
          <p:nvPr/>
        </p:nvGraphicFramePr>
        <p:xfrm>
          <a:off x="6732588" y="188913"/>
          <a:ext cx="2082800" cy="1368425"/>
        </p:xfrm>
        <a:graphic>
          <a:graphicData uri="http://schemas.openxmlformats.org/presentationml/2006/ole">
            <mc:AlternateContent>
              <mc:Choice Requires="v">
                <p:oleObj r:id="rId4" imgH="1368425" imgW="2082800" progId="" spid="_x0000_s1">
                  <p:embed/>
                </p:oleObj>
              </mc:Choice>
              <mc:Fallback>
                <p:oleObj r:id="rId5" imgH="1368425" imgW="2082800" progId="">
                  <p:embed/>
                  <p:pic>
                    <p:nvPicPr>
                      <p:cNvPr id="254" name="Google Shape;254;p1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732588" y="188913"/>
                        <a:ext cx="20828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>
            <p:ph type="title"/>
          </p:nvPr>
        </p:nvSpPr>
        <p:spPr>
          <a:xfrm>
            <a:off x="457200" y="635000"/>
            <a:ext cx="8229600" cy="1065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accent1"/>
                </a:solidFill>
              </a:rPr>
              <a:t>Постановка задачи на оценку программы: формулирование вопросов</a:t>
            </a:r>
            <a:endParaRPr/>
          </a:p>
        </p:txBody>
      </p:sp>
      <p:sp>
        <p:nvSpPr>
          <p:cNvPr id="261" name="Google Shape;261;p18"/>
          <p:cNvSpPr txBox="1"/>
          <p:nvPr>
            <p:ph idx="1" type="body"/>
          </p:nvPr>
        </p:nvSpPr>
        <p:spPr>
          <a:xfrm>
            <a:off x="1035050" y="2420888"/>
            <a:ext cx="7005638" cy="259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778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Что мы хотим понять относительно нашей программы?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Как мы собираемся использовать эту информацию?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"/>
          <p:cNvSpPr txBox="1"/>
          <p:nvPr>
            <p:ph type="title"/>
          </p:nvPr>
        </p:nvSpPr>
        <p:spPr>
          <a:xfrm>
            <a:off x="611188" y="188913"/>
            <a:ext cx="7705725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b="1" lang="en-US" sz="2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Заинтересованные стороны</a:t>
            </a:r>
            <a:endParaRPr/>
          </a:p>
        </p:txBody>
      </p:sp>
      <p:sp>
        <p:nvSpPr>
          <p:cNvPr id="268" name="Google Shape;268;p19"/>
          <p:cNvSpPr txBox="1"/>
          <p:nvPr>
            <p:ph idx="1" type="body"/>
          </p:nvPr>
        </p:nvSpPr>
        <p:spPr>
          <a:xfrm>
            <a:off x="395288" y="981075"/>
            <a:ext cx="8520112" cy="554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778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Лицо, физическое или юридическое, у которого есть «интерес» в оцениваемой программе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Лицо, на которое оцениваемая программа, ситуация или вопрос влияют напрямую;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Лицо, которое может напрямую влиять на оцениваемую программу, ситуацию или вопрос;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Лицо, которое хочет получить ответ на вопрос, касающийся оцениваемой программы, ситуации или вопроса</a:t>
            </a:r>
            <a:r>
              <a:rPr lang="en-US" sz="2800">
                <a:solidFill>
                  <a:srgbClr val="003366"/>
                </a:solidFill>
              </a:rPr>
              <a:t>.</a:t>
            </a:r>
            <a:endParaRPr/>
          </a:p>
        </p:txBody>
      </p:sp>
      <p:pic>
        <p:nvPicPr>
          <p:cNvPr descr="PE01561_" id="269" name="Google Shape;26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063" y="5084763"/>
            <a:ext cx="2305050" cy="177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 txBox="1"/>
          <p:nvPr>
            <p:ph type="title"/>
          </p:nvPr>
        </p:nvSpPr>
        <p:spPr>
          <a:xfrm>
            <a:off x="1042988" y="260350"/>
            <a:ext cx="7353300" cy="576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chemeClr val="accent2"/>
                </a:solidFill>
              </a:rPr>
              <a:t>Планирование оценки</a:t>
            </a:r>
            <a:endParaRPr/>
          </a:p>
        </p:txBody>
      </p:sp>
      <p:sp>
        <p:nvSpPr>
          <p:cNvPr id="276" name="Google Shape;276;p20"/>
          <p:cNvSpPr txBox="1"/>
          <p:nvPr>
            <p:ph idx="1" type="body"/>
          </p:nvPr>
        </p:nvSpPr>
        <p:spPr>
          <a:xfrm>
            <a:off x="762000" y="980728"/>
            <a:ext cx="8001000" cy="5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20000"/>
          </a:bodyPr>
          <a:lstStyle/>
          <a:p>
            <a:pPr indent="-155448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9999"/>
              <a:buFont typeface="Arial"/>
              <a:buChar char="•"/>
            </a:pPr>
            <a:r>
              <a:rPr lang="en-US" sz="2400"/>
              <a:t>На какие вопросы нужно ответить</a:t>
            </a:r>
            <a:endParaRPr/>
          </a:p>
          <a:p>
            <a:pPr indent="-155448" lvl="0" marL="91440" rtl="0" algn="l">
              <a:lnSpc>
                <a:spcPct val="80000"/>
              </a:lnSpc>
              <a:spcBef>
                <a:spcPts val="1812"/>
              </a:spcBef>
              <a:spcAft>
                <a:spcPts val="0"/>
              </a:spcAft>
              <a:buClr>
                <a:schemeClr val="dk1"/>
              </a:buClr>
              <a:buSzPct val="119999"/>
              <a:buFont typeface="Arial"/>
              <a:buChar char="•"/>
            </a:pPr>
            <a:r>
              <a:rPr lang="en-US" sz="2400"/>
              <a:t>Что нужно знать для ответа на эти вопросы</a:t>
            </a:r>
            <a:endParaRPr/>
          </a:p>
          <a:p>
            <a:pPr indent="-155448" lvl="0" marL="91440" rtl="0" algn="l">
              <a:lnSpc>
                <a:spcPct val="80000"/>
              </a:lnSpc>
              <a:spcBef>
                <a:spcPts val="1812"/>
              </a:spcBef>
              <a:spcAft>
                <a:spcPts val="0"/>
              </a:spcAft>
              <a:buClr>
                <a:schemeClr val="dk1"/>
              </a:buClr>
              <a:buSzPct val="119999"/>
              <a:buFont typeface="Arial"/>
              <a:buChar char="•"/>
            </a:pPr>
            <a:r>
              <a:rPr lang="en-US" sz="2400"/>
              <a:t>Что мы уже знаем</a:t>
            </a:r>
            <a:endParaRPr/>
          </a:p>
          <a:p>
            <a:pPr indent="-155448" lvl="0" marL="91440" rtl="0" algn="l">
              <a:lnSpc>
                <a:spcPct val="80000"/>
              </a:lnSpc>
              <a:spcBef>
                <a:spcPts val="1812"/>
              </a:spcBef>
              <a:spcAft>
                <a:spcPts val="0"/>
              </a:spcAft>
              <a:buClr>
                <a:schemeClr val="dk1"/>
              </a:buClr>
              <a:buSzPct val="119999"/>
              <a:buFont typeface="Arial"/>
              <a:buChar char="•"/>
            </a:pPr>
            <a:r>
              <a:rPr lang="en-US" sz="2400"/>
              <a:t>Какой информации не хватает</a:t>
            </a:r>
            <a:endParaRPr/>
          </a:p>
          <a:p>
            <a:pPr indent="-155448" lvl="0" marL="91440" rtl="0" algn="l">
              <a:lnSpc>
                <a:spcPct val="80000"/>
              </a:lnSpc>
              <a:spcBef>
                <a:spcPts val="1812"/>
              </a:spcBef>
              <a:spcAft>
                <a:spcPts val="0"/>
              </a:spcAft>
              <a:buClr>
                <a:schemeClr val="dk1"/>
              </a:buClr>
              <a:buSzPct val="119999"/>
              <a:buFont typeface="Arial"/>
              <a:buChar char="•"/>
            </a:pPr>
            <a:r>
              <a:rPr lang="en-US" sz="2400"/>
              <a:t>Где есть недостающая информация (источники информации)</a:t>
            </a:r>
            <a:endParaRPr/>
          </a:p>
          <a:p>
            <a:pPr indent="-155448" lvl="0" marL="91440" rtl="0" algn="l">
              <a:lnSpc>
                <a:spcPct val="80000"/>
              </a:lnSpc>
              <a:spcBef>
                <a:spcPts val="1812"/>
              </a:spcBef>
              <a:spcAft>
                <a:spcPts val="0"/>
              </a:spcAft>
              <a:buClr>
                <a:schemeClr val="dk1"/>
              </a:buClr>
              <a:buSzPct val="119999"/>
              <a:buFont typeface="Arial"/>
              <a:buChar char="•"/>
            </a:pPr>
            <a:r>
              <a:rPr lang="en-US" sz="2400"/>
              <a:t>Как можно ее получить с учетом существующих ограничений (методы сбора данных)</a:t>
            </a:r>
            <a:endParaRPr/>
          </a:p>
          <a:p>
            <a:pPr indent="-155448" lvl="0" marL="91440" rtl="0" algn="l">
              <a:lnSpc>
                <a:spcPct val="80000"/>
              </a:lnSpc>
              <a:spcBef>
                <a:spcPts val="1812"/>
              </a:spcBef>
              <a:spcAft>
                <a:spcPts val="0"/>
              </a:spcAft>
              <a:buClr>
                <a:schemeClr val="dk1"/>
              </a:buClr>
              <a:buSzPct val="119999"/>
              <a:buFont typeface="Arial"/>
              <a:buChar char="•"/>
            </a:pPr>
            <a:r>
              <a:rPr lang="en-US" sz="2400"/>
              <a:t>Какие инструменты необходимо подготовить для сбора и анализа данных</a:t>
            </a:r>
            <a:endParaRPr/>
          </a:p>
          <a:p>
            <a:pPr indent="-155448" lvl="0" marL="91440" rtl="0" algn="l">
              <a:lnSpc>
                <a:spcPct val="80000"/>
              </a:lnSpc>
              <a:spcBef>
                <a:spcPts val="1812"/>
              </a:spcBef>
              <a:spcAft>
                <a:spcPts val="0"/>
              </a:spcAft>
              <a:buClr>
                <a:schemeClr val="dk1"/>
              </a:buClr>
              <a:buSzPct val="119999"/>
              <a:buFont typeface="Arial"/>
              <a:buChar char="•"/>
            </a:pPr>
            <a:r>
              <a:rPr lang="en-US" sz="2400"/>
              <a:t>Кто будет проводить оценку</a:t>
            </a:r>
            <a:endParaRPr/>
          </a:p>
          <a:p>
            <a:pPr indent="-155448" lvl="0" marL="91440" rtl="0" algn="l">
              <a:lnSpc>
                <a:spcPct val="80000"/>
              </a:lnSpc>
              <a:spcBef>
                <a:spcPts val="1812"/>
              </a:spcBef>
              <a:spcAft>
                <a:spcPts val="0"/>
              </a:spcAft>
              <a:buClr>
                <a:schemeClr val="dk1"/>
              </a:buClr>
              <a:buSzPct val="119999"/>
              <a:buFont typeface="Arial"/>
              <a:buChar char="•"/>
            </a:pPr>
            <a:r>
              <a:rPr lang="en-US" sz="2400"/>
              <a:t>Каковы будут основные этапы проведения оценки (последовательность, продолжительность)</a:t>
            </a:r>
            <a:endParaRPr/>
          </a:p>
          <a:p>
            <a:pPr indent="-155448" lvl="0" marL="91440" rtl="0" algn="l">
              <a:lnSpc>
                <a:spcPct val="80000"/>
              </a:lnSpc>
              <a:spcBef>
                <a:spcPts val="1812"/>
              </a:spcBef>
              <a:spcAft>
                <a:spcPts val="0"/>
              </a:spcAft>
              <a:buClr>
                <a:schemeClr val="dk1"/>
              </a:buClr>
              <a:buSzPct val="119999"/>
              <a:buFont typeface="Arial"/>
              <a:buChar char="•"/>
            </a:pPr>
            <a:r>
              <a:rPr lang="en-US" sz="2400"/>
              <a:t>Что необходимо для проведения оценки с организационной и технической точки зрения</a:t>
            </a:r>
            <a:endParaRPr/>
          </a:p>
          <a:p>
            <a:pPr indent="-155448" lvl="0" marL="91440" rtl="0" algn="l">
              <a:lnSpc>
                <a:spcPct val="80000"/>
              </a:lnSpc>
              <a:spcBef>
                <a:spcPts val="1812"/>
              </a:spcBef>
              <a:spcAft>
                <a:spcPts val="0"/>
              </a:spcAft>
              <a:buClr>
                <a:schemeClr val="dk1"/>
              </a:buClr>
              <a:buSzPct val="119999"/>
              <a:buFont typeface="Arial"/>
              <a:buChar char="•"/>
            </a:pPr>
            <a:r>
              <a:rPr lang="en-US" sz="2400"/>
              <a:t>Каков будет бюджет оценки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 txBox="1"/>
          <p:nvPr>
            <p:ph type="title"/>
          </p:nvPr>
        </p:nvSpPr>
        <p:spPr>
          <a:xfrm>
            <a:off x="179388" y="404813"/>
            <a:ext cx="8713787" cy="1800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ОСНОВНОЙ ВОПРОС ОЦЕНКИ:</a:t>
            </a:r>
            <a:endParaRPr/>
          </a:p>
        </p:txBody>
      </p:sp>
      <p:sp>
        <p:nvSpPr>
          <p:cNvPr id="283" name="Google Shape;283;p21"/>
          <p:cNvSpPr txBox="1"/>
          <p:nvPr>
            <p:ph idx="1" type="body"/>
          </p:nvPr>
        </p:nvSpPr>
        <p:spPr>
          <a:xfrm>
            <a:off x="1403350" y="2420938"/>
            <a:ext cx="6399213" cy="25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9144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Calibri"/>
              <a:buNone/>
            </a:pPr>
            <a:r>
              <a:rPr b="1" lang="en-US" sz="3400"/>
              <a:t>УСПЕШНА ЛИ ПРОГРАММА/ПЛАН?</a:t>
            </a:r>
            <a:endParaRPr/>
          </a:p>
        </p:txBody>
      </p:sp>
      <p:pic>
        <p:nvPicPr>
          <p:cNvPr id="284" name="Google Shape;2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375" y="3284538"/>
            <a:ext cx="2808288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>
            <p:ph idx="4294967295" type="ctrTitle"/>
          </p:nvPr>
        </p:nvSpPr>
        <p:spPr>
          <a:xfrm>
            <a:off x="1763688" y="332656"/>
            <a:ext cx="3960813" cy="107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800"/>
              <a:buFont typeface="Tahoma"/>
              <a:buNone/>
            </a:pPr>
            <a:r>
              <a:rPr b="0" i="0" lang="en-US" sz="48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rPr>
              <a:t>ВАЖНО!</a:t>
            </a:r>
            <a:endParaRPr b="0" i="0" sz="4800" u="none" cap="none" strike="noStrik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 txBox="1"/>
          <p:nvPr>
            <p:ph idx="4294967295" type="subTitle"/>
          </p:nvPr>
        </p:nvSpPr>
        <p:spPr>
          <a:xfrm>
            <a:off x="611560" y="1916113"/>
            <a:ext cx="853244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57286A"/>
                </a:solidFill>
                <a:latin typeface="Tahoma"/>
                <a:ea typeface="Tahoma"/>
                <a:cs typeface="Tahoma"/>
                <a:sym typeface="Tahoma"/>
              </a:rPr>
              <a:t>Мониторинг/оценка </a:t>
            </a:r>
            <a:r>
              <a:rPr b="1" i="0" lang="en-US" sz="3200" u="none" cap="none" strike="noStrike">
                <a:solidFill>
                  <a:srgbClr val="57286A"/>
                </a:solidFill>
                <a:latin typeface="Tahoma"/>
                <a:ea typeface="Tahoma"/>
                <a:cs typeface="Tahoma"/>
                <a:sym typeface="Tahoma"/>
              </a:rPr>
              <a:t>зависят от</a:t>
            </a:r>
            <a:r>
              <a:rPr b="0" i="0" lang="en-US" sz="3200" u="none" cap="none" strike="noStrike">
                <a:solidFill>
                  <a:srgbClr val="57286A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endParaRPr/>
          </a:p>
          <a:p>
            <a:pPr indent="-20320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♦"/>
            </a:pPr>
            <a:r>
              <a:rPr b="0" i="0" lang="en-US" sz="3200" u="none" cap="none" strike="noStrike">
                <a:solidFill>
                  <a:srgbClr val="57286A"/>
                </a:solidFill>
                <a:latin typeface="Tahoma"/>
                <a:ea typeface="Tahoma"/>
                <a:cs typeface="Tahoma"/>
                <a:sym typeface="Tahoma"/>
              </a:rPr>
              <a:t>  содержания деятельности, </a:t>
            </a:r>
            <a:endParaRPr/>
          </a:p>
          <a:p>
            <a:pPr indent="-20320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♦"/>
            </a:pPr>
            <a:r>
              <a:rPr b="0" i="0" lang="en-US" sz="3200" u="none" cap="none" strike="noStrike">
                <a:solidFill>
                  <a:srgbClr val="57286A"/>
                </a:solidFill>
                <a:latin typeface="Tahoma"/>
                <a:ea typeface="Tahoma"/>
                <a:cs typeface="Tahoma"/>
                <a:sym typeface="Tahoma"/>
              </a:rPr>
              <a:t>  географии реализации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57286A"/>
                </a:solidFill>
                <a:latin typeface="Tahoma"/>
                <a:ea typeface="Tahoma"/>
                <a:cs typeface="Tahoma"/>
                <a:sym typeface="Tahoma"/>
              </a:rPr>
              <a:t>     программы/Плана,</a:t>
            </a:r>
            <a:endParaRPr/>
          </a:p>
          <a:p>
            <a:pPr indent="-20320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♦"/>
            </a:pPr>
            <a:r>
              <a:rPr b="0" i="0" lang="en-US" sz="3200" u="none" cap="none" strike="noStrike">
                <a:solidFill>
                  <a:srgbClr val="57286A"/>
                </a:solidFill>
                <a:latin typeface="Tahoma"/>
                <a:ea typeface="Tahoma"/>
                <a:cs typeface="Tahoma"/>
                <a:sym typeface="Tahoma"/>
              </a:rPr>
              <a:t>  модели управления реализацией программы/Плана</a:t>
            </a:r>
            <a:endParaRPr/>
          </a:p>
        </p:txBody>
      </p:sp>
      <p:pic>
        <p:nvPicPr>
          <p:cNvPr descr="j0320116" id="130" name="Google Shape;13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7150" y="0"/>
            <a:ext cx="2736850" cy="20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/>
          <p:nvPr>
            <p:ph type="title"/>
          </p:nvPr>
        </p:nvSpPr>
        <p:spPr>
          <a:xfrm>
            <a:off x="755650" y="188913"/>
            <a:ext cx="80883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Источники данных </a:t>
            </a:r>
            <a:endParaRPr/>
          </a:p>
        </p:txBody>
      </p:sp>
      <p:sp>
        <p:nvSpPr>
          <p:cNvPr id="291" name="Google Shape;291;p22"/>
          <p:cNvSpPr txBox="1"/>
          <p:nvPr>
            <p:ph idx="1" type="body"/>
          </p:nvPr>
        </p:nvSpPr>
        <p:spPr>
          <a:xfrm>
            <a:off x="2819400" y="1772816"/>
            <a:ext cx="609600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-176212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n-US" sz="3000"/>
              <a:t>определить, какие источники содержат наибольшее количество необходимой информации;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 sz="3000"/>
          </a:p>
          <a:p>
            <a:pPr indent="-176212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3000"/>
              <a:t>установить взаимодействие с организациями, ответственными за сбор этих данных;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 sz="3000"/>
          </a:p>
          <a:p>
            <a:pPr indent="-176212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3000"/>
              <a:t>разработать механизмы для сбора, обработки, интерпретации и презентации данных</a:t>
            </a:r>
            <a:r>
              <a:rPr lang="en-US"/>
              <a:t>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92" name="Google Shape;29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633" y="1605359"/>
            <a:ext cx="1655763" cy="136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684" y="3209131"/>
            <a:ext cx="1871663" cy="1173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0090572" id="294" name="Google Shape;29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825" y="4868863"/>
            <a:ext cx="1944688" cy="174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type="title"/>
          </p:nvPr>
        </p:nvSpPr>
        <p:spPr>
          <a:xfrm>
            <a:off x="822960" y="286605"/>
            <a:ext cx="7543800" cy="838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b="1" lang="en-US">
                <a:solidFill>
                  <a:schemeClr val="accent1"/>
                </a:solidFill>
              </a:rPr>
              <a:t>Виды мониторинга</a:t>
            </a:r>
            <a:endParaRPr/>
          </a:p>
        </p:txBody>
      </p:sp>
      <p:sp>
        <p:nvSpPr>
          <p:cNvPr id="136" name="Google Shape;136;p5"/>
          <p:cNvSpPr txBox="1"/>
          <p:nvPr>
            <p:ph idx="1" type="body"/>
          </p:nvPr>
        </p:nvSpPr>
        <p:spPr>
          <a:xfrm>
            <a:off x="323529" y="1268760"/>
            <a:ext cx="8640960" cy="4968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25000" lnSpcReduction="20000"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b="1" lang="en-US" sz="8800"/>
              <a:t>Мониторинг процесса (деятельности) - </a:t>
            </a:r>
            <a:r>
              <a:rPr lang="en-US" sz="8800"/>
              <a:t>позволяет отслеживать использование вложений и ресурсов, а также прогресс в осуществлении деятельности и обеспечении промежуточных результатов. В ходе такого мониторинга изучается то, каким образом обеспечивается реализация мероприятий, т. е. какова их эффективность с точки зрения временных и ресурсных затрат. Обычно такой мониторинг проводится одновременно с мониторингом соответствия и служит основой для оценки эффективности.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1" lang="en-US" sz="8800"/>
              <a:t>Мониторинг соблюдения стандартов - </a:t>
            </a:r>
            <a:r>
              <a:rPr lang="en-US" sz="8800"/>
              <a:t>обеспечивает соответствие правилам предоставления донорской помощи и ее ожидаемым результатам; требованиям, установленным грантами и контрактами; нормативным требованиям и законам, принятым местными органами власти; а также этическим стандартам. 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1" lang="en-US" sz="8800"/>
              <a:t>Контекстный (ситуационный) мониторинг - </a:t>
            </a:r>
            <a:r>
              <a:rPr lang="en-US" sz="8800"/>
              <a:t>позволяет отслеживать условия, в которых осуществляется проект/программа, особенно с учетом выявленных рисков и допущений, а также любых других непредвиденных обстоятельств, которые могут возникнуть. Сюда относится анализ не только местного, но и более широкого политического, организационного, финансового и стратегического контекста, влияющего на осуществление проекта/программы</a:t>
            </a:r>
            <a:r>
              <a:rPr lang="en-US" sz="6000"/>
              <a:t>.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1" lang="en-US" sz="4300"/>
              <a:t> </a:t>
            </a:r>
            <a:endParaRPr sz="4300"/>
          </a:p>
          <a:p>
            <a:pPr indent="-59689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Виды мониторинга</a:t>
            </a:r>
            <a:endParaRPr/>
          </a:p>
        </p:txBody>
      </p:sp>
      <p:sp>
        <p:nvSpPr>
          <p:cNvPr id="142" name="Google Shape;142;p6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-117475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b="1" lang="en-US" sz="2000"/>
              <a:t>Мониторинг бенефициаров - </a:t>
            </a:r>
            <a:r>
              <a:rPr lang="en-US" sz="2000"/>
              <a:t>помогает отслеживать восприятие проекта/программы со стороны получателей помощи. Сюда относится удовлетворенность или неудовлетворенность бенефициаров проектом/программой, включая такие аспекты, как участие, обхождение, доступ к ресурсам и общая ощутимость изменений. Данный вид мониторинга, который иногда называют мониторингом настроений бенефициаров, часто включает в себя механизм сбора жалоб и предложений со стороны заинтересованных сторон</a:t>
            </a:r>
            <a:endParaRPr/>
          </a:p>
          <a:p>
            <a:pPr indent="-117475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1" lang="en-US" sz="2000"/>
              <a:t>Финансовый мониторинг - </a:t>
            </a:r>
            <a:r>
              <a:rPr lang="en-US" sz="2000"/>
              <a:t>обеспечивает отслеживание и учет затрат по каждому виду вложений и мероприятию в рамках заранее определенных статей расходов.</a:t>
            </a:r>
            <a:endParaRPr/>
          </a:p>
          <a:p>
            <a:pPr indent="-117475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1" lang="en-US" sz="2000"/>
              <a:t>Организационный мониторинг - </a:t>
            </a:r>
            <a:r>
              <a:rPr lang="en-US" sz="2000"/>
              <a:t>позволяет отслеживать устойчивость, организационное развитие и развитие кадрового потенциала в ходе реализации проекта/программы и в процессе взаимодействия с партнерами, др.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>
            <p:ph idx="1" type="body"/>
          </p:nvPr>
        </p:nvSpPr>
        <p:spPr>
          <a:xfrm>
            <a:off x="762000" y="1916832"/>
            <a:ext cx="8058472" cy="4464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 i="1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– это систематический сбор информации о деятельности в рамках Программы/Плана, его характеристиках  и результатах, который проводится для того, чтобы вынести суждение о реализации Программы/Плана, повысить эффективность реализации Программы/Плана и разработать рекомендации по совершенствованию проводимой деятельности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 sz="2800"/>
          </a:p>
        </p:txBody>
      </p:sp>
      <p:sp>
        <p:nvSpPr>
          <p:cNvPr id="149" name="Google Shape;149;p7"/>
          <p:cNvSpPr/>
          <p:nvPr/>
        </p:nvSpPr>
        <p:spPr>
          <a:xfrm>
            <a:off x="1259632" y="620688"/>
            <a:ext cx="648072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Оценка реализации Программы/Плана-мероприятий 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>
            <p:ph type="title"/>
          </p:nvPr>
        </p:nvSpPr>
        <p:spPr>
          <a:xfrm>
            <a:off x="1187624" y="476573"/>
            <a:ext cx="717634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accent2"/>
                </a:solidFill>
              </a:rPr>
              <a:t>Оценка:</a:t>
            </a:r>
            <a:endParaRPr/>
          </a:p>
        </p:txBody>
      </p:sp>
      <p:sp>
        <p:nvSpPr>
          <p:cNvPr id="156" name="Google Shape;156;p8"/>
          <p:cNvSpPr txBox="1"/>
          <p:nvPr>
            <p:ph idx="1" type="body"/>
          </p:nvPr>
        </p:nvSpPr>
        <p:spPr>
          <a:xfrm>
            <a:off x="623875" y="1700808"/>
            <a:ext cx="8303840" cy="475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1778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/>
              <a:t>определение достижений и проблем программы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/>
              <a:t>систематический сбор информации, с заранее определенными целями по широкому кругу вопросов, связанных с программой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/>
              <a:t>измерение результатов программы и сопоставление их с задачами, которые эта программа должна решить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/>
              <a:t>средство содействия последующему принятию решений  относительно программы, а также  улучшению процесса разработки программ в будущем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/>
          <p:nvPr/>
        </p:nvSpPr>
        <p:spPr>
          <a:xfrm>
            <a:off x="4139952" y="2420888"/>
            <a:ext cx="373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 и что ? </a:t>
            </a:r>
            <a:r>
              <a:rPr b="1" lang="en-US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очему ?</a:t>
            </a:r>
            <a:endParaRPr/>
          </a:p>
        </p:txBody>
      </p:sp>
      <p:graphicFrame>
        <p:nvGraphicFramePr>
          <p:cNvPr id="163" name="Google Shape;163;p9"/>
          <p:cNvGraphicFramePr/>
          <p:nvPr/>
        </p:nvGraphicFramePr>
        <p:xfrm>
          <a:off x="2268538" y="3500438"/>
          <a:ext cx="1654175" cy="2057400"/>
        </p:xfrm>
        <a:graphic>
          <a:graphicData uri="http://schemas.openxmlformats.org/presentationml/2006/ole">
            <mc:AlternateContent>
              <mc:Choice Requires="v">
                <p:oleObj r:id="rId4" imgH="2057400" imgW="1654175" progId="" spid="_x0000_s1">
                  <p:embed/>
                </p:oleObj>
              </mc:Choice>
              <mc:Fallback>
                <p:oleObj r:id="rId5" imgH="2057400" imgW="1654175" progId="">
                  <p:embed/>
                  <p:pic>
                    <p:nvPicPr>
                      <p:cNvPr id="163" name="Google Shape;163;p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268538" y="3500438"/>
                        <a:ext cx="165417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" name="Google Shape;164;p9"/>
          <p:cNvSpPr txBox="1"/>
          <p:nvPr/>
        </p:nvSpPr>
        <p:spPr>
          <a:xfrm>
            <a:off x="2627313" y="981075"/>
            <a:ext cx="46815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ОЦЕНКА: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Виды оценки </a:t>
            </a:r>
            <a:r>
              <a:rPr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(по М.Скривену)</a:t>
            </a:r>
            <a:endParaRPr/>
          </a:p>
        </p:txBody>
      </p:sp>
      <p:sp>
        <p:nvSpPr>
          <p:cNvPr id="171" name="Google Shape;171;p10"/>
          <p:cNvSpPr txBox="1"/>
          <p:nvPr>
            <p:ph idx="1" type="body"/>
          </p:nvPr>
        </p:nvSpPr>
        <p:spPr>
          <a:xfrm>
            <a:off x="685800" y="1981200"/>
            <a:ext cx="619125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i="1" lang="en-US" sz="2800">
                <a:latin typeface="Arial"/>
                <a:ea typeface="Arial"/>
                <a:cs typeface="Arial"/>
                <a:sym typeface="Arial"/>
              </a:rPr>
              <a:t>Формирующая: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по результатам корректируется ход программы (повар пробует суп) 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t/>
            </a:r>
            <a:endParaRPr i="1" sz="2800">
              <a:latin typeface="Arial"/>
              <a:ea typeface="Arial"/>
              <a:cs typeface="Arial"/>
              <a:sym typeface="Arial"/>
            </a:endParaRPr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i="1" lang="en-US" sz="2800">
                <a:latin typeface="Arial"/>
                <a:ea typeface="Arial"/>
                <a:cs typeface="Arial"/>
                <a:sym typeface="Arial"/>
              </a:rPr>
              <a:t>Итоговая: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по результатам извлекаются  уроки на будущее (гости пробуют суп)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t/>
            </a:r>
            <a:endParaRPr sz="2800"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graphicFrame>
        <p:nvGraphicFramePr>
          <p:cNvPr id="172" name="Google Shape;172;p10"/>
          <p:cNvGraphicFramePr/>
          <p:nvPr/>
        </p:nvGraphicFramePr>
        <p:xfrm>
          <a:off x="6948488" y="620713"/>
          <a:ext cx="1808162" cy="2001837"/>
        </p:xfrm>
        <a:graphic>
          <a:graphicData uri="http://schemas.openxmlformats.org/presentationml/2006/ole">
            <mc:AlternateContent>
              <mc:Choice Requires="v">
                <p:oleObj r:id="rId4" imgH="2001837" imgW="1808162" progId="" spid="_x0000_s1">
                  <p:embed/>
                </p:oleObj>
              </mc:Choice>
              <mc:Fallback>
                <p:oleObj r:id="rId5" imgH="2001837" imgW="1808162" progId="">
                  <p:embed/>
                  <p:pic>
                    <p:nvPicPr>
                      <p:cNvPr id="172" name="Google Shape;172;p1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948488" y="620713"/>
                        <a:ext cx="1808162" cy="200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type="title"/>
          </p:nvPr>
        </p:nvSpPr>
        <p:spPr>
          <a:xfrm>
            <a:off x="827088" y="404813"/>
            <a:ext cx="6981825" cy="815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accent2"/>
                </a:solidFill>
              </a:rPr>
              <a:t>Формирующая оценка</a:t>
            </a:r>
            <a:endParaRPr b="1" sz="3200">
              <a:solidFill>
                <a:schemeClr val="accent2"/>
              </a:solidFill>
            </a:endParaRPr>
          </a:p>
        </p:txBody>
      </p:sp>
      <p:sp>
        <p:nvSpPr>
          <p:cNvPr id="179" name="Google Shape;179;p11"/>
          <p:cNvSpPr txBox="1"/>
          <p:nvPr>
            <p:ph idx="1" type="body"/>
          </p:nvPr>
        </p:nvSpPr>
        <p:spPr>
          <a:xfrm>
            <a:off x="539750" y="1773238"/>
            <a:ext cx="8280400" cy="447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rPr b="1" lang="en-US" sz="2400"/>
              <a:t>Оценка потребностей</a:t>
            </a:r>
            <a:r>
              <a:rPr lang="en-US" sz="2400"/>
              <a:t> 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rPr i="1" lang="en-US" sz="2400"/>
              <a:t>	определяет несоответствие между существующим и желаемым положением дел относительно какой-либо ситуации, выявляет существующие потребности и располагает их в порядке приоритетности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i="1" sz="2400"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rPr b="1" lang="en-US" sz="2400"/>
              <a:t>Оценка процесса</a:t>
            </a:r>
            <a:r>
              <a:rPr lang="en-US" sz="2400"/>
              <a:t> 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rPr i="1" lang="en-US" sz="2400"/>
              <a:t>	описывает то, как в действительности  функционирует та или иная программа, каким образом реализация программы приводит к достижению желаемых результатов, и каковы сильные и слабые стороны программы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i="1" sz="2400"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  <p:graphicFrame>
        <p:nvGraphicFramePr>
          <p:cNvPr id="180" name="Google Shape;180;p11"/>
          <p:cNvGraphicFramePr/>
          <p:nvPr/>
        </p:nvGraphicFramePr>
        <p:xfrm>
          <a:off x="6781800" y="228600"/>
          <a:ext cx="1905000" cy="1752600"/>
        </p:xfrm>
        <a:graphic>
          <a:graphicData uri="http://schemas.openxmlformats.org/presentationml/2006/ole">
            <mc:AlternateContent>
              <mc:Choice Requires="v">
                <p:oleObj r:id="rId4" imgH="1752600" imgW="1905000" progId="" spid="_x0000_s1">
                  <p:embed/>
                </p:oleObj>
              </mc:Choice>
              <mc:Fallback>
                <p:oleObj r:id="rId5" imgH="1752600" imgW="1905000" progId="">
                  <p:embed/>
                  <p:pic>
                    <p:nvPicPr>
                      <p:cNvPr id="180" name="Google Shape;180;p1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781800" y="228600"/>
                        <a:ext cx="19050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Ретро">
  <a:themeElements>
    <a:clrScheme name="Ретро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2005-03-16T06:26:15Z</dcterms:created>
  <dc:creator>Alex</dc:creator>
</cp:coreProperties>
</file>