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0"/>
  </p:notesMasterIdLst>
  <p:sldIdLst>
    <p:sldId id="256" r:id="rId2"/>
    <p:sldId id="324" r:id="rId3"/>
    <p:sldId id="307" r:id="rId4"/>
    <p:sldId id="373" r:id="rId5"/>
    <p:sldId id="359" r:id="rId6"/>
    <p:sldId id="335" r:id="rId7"/>
    <p:sldId id="363" r:id="rId8"/>
    <p:sldId id="3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A2489-6923-4991-89FD-CFE7EEABF187}" type="doc">
      <dgm:prSet loTypeId="urn:microsoft.com/office/officeart/2005/8/layout/hierarchy3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088A5B4-8952-4430-8FFC-6BF2E580401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altLang="ru-RU" sz="32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rPr>
            <a:t>Количественные</a:t>
          </a:r>
          <a:endParaRPr lang="ru-RU" sz="3200" dirty="0"/>
        </a:p>
      </dgm:t>
    </dgm:pt>
    <dgm:pt modelId="{1B1A4867-EEBB-4134-ADD8-3463A6EABFA8}" type="parTrans" cxnId="{C99A677B-954E-48A7-89C6-B833278D514C}">
      <dgm:prSet/>
      <dgm:spPr/>
      <dgm:t>
        <a:bodyPr/>
        <a:lstStyle/>
        <a:p>
          <a:endParaRPr lang="ru-RU"/>
        </a:p>
      </dgm:t>
    </dgm:pt>
    <dgm:pt modelId="{7AC488E4-7ECE-4F26-8967-17B6A58875B1}" type="sibTrans" cxnId="{C99A677B-954E-48A7-89C6-B833278D514C}">
      <dgm:prSet/>
      <dgm:spPr/>
      <dgm:t>
        <a:bodyPr/>
        <a:lstStyle/>
        <a:p>
          <a:endParaRPr lang="ru-RU"/>
        </a:p>
      </dgm:t>
    </dgm:pt>
    <dgm:pt modelId="{FCEF61E1-CED8-47E0-882F-E735728BE405}">
      <dgm:prSet phldrT="[Текст]" custT="1"/>
      <dgm:spPr/>
      <dgm:t>
        <a:bodyPr/>
        <a:lstStyle/>
        <a:p>
          <a:r>
            <a:rPr lang="ru-RU" sz="2000" b="0" dirty="0"/>
            <a:t>Обеспечивают данные, исчисляемые в суммах и цифровых значениях</a:t>
          </a:r>
        </a:p>
      </dgm:t>
    </dgm:pt>
    <dgm:pt modelId="{0A1E8F0A-13F4-49AA-A245-A39985B3EEE7}" type="parTrans" cxnId="{4C3603C4-610A-4B81-A980-1ABE6456CD9F}">
      <dgm:prSet/>
      <dgm:spPr/>
      <dgm:t>
        <a:bodyPr/>
        <a:lstStyle/>
        <a:p>
          <a:endParaRPr lang="ru-RU"/>
        </a:p>
      </dgm:t>
    </dgm:pt>
    <dgm:pt modelId="{8E072DF0-4C18-4A9E-A4FB-907BA42FB66F}" type="sibTrans" cxnId="{4C3603C4-610A-4B81-A980-1ABE6456CD9F}">
      <dgm:prSet/>
      <dgm:spPr/>
      <dgm:t>
        <a:bodyPr/>
        <a:lstStyle/>
        <a:p>
          <a:endParaRPr lang="ru-RU"/>
        </a:p>
      </dgm:t>
    </dgm:pt>
    <dgm:pt modelId="{F8E3E5B1-1103-4D49-9569-F186D6D0AC9B}">
      <dgm:prSet phldrT="[Текст]" custT="1"/>
      <dgm:spPr/>
      <dgm:t>
        <a:bodyPr/>
        <a:lstStyle/>
        <a:p>
          <a:r>
            <a:rPr lang="ru-RU" sz="1800" dirty="0"/>
            <a:t>Например: количество сотрудников КДЖС, прошедших обучение по методам и формам информационно-разъяснительной работы с населением</a:t>
          </a:r>
        </a:p>
      </dgm:t>
    </dgm:pt>
    <dgm:pt modelId="{9DE10487-712A-47DA-8960-B266E24A9352}" type="parTrans" cxnId="{C8CCE518-1DD3-44F5-AEFA-02791CCF3454}">
      <dgm:prSet/>
      <dgm:spPr/>
      <dgm:t>
        <a:bodyPr/>
        <a:lstStyle/>
        <a:p>
          <a:endParaRPr lang="ru-RU"/>
        </a:p>
      </dgm:t>
    </dgm:pt>
    <dgm:pt modelId="{47BE1098-7AFF-4FB3-AE4A-C9E41EA1D7E1}" type="sibTrans" cxnId="{C8CCE518-1DD3-44F5-AEFA-02791CCF3454}">
      <dgm:prSet/>
      <dgm:spPr/>
      <dgm:t>
        <a:bodyPr/>
        <a:lstStyle/>
        <a:p>
          <a:endParaRPr lang="ru-RU"/>
        </a:p>
      </dgm:t>
    </dgm:pt>
    <dgm:pt modelId="{2C35BF2F-0961-4CFE-9857-6DDF998E17E4}">
      <dgm:prSet phldrT="[Текст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altLang="ru-RU" sz="32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rPr>
            <a:t>Качественные</a:t>
          </a:r>
          <a:endParaRPr lang="ru-RU" sz="3200" dirty="0"/>
        </a:p>
      </dgm:t>
    </dgm:pt>
    <dgm:pt modelId="{F815201C-AAA3-4459-91E6-32925E13E7E3}" type="parTrans" cxnId="{11675178-D51F-4BA5-BAC2-362D9BD11DE3}">
      <dgm:prSet/>
      <dgm:spPr/>
      <dgm:t>
        <a:bodyPr/>
        <a:lstStyle/>
        <a:p>
          <a:endParaRPr lang="ru-RU"/>
        </a:p>
      </dgm:t>
    </dgm:pt>
    <dgm:pt modelId="{5E2FBFEC-FEC0-4583-A1D6-C5A0E92BAD9F}" type="sibTrans" cxnId="{11675178-D51F-4BA5-BAC2-362D9BD11DE3}">
      <dgm:prSet/>
      <dgm:spPr/>
      <dgm:t>
        <a:bodyPr/>
        <a:lstStyle/>
        <a:p>
          <a:endParaRPr lang="ru-RU"/>
        </a:p>
      </dgm:t>
    </dgm:pt>
    <dgm:pt modelId="{E8F626E5-15A2-47F8-9A99-6A48EAB0A6E5}">
      <dgm:prSet phldrT="[Текст]" custT="1"/>
      <dgm:spPr/>
      <dgm:t>
        <a:bodyPr/>
        <a:lstStyle/>
        <a:p>
          <a:r>
            <a:rPr lang="ru-RU" sz="2000" b="0" dirty="0"/>
            <a:t>Обеспечивают более сложные данные, связанные с мнением людей, оценкой ситуации</a:t>
          </a:r>
        </a:p>
      </dgm:t>
    </dgm:pt>
    <dgm:pt modelId="{99539CDD-A225-4915-B8AB-F5E1DA5DC700}" type="parTrans" cxnId="{1355A4C1-6C68-43F1-96C4-B8A014ACD061}">
      <dgm:prSet/>
      <dgm:spPr/>
      <dgm:t>
        <a:bodyPr/>
        <a:lstStyle/>
        <a:p>
          <a:endParaRPr lang="ru-RU"/>
        </a:p>
      </dgm:t>
    </dgm:pt>
    <dgm:pt modelId="{3E79A1B3-B0E2-47B4-87ED-54C51F4A5DEE}" type="sibTrans" cxnId="{1355A4C1-6C68-43F1-96C4-B8A014ACD061}">
      <dgm:prSet/>
      <dgm:spPr/>
      <dgm:t>
        <a:bodyPr/>
        <a:lstStyle/>
        <a:p>
          <a:endParaRPr lang="ru-RU"/>
        </a:p>
      </dgm:t>
    </dgm:pt>
    <dgm:pt modelId="{4A3E0D4F-7740-4087-B54D-7AE161298B77}">
      <dgm:prSet phldrT="[Текст]"/>
      <dgm:spPr/>
      <dgm:t>
        <a:bodyPr/>
        <a:lstStyle/>
        <a:p>
          <a:r>
            <a:rPr lang="ru-RU" dirty="0"/>
            <a:t>Например: самооценка граждан уровня своей информированности по услугам КДЖС (очень высокий уровень, высокий, средний, низкий)</a:t>
          </a:r>
        </a:p>
      </dgm:t>
    </dgm:pt>
    <dgm:pt modelId="{F0120EFF-A328-45C1-90A6-811425903B39}" type="parTrans" cxnId="{CFFD5956-D862-4E3B-94D5-B8DFE137C97E}">
      <dgm:prSet/>
      <dgm:spPr/>
      <dgm:t>
        <a:bodyPr/>
        <a:lstStyle/>
        <a:p>
          <a:endParaRPr lang="ru-RU"/>
        </a:p>
      </dgm:t>
    </dgm:pt>
    <dgm:pt modelId="{DEB6D72C-345C-44BE-93DE-B47F8F49B01B}" type="sibTrans" cxnId="{CFFD5956-D862-4E3B-94D5-B8DFE137C97E}">
      <dgm:prSet/>
      <dgm:spPr/>
      <dgm:t>
        <a:bodyPr/>
        <a:lstStyle/>
        <a:p>
          <a:endParaRPr lang="ru-RU"/>
        </a:p>
      </dgm:t>
    </dgm:pt>
    <dgm:pt modelId="{59353224-F5AC-44FD-8A87-0D3B1C345524}" type="pres">
      <dgm:prSet presAssocID="{1ADA2489-6923-4991-89FD-CFE7EEABF1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77A784-8818-4316-BFF3-6597E008A63E}" type="pres">
      <dgm:prSet presAssocID="{1088A5B4-8952-4430-8FFC-6BF2E5804012}" presName="root" presStyleCnt="0"/>
      <dgm:spPr/>
    </dgm:pt>
    <dgm:pt modelId="{FDB812D1-B6AD-4725-BAC3-E4CF13336831}" type="pres">
      <dgm:prSet presAssocID="{1088A5B4-8952-4430-8FFC-6BF2E5804012}" presName="rootComposite" presStyleCnt="0"/>
      <dgm:spPr/>
    </dgm:pt>
    <dgm:pt modelId="{048F151F-3D69-4678-A3FD-186B326E6B2B}" type="pres">
      <dgm:prSet presAssocID="{1088A5B4-8952-4430-8FFC-6BF2E5804012}" presName="rootText" presStyleLbl="node1" presStyleIdx="0" presStyleCnt="2" custScaleX="171724"/>
      <dgm:spPr/>
    </dgm:pt>
    <dgm:pt modelId="{36754FBE-6EE3-4C96-AC0F-F7233D1F0358}" type="pres">
      <dgm:prSet presAssocID="{1088A5B4-8952-4430-8FFC-6BF2E5804012}" presName="rootConnector" presStyleLbl="node1" presStyleIdx="0" presStyleCnt="2"/>
      <dgm:spPr/>
    </dgm:pt>
    <dgm:pt modelId="{C93AE778-E57C-412F-8452-266D3E548D5B}" type="pres">
      <dgm:prSet presAssocID="{1088A5B4-8952-4430-8FFC-6BF2E5804012}" presName="childShape" presStyleCnt="0"/>
      <dgm:spPr/>
    </dgm:pt>
    <dgm:pt modelId="{7DF200F1-867B-4008-8481-09352EB2122B}" type="pres">
      <dgm:prSet presAssocID="{0A1E8F0A-13F4-49AA-A245-A39985B3EEE7}" presName="Name13" presStyleLbl="parChTrans1D2" presStyleIdx="0" presStyleCnt="4"/>
      <dgm:spPr/>
    </dgm:pt>
    <dgm:pt modelId="{8F40A33F-370C-44A9-8CC3-137C4A2ABB85}" type="pres">
      <dgm:prSet presAssocID="{FCEF61E1-CED8-47E0-882F-E735728BE405}" presName="childText" presStyleLbl="bgAcc1" presStyleIdx="0" presStyleCnt="4" custScaleX="189611">
        <dgm:presLayoutVars>
          <dgm:bulletEnabled val="1"/>
        </dgm:presLayoutVars>
      </dgm:prSet>
      <dgm:spPr/>
    </dgm:pt>
    <dgm:pt modelId="{4CC2BCF9-CF16-488F-9E0C-CDBDE1AB031E}" type="pres">
      <dgm:prSet presAssocID="{9DE10487-712A-47DA-8960-B266E24A9352}" presName="Name13" presStyleLbl="parChTrans1D2" presStyleIdx="1" presStyleCnt="4"/>
      <dgm:spPr/>
    </dgm:pt>
    <dgm:pt modelId="{3AC0C7FC-91C4-455C-9CBA-BCA3AFA1074C}" type="pres">
      <dgm:prSet presAssocID="{F8E3E5B1-1103-4D49-9569-F186D6D0AC9B}" presName="childText" presStyleLbl="bgAcc1" presStyleIdx="1" presStyleCnt="4" custScaleX="188512">
        <dgm:presLayoutVars>
          <dgm:bulletEnabled val="1"/>
        </dgm:presLayoutVars>
      </dgm:prSet>
      <dgm:spPr/>
    </dgm:pt>
    <dgm:pt modelId="{96B173CF-74BC-446E-BA6A-4CDE5119DC6A}" type="pres">
      <dgm:prSet presAssocID="{2C35BF2F-0961-4CFE-9857-6DDF998E17E4}" presName="root" presStyleCnt="0"/>
      <dgm:spPr/>
    </dgm:pt>
    <dgm:pt modelId="{92D92ABE-0587-49B5-B2C4-C2112FACFB0B}" type="pres">
      <dgm:prSet presAssocID="{2C35BF2F-0961-4CFE-9857-6DDF998E17E4}" presName="rootComposite" presStyleCnt="0"/>
      <dgm:spPr/>
    </dgm:pt>
    <dgm:pt modelId="{49E5FA3E-BC8C-40F4-867A-2233E3A349A7}" type="pres">
      <dgm:prSet presAssocID="{2C35BF2F-0961-4CFE-9857-6DDF998E17E4}" presName="rootText" presStyleLbl="node1" presStyleIdx="1" presStyleCnt="2" custScaleX="156465"/>
      <dgm:spPr/>
    </dgm:pt>
    <dgm:pt modelId="{7012E752-7EA8-4772-BB41-723B180F0963}" type="pres">
      <dgm:prSet presAssocID="{2C35BF2F-0961-4CFE-9857-6DDF998E17E4}" presName="rootConnector" presStyleLbl="node1" presStyleIdx="1" presStyleCnt="2"/>
      <dgm:spPr/>
    </dgm:pt>
    <dgm:pt modelId="{F913D824-48D4-4E35-AC67-8BDDD259B491}" type="pres">
      <dgm:prSet presAssocID="{2C35BF2F-0961-4CFE-9857-6DDF998E17E4}" presName="childShape" presStyleCnt="0"/>
      <dgm:spPr/>
    </dgm:pt>
    <dgm:pt modelId="{0A5A64AF-0CE6-4E40-B731-D33086761C84}" type="pres">
      <dgm:prSet presAssocID="{99539CDD-A225-4915-B8AB-F5E1DA5DC700}" presName="Name13" presStyleLbl="parChTrans1D2" presStyleIdx="2" presStyleCnt="4"/>
      <dgm:spPr/>
    </dgm:pt>
    <dgm:pt modelId="{B8A44A5F-EB7B-47AF-ABA7-10B9D6DDACBF}" type="pres">
      <dgm:prSet presAssocID="{E8F626E5-15A2-47F8-9A99-6A48EAB0A6E5}" presName="childText" presStyleLbl="bgAcc1" presStyleIdx="2" presStyleCnt="4" custScaleX="180418">
        <dgm:presLayoutVars>
          <dgm:bulletEnabled val="1"/>
        </dgm:presLayoutVars>
      </dgm:prSet>
      <dgm:spPr/>
    </dgm:pt>
    <dgm:pt modelId="{2DF7454A-9206-42ED-92DC-8A94A8B1B1AB}" type="pres">
      <dgm:prSet presAssocID="{F0120EFF-A328-45C1-90A6-811425903B39}" presName="Name13" presStyleLbl="parChTrans1D2" presStyleIdx="3" presStyleCnt="4"/>
      <dgm:spPr/>
    </dgm:pt>
    <dgm:pt modelId="{5D0AB6FC-1972-4C77-A24A-4AC1B296D0A2}" type="pres">
      <dgm:prSet presAssocID="{4A3E0D4F-7740-4087-B54D-7AE161298B77}" presName="childText" presStyleLbl="bgAcc1" presStyleIdx="3" presStyleCnt="4" custScaleX="179862">
        <dgm:presLayoutVars>
          <dgm:bulletEnabled val="1"/>
        </dgm:presLayoutVars>
      </dgm:prSet>
      <dgm:spPr/>
    </dgm:pt>
  </dgm:ptLst>
  <dgm:cxnLst>
    <dgm:cxn modelId="{49568710-483C-4E73-A620-878B007C6D10}" type="presOf" srcId="{E8F626E5-15A2-47F8-9A99-6A48EAB0A6E5}" destId="{B8A44A5F-EB7B-47AF-ABA7-10B9D6DDACBF}" srcOrd="0" destOrd="0" presId="urn:microsoft.com/office/officeart/2005/8/layout/hierarchy3"/>
    <dgm:cxn modelId="{C8CCE518-1DD3-44F5-AEFA-02791CCF3454}" srcId="{1088A5B4-8952-4430-8FFC-6BF2E5804012}" destId="{F8E3E5B1-1103-4D49-9569-F186D6D0AC9B}" srcOrd="1" destOrd="0" parTransId="{9DE10487-712A-47DA-8960-B266E24A9352}" sibTransId="{47BE1098-7AFF-4FB3-AE4A-C9E41EA1D7E1}"/>
    <dgm:cxn modelId="{F5FA1E35-DF74-4DF7-991F-E6867208F95E}" type="presOf" srcId="{9DE10487-712A-47DA-8960-B266E24A9352}" destId="{4CC2BCF9-CF16-488F-9E0C-CDBDE1AB031E}" srcOrd="0" destOrd="0" presId="urn:microsoft.com/office/officeart/2005/8/layout/hierarchy3"/>
    <dgm:cxn modelId="{7B10135F-71B7-435F-A6AC-97BFD73AD52E}" type="presOf" srcId="{0A1E8F0A-13F4-49AA-A245-A39985B3EEE7}" destId="{7DF200F1-867B-4008-8481-09352EB2122B}" srcOrd="0" destOrd="0" presId="urn:microsoft.com/office/officeart/2005/8/layout/hierarchy3"/>
    <dgm:cxn modelId="{60963762-E778-44D7-BA06-50A8FC08872D}" type="presOf" srcId="{FCEF61E1-CED8-47E0-882F-E735728BE405}" destId="{8F40A33F-370C-44A9-8CC3-137C4A2ABB85}" srcOrd="0" destOrd="0" presId="urn:microsoft.com/office/officeart/2005/8/layout/hierarchy3"/>
    <dgm:cxn modelId="{709F5142-0292-47CB-BA57-041F5146FE33}" type="presOf" srcId="{4A3E0D4F-7740-4087-B54D-7AE161298B77}" destId="{5D0AB6FC-1972-4C77-A24A-4AC1B296D0A2}" srcOrd="0" destOrd="0" presId="urn:microsoft.com/office/officeart/2005/8/layout/hierarchy3"/>
    <dgm:cxn modelId="{5335076B-FF01-40B3-B4A9-CB1B55FF9616}" type="presOf" srcId="{F0120EFF-A328-45C1-90A6-811425903B39}" destId="{2DF7454A-9206-42ED-92DC-8A94A8B1B1AB}" srcOrd="0" destOrd="0" presId="urn:microsoft.com/office/officeart/2005/8/layout/hierarchy3"/>
    <dgm:cxn modelId="{610FE353-786D-402B-9B0A-999591F8E41D}" type="presOf" srcId="{1ADA2489-6923-4991-89FD-CFE7EEABF187}" destId="{59353224-F5AC-44FD-8A87-0D3B1C345524}" srcOrd="0" destOrd="0" presId="urn:microsoft.com/office/officeart/2005/8/layout/hierarchy3"/>
    <dgm:cxn modelId="{CFFD5956-D862-4E3B-94D5-B8DFE137C97E}" srcId="{2C35BF2F-0961-4CFE-9857-6DDF998E17E4}" destId="{4A3E0D4F-7740-4087-B54D-7AE161298B77}" srcOrd="1" destOrd="0" parTransId="{F0120EFF-A328-45C1-90A6-811425903B39}" sibTransId="{DEB6D72C-345C-44BE-93DE-B47F8F49B01B}"/>
    <dgm:cxn modelId="{11675178-D51F-4BA5-BAC2-362D9BD11DE3}" srcId="{1ADA2489-6923-4991-89FD-CFE7EEABF187}" destId="{2C35BF2F-0961-4CFE-9857-6DDF998E17E4}" srcOrd="1" destOrd="0" parTransId="{F815201C-AAA3-4459-91E6-32925E13E7E3}" sibTransId="{5E2FBFEC-FEC0-4583-A1D6-C5A0E92BAD9F}"/>
    <dgm:cxn modelId="{C99A677B-954E-48A7-89C6-B833278D514C}" srcId="{1ADA2489-6923-4991-89FD-CFE7EEABF187}" destId="{1088A5B4-8952-4430-8FFC-6BF2E5804012}" srcOrd="0" destOrd="0" parTransId="{1B1A4867-EEBB-4134-ADD8-3463A6EABFA8}" sibTransId="{7AC488E4-7ECE-4F26-8967-17B6A58875B1}"/>
    <dgm:cxn modelId="{9B27737C-5A33-4D3C-A7B1-9D939F2AE6BE}" type="presOf" srcId="{2C35BF2F-0961-4CFE-9857-6DDF998E17E4}" destId="{7012E752-7EA8-4772-BB41-723B180F0963}" srcOrd="1" destOrd="0" presId="urn:microsoft.com/office/officeart/2005/8/layout/hierarchy3"/>
    <dgm:cxn modelId="{9C6ADBB1-FB2E-4789-A004-3CDE64267AD8}" type="presOf" srcId="{1088A5B4-8952-4430-8FFC-6BF2E5804012}" destId="{048F151F-3D69-4678-A3FD-186B326E6B2B}" srcOrd="0" destOrd="0" presId="urn:microsoft.com/office/officeart/2005/8/layout/hierarchy3"/>
    <dgm:cxn modelId="{728AEAB2-15D9-4B22-BAA9-25F0B3AA6D7A}" type="presOf" srcId="{2C35BF2F-0961-4CFE-9857-6DDF998E17E4}" destId="{49E5FA3E-BC8C-40F4-867A-2233E3A349A7}" srcOrd="0" destOrd="0" presId="urn:microsoft.com/office/officeart/2005/8/layout/hierarchy3"/>
    <dgm:cxn modelId="{1355A4C1-6C68-43F1-96C4-B8A014ACD061}" srcId="{2C35BF2F-0961-4CFE-9857-6DDF998E17E4}" destId="{E8F626E5-15A2-47F8-9A99-6A48EAB0A6E5}" srcOrd="0" destOrd="0" parTransId="{99539CDD-A225-4915-B8AB-F5E1DA5DC700}" sibTransId="{3E79A1B3-B0E2-47B4-87ED-54C51F4A5DEE}"/>
    <dgm:cxn modelId="{4C3603C4-610A-4B81-A980-1ABE6456CD9F}" srcId="{1088A5B4-8952-4430-8FFC-6BF2E5804012}" destId="{FCEF61E1-CED8-47E0-882F-E735728BE405}" srcOrd="0" destOrd="0" parTransId="{0A1E8F0A-13F4-49AA-A245-A39985B3EEE7}" sibTransId="{8E072DF0-4C18-4A9E-A4FB-907BA42FB66F}"/>
    <dgm:cxn modelId="{BD1D6DD5-76AE-4C6E-A5AA-98B6D7D0C0CC}" type="presOf" srcId="{F8E3E5B1-1103-4D49-9569-F186D6D0AC9B}" destId="{3AC0C7FC-91C4-455C-9CBA-BCA3AFA1074C}" srcOrd="0" destOrd="0" presId="urn:microsoft.com/office/officeart/2005/8/layout/hierarchy3"/>
    <dgm:cxn modelId="{BD58FCDF-6182-45D6-BDA0-AD2C38B39835}" type="presOf" srcId="{1088A5B4-8952-4430-8FFC-6BF2E5804012}" destId="{36754FBE-6EE3-4C96-AC0F-F7233D1F0358}" srcOrd="1" destOrd="0" presId="urn:microsoft.com/office/officeart/2005/8/layout/hierarchy3"/>
    <dgm:cxn modelId="{C249DCEC-E4B5-4A59-865E-F65324A9EF4E}" type="presOf" srcId="{99539CDD-A225-4915-B8AB-F5E1DA5DC700}" destId="{0A5A64AF-0CE6-4E40-B731-D33086761C84}" srcOrd="0" destOrd="0" presId="urn:microsoft.com/office/officeart/2005/8/layout/hierarchy3"/>
    <dgm:cxn modelId="{778F5DBF-3EA0-45DC-99A2-7DA9FC8ABD81}" type="presParOf" srcId="{59353224-F5AC-44FD-8A87-0D3B1C345524}" destId="{5877A784-8818-4316-BFF3-6597E008A63E}" srcOrd="0" destOrd="0" presId="urn:microsoft.com/office/officeart/2005/8/layout/hierarchy3"/>
    <dgm:cxn modelId="{9ADDD5E4-93A9-47F9-878A-EF165D64949E}" type="presParOf" srcId="{5877A784-8818-4316-BFF3-6597E008A63E}" destId="{FDB812D1-B6AD-4725-BAC3-E4CF13336831}" srcOrd="0" destOrd="0" presId="urn:microsoft.com/office/officeart/2005/8/layout/hierarchy3"/>
    <dgm:cxn modelId="{793304C9-D5FB-41DE-AC40-ADD5D3EE20DB}" type="presParOf" srcId="{FDB812D1-B6AD-4725-BAC3-E4CF13336831}" destId="{048F151F-3D69-4678-A3FD-186B326E6B2B}" srcOrd="0" destOrd="0" presId="urn:microsoft.com/office/officeart/2005/8/layout/hierarchy3"/>
    <dgm:cxn modelId="{B51993AE-77E8-43BF-B14B-0A17776AB4AF}" type="presParOf" srcId="{FDB812D1-B6AD-4725-BAC3-E4CF13336831}" destId="{36754FBE-6EE3-4C96-AC0F-F7233D1F0358}" srcOrd="1" destOrd="0" presId="urn:microsoft.com/office/officeart/2005/8/layout/hierarchy3"/>
    <dgm:cxn modelId="{CDFFB4BA-A71D-43AA-B398-1D658CD10F63}" type="presParOf" srcId="{5877A784-8818-4316-BFF3-6597E008A63E}" destId="{C93AE778-E57C-412F-8452-266D3E548D5B}" srcOrd="1" destOrd="0" presId="urn:microsoft.com/office/officeart/2005/8/layout/hierarchy3"/>
    <dgm:cxn modelId="{3C5B52E2-C989-4CE0-BD66-76C9EDEF8BEF}" type="presParOf" srcId="{C93AE778-E57C-412F-8452-266D3E548D5B}" destId="{7DF200F1-867B-4008-8481-09352EB2122B}" srcOrd="0" destOrd="0" presId="urn:microsoft.com/office/officeart/2005/8/layout/hierarchy3"/>
    <dgm:cxn modelId="{0B8989E5-CA35-4506-9B7B-DBDAA5586CEC}" type="presParOf" srcId="{C93AE778-E57C-412F-8452-266D3E548D5B}" destId="{8F40A33F-370C-44A9-8CC3-137C4A2ABB85}" srcOrd="1" destOrd="0" presId="urn:microsoft.com/office/officeart/2005/8/layout/hierarchy3"/>
    <dgm:cxn modelId="{349A81F4-C9CD-425C-B783-86968886890D}" type="presParOf" srcId="{C93AE778-E57C-412F-8452-266D3E548D5B}" destId="{4CC2BCF9-CF16-488F-9E0C-CDBDE1AB031E}" srcOrd="2" destOrd="0" presId="urn:microsoft.com/office/officeart/2005/8/layout/hierarchy3"/>
    <dgm:cxn modelId="{F322D786-092C-4FBC-8C22-30F3CAE988AF}" type="presParOf" srcId="{C93AE778-E57C-412F-8452-266D3E548D5B}" destId="{3AC0C7FC-91C4-455C-9CBA-BCA3AFA1074C}" srcOrd="3" destOrd="0" presId="urn:microsoft.com/office/officeart/2005/8/layout/hierarchy3"/>
    <dgm:cxn modelId="{0B1C398B-0DE9-4A43-B818-322ECA14E204}" type="presParOf" srcId="{59353224-F5AC-44FD-8A87-0D3B1C345524}" destId="{96B173CF-74BC-446E-BA6A-4CDE5119DC6A}" srcOrd="1" destOrd="0" presId="urn:microsoft.com/office/officeart/2005/8/layout/hierarchy3"/>
    <dgm:cxn modelId="{1AC111A9-F7E9-466A-91DC-3BD642EA9BFD}" type="presParOf" srcId="{96B173CF-74BC-446E-BA6A-4CDE5119DC6A}" destId="{92D92ABE-0587-49B5-B2C4-C2112FACFB0B}" srcOrd="0" destOrd="0" presId="urn:microsoft.com/office/officeart/2005/8/layout/hierarchy3"/>
    <dgm:cxn modelId="{5B915155-7A18-40ED-B21C-9D097CBD9D07}" type="presParOf" srcId="{92D92ABE-0587-49B5-B2C4-C2112FACFB0B}" destId="{49E5FA3E-BC8C-40F4-867A-2233E3A349A7}" srcOrd="0" destOrd="0" presId="urn:microsoft.com/office/officeart/2005/8/layout/hierarchy3"/>
    <dgm:cxn modelId="{2CAF5801-232A-4F96-9645-0E3A7EE59F94}" type="presParOf" srcId="{92D92ABE-0587-49B5-B2C4-C2112FACFB0B}" destId="{7012E752-7EA8-4772-BB41-723B180F0963}" srcOrd="1" destOrd="0" presId="urn:microsoft.com/office/officeart/2005/8/layout/hierarchy3"/>
    <dgm:cxn modelId="{6079146A-8A21-4789-9467-2F9850D4CBEA}" type="presParOf" srcId="{96B173CF-74BC-446E-BA6A-4CDE5119DC6A}" destId="{F913D824-48D4-4E35-AC67-8BDDD259B491}" srcOrd="1" destOrd="0" presId="urn:microsoft.com/office/officeart/2005/8/layout/hierarchy3"/>
    <dgm:cxn modelId="{F2993904-B983-4FD6-B2B4-0A2B9A4AD653}" type="presParOf" srcId="{F913D824-48D4-4E35-AC67-8BDDD259B491}" destId="{0A5A64AF-0CE6-4E40-B731-D33086761C84}" srcOrd="0" destOrd="0" presId="urn:microsoft.com/office/officeart/2005/8/layout/hierarchy3"/>
    <dgm:cxn modelId="{32468E89-C873-4920-ACD4-7C74199C3CE3}" type="presParOf" srcId="{F913D824-48D4-4E35-AC67-8BDDD259B491}" destId="{B8A44A5F-EB7B-47AF-ABA7-10B9D6DDACBF}" srcOrd="1" destOrd="0" presId="urn:microsoft.com/office/officeart/2005/8/layout/hierarchy3"/>
    <dgm:cxn modelId="{48CE7A51-C8F9-4473-88D7-5BF20AA7CABB}" type="presParOf" srcId="{F913D824-48D4-4E35-AC67-8BDDD259B491}" destId="{2DF7454A-9206-42ED-92DC-8A94A8B1B1AB}" srcOrd="2" destOrd="0" presId="urn:microsoft.com/office/officeart/2005/8/layout/hierarchy3"/>
    <dgm:cxn modelId="{3838BE6C-360B-47A0-8891-C657CD5D1F40}" type="presParOf" srcId="{F913D824-48D4-4E35-AC67-8BDDD259B491}" destId="{5D0AB6FC-1972-4C77-A24A-4AC1B296D0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F151F-3D69-4678-A3FD-186B326E6B2B}">
      <dsp:nvSpPr>
        <dsp:cNvPr id="0" name=""/>
        <dsp:cNvSpPr/>
      </dsp:nvSpPr>
      <dsp:spPr>
        <a:xfrm>
          <a:off x="171" y="223206"/>
          <a:ext cx="4822261" cy="140407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3200" b="1" kern="12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rPr>
            <a:t>Количественные</a:t>
          </a:r>
          <a:endParaRPr lang="ru-RU" sz="3200" kern="1200" dirty="0"/>
        </a:p>
      </dsp:txBody>
      <dsp:txXfrm>
        <a:off x="41295" y="264330"/>
        <a:ext cx="4740013" cy="1321825"/>
      </dsp:txXfrm>
    </dsp:sp>
    <dsp:sp modelId="{7DF200F1-867B-4008-8481-09352EB2122B}">
      <dsp:nvSpPr>
        <dsp:cNvPr id="0" name=""/>
        <dsp:cNvSpPr/>
      </dsp:nvSpPr>
      <dsp:spPr>
        <a:xfrm>
          <a:off x="482397" y="1627280"/>
          <a:ext cx="482226" cy="105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054"/>
              </a:lnTo>
              <a:lnTo>
                <a:pt x="482226" y="105305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0A33F-370C-44A9-8CC3-137C4A2ABB85}">
      <dsp:nvSpPr>
        <dsp:cNvPr id="0" name=""/>
        <dsp:cNvSpPr/>
      </dsp:nvSpPr>
      <dsp:spPr>
        <a:xfrm>
          <a:off x="964624" y="1978298"/>
          <a:ext cx="4259643" cy="1404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Обеспечивают данные, исчисляемые в суммах и цифровых значениях</a:t>
          </a:r>
        </a:p>
      </dsp:txBody>
      <dsp:txXfrm>
        <a:off x="1005748" y="2019422"/>
        <a:ext cx="4177395" cy="1321825"/>
      </dsp:txXfrm>
    </dsp:sp>
    <dsp:sp modelId="{4CC2BCF9-CF16-488F-9E0C-CDBDE1AB031E}">
      <dsp:nvSpPr>
        <dsp:cNvPr id="0" name=""/>
        <dsp:cNvSpPr/>
      </dsp:nvSpPr>
      <dsp:spPr>
        <a:xfrm>
          <a:off x="482397" y="1627280"/>
          <a:ext cx="482226" cy="280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146"/>
              </a:lnTo>
              <a:lnTo>
                <a:pt x="482226" y="2808146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0C7FC-91C4-455C-9CBA-BCA3AFA1074C}">
      <dsp:nvSpPr>
        <dsp:cNvPr id="0" name=""/>
        <dsp:cNvSpPr/>
      </dsp:nvSpPr>
      <dsp:spPr>
        <a:xfrm>
          <a:off x="964624" y="3733389"/>
          <a:ext cx="4234954" cy="1404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Например: количество сотрудников КДЖС, прошедших обучение по методам и формам информационно-разъяснительной работы с населением</a:t>
          </a:r>
        </a:p>
      </dsp:txBody>
      <dsp:txXfrm>
        <a:off x="1005748" y="3774513"/>
        <a:ext cx="4152706" cy="1321825"/>
      </dsp:txXfrm>
    </dsp:sp>
    <dsp:sp modelId="{49E5FA3E-BC8C-40F4-867A-2233E3A349A7}">
      <dsp:nvSpPr>
        <dsp:cNvPr id="0" name=""/>
        <dsp:cNvSpPr/>
      </dsp:nvSpPr>
      <dsp:spPr>
        <a:xfrm>
          <a:off x="5524470" y="223206"/>
          <a:ext cx="4393766" cy="140407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3200" b="1" kern="1200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rPr>
            <a:t>Качественные</a:t>
          </a:r>
          <a:endParaRPr lang="ru-RU" sz="3200" kern="1200" dirty="0"/>
        </a:p>
      </dsp:txBody>
      <dsp:txXfrm>
        <a:off x="5565594" y="264330"/>
        <a:ext cx="4311518" cy="1321825"/>
      </dsp:txXfrm>
    </dsp:sp>
    <dsp:sp modelId="{0A5A64AF-0CE6-4E40-B731-D33086761C84}">
      <dsp:nvSpPr>
        <dsp:cNvPr id="0" name=""/>
        <dsp:cNvSpPr/>
      </dsp:nvSpPr>
      <dsp:spPr>
        <a:xfrm>
          <a:off x="5963846" y="1627280"/>
          <a:ext cx="439376" cy="105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054"/>
              </a:lnTo>
              <a:lnTo>
                <a:pt x="439376" y="105305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44A5F-EB7B-47AF-ABA7-10B9D6DDACBF}">
      <dsp:nvSpPr>
        <dsp:cNvPr id="0" name=""/>
        <dsp:cNvSpPr/>
      </dsp:nvSpPr>
      <dsp:spPr>
        <a:xfrm>
          <a:off x="6403223" y="1978298"/>
          <a:ext cx="4053121" cy="1404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Обеспечивают более сложные данные, связанные с мнением людей, оценкой ситуации</a:t>
          </a:r>
        </a:p>
      </dsp:txBody>
      <dsp:txXfrm>
        <a:off x="6444347" y="2019422"/>
        <a:ext cx="3970873" cy="1321825"/>
      </dsp:txXfrm>
    </dsp:sp>
    <dsp:sp modelId="{2DF7454A-9206-42ED-92DC-8A94A8B1B1AB}">
      <dsp:nvSpPr>
        <dsp:cNvPr id="0" name=""/>
        <dsp:cNvSpPr/>
      </dsp:nvSpPr>
      <dsp:spPr>
        <a:xfrm>
          <a:off x="5963846" y="1627280"/>
          <a:ext cx="439376" cy="2808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146"/>
              </a:lnTo>
              <a:lnTo>
                <a:pt x="439376" y="2808146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AB6FC-1972-4C77-A24A-4AC1B296D0A2}">
      <dsp:nvSpPr>
        <dsp:cNvPr id="0" name=""/>
        <dsp:cNvSpPr/>
      </dsp:nvSpPr>
      <dsp:spPr>
        <a:xfrm>
          <a:off x="6403223" y="3733389"/>
          <a:ext cx="4040630" cy="1404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Например: самооценка граждан уровня своей информированности по услугам КДЖС (очень высокий уровень, высокий, средний, низкий)</a:t>
          </a:r>
        </a:p>
      </dsp:txBody>
      <dsp:txXfrm>
        <a:off x="6444347" y="3774513"/>
        <a:ext cx="3958382" cy="1321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B8567-4CEE-41D0-B438-2172EFDEBC08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F0A9-A552-4DC7-B08C-71CDD0201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4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DC5979F-AD5D-489A-A4AC-A41269083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D5B450-9C6E-4B2F-BE51-40441141B9B1}" type="slidenum">
              <a:rPr lang="ru-RU" altLang="ru-RU">
                <a:latin typeface="Times New Roman" panose="02020603050405020304" pitchFamily="18" charset="0"/>
              </a:rPr>
              <a:pPr/>
              <a:t>3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0CD3D894-2FFD-44A3-9F13-59163B549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454A764C-9BD1-4740-B724-4A66A0A97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71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12215A76-D350-4967-882E-8A957DB72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6ABF38-C685-47E2-A6A7-83AB49677423}" type="slidenum">
              <a:rPr lang="ru-RU" altLang="ru-RU"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89091" name="Образ слайда 1">
            <a:extLst>
              <a:ext uri="{FF2B5EF4-FFF2-40B4-BE49-F238E27FC236}">
                <a16:creationId xmlns:a16="http://schemas.microsoft.com/office/drawing/2014/main" id="{C24D1363-C65B-4787-99F7-92863AB236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Заметки 2">
            <a:extLst>
              <a:ext uri="{FF2B5EF4-FFF2-40B4-BE49-F238E27FC236}">
                <a16:creationId xmlns:a16="http://schemas.microsoft.com/office/drawing/2014/main" id="{FEF5C34E-95D5-4AB7-B34F-9F327D48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22BE9-D7FC-46DF-8F2E-E03E804E0F24}"/>
              </a:ext>
            </a:extLst>
          </p:cNvPr>
          <p:cNvSpPr txBox="1">
            <a:spLocks noGrp="1"/>
          </p:cNvSpPr>
          <p:nvPr/>
        </p:nvSpPr>
        <p:spPr>
          <a:xfrm>
            <a:off x="6143625" y="8643938"/>
            <a:ext cx="642938" cy="428625"/>
          </a:xfrm>
          <a:prstGeom prst="rect">
            <a:avLst/>
          </a:prstGeom>
          <a:noFill/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C6C559D-3EAA-4A9C-9075-B387207B15F9}" type="slidenum">
              <a:rPr lang="ru-RU" altLang="ru-RU" sz="1300">
                <a:latin typeface="Calibri" panose="020F0502020204030204" pitchFamily="34" charset="0"/>
              </a:rPr>
              <a:pPr algn="r" eaLnBrk="1" hangingPunct="1"/>
              <a:t>5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1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1E85CE5-5982-4CEC-A2C4-BFD922CF9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C00EE-C533-4254-A533-9F0E88433B79}" type="slidenum">
              <a:rPr lang="ru-RU" altLang="ru-RU"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DBA5C10-E15C-4E80-ACB8-5E560B8C0E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84C2812-9FCA-4000-859B-D59B5872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57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6982-7041-46F3-9209-9FD91F4849AE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4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43DE-EF82-4A35-B40E-C4EA1CA0511C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6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0463-5E2B-4625-A706-43B7918AE31D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73AD-ADCA-419A-AD58-C6F274E85A46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7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BFE3-44EB-4C18-A4CD-C0E912EF705F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C5C7-2059-4D1D-A228-4D5BDA46B634}" type="datetime1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4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CAF7-E2A3-4F1D-93B9-478C58E00F3E}" type="datetime1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7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331-B7DE-4342-8293-CFB044355A20}" type="datetime1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4E31-F578-43B0-BA00-76B9C7F46BB7}" type="datetime1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E3324F-A2E8-4962-B5CC-75C3B41AE224}" type="datetime1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9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BC06-64DC-456E-A660-505B5521C23F}" type="datetime1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D6443D-362E-4966-A987-E686AE6129C2}" type="datetime1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0698E0-0EA7-4224-8D2C-38493EE8AD7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6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9EC76-B65E-4E28-99F0-0713CC318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783" y="2343151"/>
            <a:ext cx="9367560" cy="186309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  <a:latin typeface="+mn-lt"/>
              </a:rPr>
              <a:t>ТИПЫ ИНДИКАТОРОВ ДЛЯ МОНИТОРИНГА И ОЦЕНКИ РЕАЛИЗАЦИИ ПРОГРАММЫ/ПЛАНА</a:t>
            </a:r>
            <a:r>
              <a:rPr lang="ru-RU" sz="3600" b="1" dirty="0">
                <a:solidFill>
                  <a:schemeClr val="accent1"/>
                </a:solidFill>
              </a:rPr>
              <a:t>. 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chemeClr val="tx1"/>
                </a:solidFill>
                <a:latin typeface="+mn-lt"/>
              </a:rPr>
              <a:t>ПРЕЗЕНТАЦИЯ №3</a:t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AA5F9-AA24-4AC3-ACB9-456B915C0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143" y="4511626"/>
            <a:ext cx="8915399" cy="16200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Модуль 2. Инструменты для проведения мониторинга и оценки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25 января 2022 года</a:t>
            </a:r>
          </a:p>
          <a:p>
            <a:endParaRPr lang="ru-RU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73CF5DE-B825-4629-A644-EFCB364C451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516822" y="569824"/>
            <a:ext cx="8968693" cy="1168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49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3328DEFD-3411-45A9-8996-E0B71A63F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8965" y="270289"/>
            <a:ext cx="82804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Мониторинг программы/плана: </a:t>
            </a:r>
            <a:b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что нужно для успешного мониторинга?</a:t>
            </a:r>
            <a:endParaRPr lang="en-US" altLang="ru-RU" sz="28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FC4F131-4CD5-470D-A68E-D1FDDF9D9D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03889" y="1570383"/>
            <a:ext cx="9069181" cy="5098706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endParaRPr lang="ru-RU" altLang="ru-RU" b="1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ru-RU" altLang="ru-RU" sz="2400" b="1" dirty="0"/>
              <a:t>ОПРЕДЕЛИТЬ</a:t>
            </a:r>
            <a:r>
              <a:rPr lang="en-US" altLang="ru-RU" sz="2400" b="1" dirty="0"/>
              <a:t> ИЗМЕРЯЕМЫЕ ПОКАЗАТЕЛИ/</a:t>
            </a:r>
            <a:r>
              <a:rPr lang="ru-RU" altLang="ru-RU" sz="2400" b="1" dirty="0"/>
              <a:t>ИНДИКАТОРЫ</a:t>
            </a:r>
            <a:r>
              <a:rPr lang="en-US" altLang="ru-RU" sz="2400" b="1" dirty="0"/>
              <a:t> ПРОГРАММЫ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ru-RU" sz="2400" dirty="0" err="1"/>
              <a:t>Установить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источники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информации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для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проведения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мониторинга</a:t>
            </a:r>
            <a:endParaRPr lang="en-US" altLang="ru-RU" sz="2400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ru-RU" sz="2400" dirty="0" err="1"/>
              <a:t>Выбрать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методы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сбора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информации</a:t>
            </a:r>
            <a:r>
              <a:rPr lang="en-US" altLang="ru-RU" sz="24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ru-RU" sz="2400" dirty="0" err="1"/>
              <a:t>Определить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периодичность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сбора</a:t>
            </a:r>
            <a:r>
              <a:rPr lang="en-US" altLang="ru-RU" sz="2400" dirty="0"/>
              <a:t>/</a:t>
            </a:r>
            <a:r>
              <a:rPr lang="ru-RU" altLang="ru-RU" sz="2400" dirty="0"/>
              <a:t>получения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информации</a:t>
            </a:r>
            <a:endParaRPr lang="en-US" altLang="ru-RU" sz="2400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ru-RU" altLang="ru-RU" sz="2400" dirty="0"/>
              <a:t>С</a:t>
            </a:r>
            <a:r>
              <a:rPr lang="en-US" altLang="ru-RU" sz="2400" dirty="0" err="1"/>
              <a:t>планировать</a:t>
            </a:r>
            <a:r>
              <a:rPr lang="en-US" altLang="ru-RU" sz="2400" dirty="0"/>
              <a:t>, </a:t>
            </a:r>
            <a:r>
              <a:rPr lang="en-US" altLang="ru-RU" sz="2400" dirty="0" err="1"/>
              <a:t>каким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образом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будет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использоваться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получаемая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информация</a:t>
            </a:r>
            <a:endParaRPr lang="en-US" altLang="ru-RU" sz="2400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altLang="ru-RU" sz="2400" dirty="0" err="1"/>
              <a:t>Учесть</a:t>
            </a:r>
            <a:r>
              <a:rPr lang="en-US" altLang="ru-RU" sz="2400" dirty="0"/>
              <a:t> в </a:t>
            </a:r>
            <a:r>
              <a:rPr lang="en-US" altLang="ru-RU" sz="2400" dirty="0" err="1"/>
              <a:t>бюджете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программы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необходимые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расходы</a:t>
            </a:r>
            <a:endParaRPr lang="en-US" altLang="ru-RU" sz="2400" dirty="0"/>
          </a:p>
        </p:txBody>
      </p:sp>
      <p:pic>
        <p:nvPicPr>
          <p:cNvPr id="38917" name="Picture 4" descr="j0238283">
            <a:extLst>
              <a:ext uri="{FF2B5EF4-FFF2-40B4-BE49-F238E27FC236}">
                <a16:creationId xmlns:a16="http://schemas.microsoft.com/office/drawing/2014/main" id="{788EC89B-156C-43FA-BBA3-04B5A42F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3" y="2558291"/>
            <a:ext cx="17843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2EC773C4-6C9E-41D2-A548-16CA4BDE0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</a:rPr>
              <a:t>Как разработать индикаторы?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61E50DD-A3B5-4C0E-BF45-B2179CE6C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5678" y="1659836"/>
            <a:ext cx="10843592" cy="4691268"/>
          </a:xfrm>
        </p:spPr>
        <p:txBody>
          <a:bodyPr>
            <a:normAutofit fontScale="92500" lnSpcReduction="10000"/>
          </a:bodyPr>
          <a:lstStyle/>
          <a:p>
            <a:pPr marL="373063" indent="4763">
              <a:spcAft>
                <a:spcPct val="35000"/>
              </a:spcAft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marL="373063" indent="4763" algn="just">
              <a:spcAft>
                <a:spcPct val="35000"/>
              </a:spcAft>
              <a:buNone/>
            </a:pPr>
            <a:r>
              <a:rPr lang="ru-RU" altLang="ru-RU" sz="3200" dirty="0">
                <a:latin typeface="Arial" panose="020B0604020202020204" pitchFamily="34" charset="0"/>
              </a:rPr>
              <a:t>Ответить на вопрос: «По каким признакам мы узнаем о том, что результаты программы достигнуты?»</a:t>
            </a:r>
          </a:p>
          <a:p>
            <a:pPr marL="373063" indent="4763" algn="just">
              <a:spcAft>
                <a:spcPct val="35000"/>
              </a:spcAft>
              <a:buNone/>
            </a:pPr>
            <a:r>
              <a:rPr lang="ru-RU" altLang="ru-RU" sz="3200" dirty="0">
                <a:latin typeface="Arial" panose="020B0604020202020204" pitchFamily="34" charset="0"/>
              </a:rPr>
              <a:t>Индикаторы могут быть как количественными, так и качественными.</a:t>
            </a:r>
          </a:p>
          <a:p>
            <a:pPr marL="373063" indent="4763" algn="just">
              <a:spcAft>
                <a:spcPct val="35000"/>
              </a:spcAft>
              <a:buNone/>
            </a:pPr>
            <a:r>
              <a:rPr lang="ru-RU" altLang="ru-RU" sz="3200" dirty="0">
                <a:latin typeface="Arial" panose="020B0604020202020204" pitchFamily="34" charset="0"/>
              </a:rPr>
              <a:t>Разрабатывать индикаторы должны авторы/эксперты программы </a:t>
            </a:r>
          </a:p>
          <a:p>
            <a:pPr marL="373063" indent="4763" algn="just">
              <a:spcAft>
                <a:spcPct val="35000"/>
              </a:spcAft>
              <a:buNone/>
            </a:pPr>
            <a:r>
              <a:rPr lang="ru-RU" altLang="ru-RU" sz="3200" dirty="0">
                <a:latin typeface="Arial" panose="020B0604020202020204" pitchFamily="34" charset="0"/>
              </a:rPr>
              <a:t>Индикаторы формируются на этапе разработки, но могут корректироваться в ходе реализации программы/плана.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utoUpdateAnimBg="0"/>
      <p:bldP spid="1443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D2875-D9F9-4F93-ADD9-F7B4CCE4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Основные вопросы при выборе индикаторов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EE7FC-FBF2-49E5-B88A-DE267CF0B1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10058400" cy="44750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200" b="1" dirty="0"/>
              <a:t>Сможете ли вы измерить индикатор? </a:t>
            </a:r>
          </a:p>
          <a:p>
            <a:pPr lvl="0"/>
            <a:r>
              <a:rPr lang="ru-RU" sz="2200" b="1" dirty="0"/>
              <a:t>Сможете ли вы собрать информацию об индикаторе? Где сможете получить эту информацию?</a:t>
            </a:r>
          </a:p>
          <a:p>
            <a:pPr lvl="0"/>
            <a:r>
              <a:rPr lang="ru-RU" sz="2200" b="1" dirty="0"/>
              <a:t>Будет ли информация точной?</a:t>
            </a:r>
          </a:p>
          <a:p>
            <a:pPr lvl="0"/>
            <a:r>
              <a:rPr lang="ru-RU" sz="2200" b="1" dirty="0"/>
              <a:t>Сколько будет стоить получение информации с точки зрения (времени сотрудника; времени респондента; денег)</a:t>
            </a:r>
          </a:p>
          <a:p>
            <a:pPr lvl="0"/>
            <a:r>
              <a:rPr lang="ru-RU" sz="2200" b="1" dirty="0"/>
              <a:t>Как часто вы сможете получать информацию?</a:t>
            </a:r>
          </a:p>
          <a:p>
            <a:pPr lvl="0"/>
            <a:r>
              <a:rPr lang="ru-RU" sz="2200" b="1" dirty="0"/>
              <a:t>Будет ли у ваших сотрудников возможность собирать информацию?</a:t>
            </a:r>
          </a:p>
          <a:p>
            <a:pPr lvl="0"/>
            <a:r>
              <a:rPr lang="ru-RU" sz="2200" b="1" dirty="0"/>
              <a:t>Демонстрирует ли индикатор изменения в результате деятельности?</a:t>
            </a:r>
          </a:p>
          <a:p>
            <a:pPr lvl="0"/>
            <a:r>
              <a:rPr lang="ru-RU" sz="2200" b="1" dirty="0"/>
              <a:t>Поможет ли он принимать решения, которые улучшат результаты?</a:t>
            </a:r>
          </a:p>
          <a:p>
            <a:pPr lvl="0"/>
            <a:r>
              <a:rPr lang="ru-RU" sz="2200" b="1" dirty="0"/>
              <a:t>Поможет ли он в дальнейшем в последующей оценке?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3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69B6973D-396A-4F1F-B2EA-CD329672B8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52308" y="198097"/>
            <a:ext cx="10113962" cy="120650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80000"/>
              </a:lnSpc>
            </a:pPr>
            <a:r>
              <a:rPr lang="ru-RU" altLang="ru-RU" sz="32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ТИПЫ ИНДИКАТОРОВ </a:t>
            </a:r>
            <a:r>
              <a:rPr lang="ru-RU" altLang="ru-RU" sz="32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зависимости от того, какие характеристики Программы/плана измеряются:</a:t>
            </a:r>
            <a:br>
              <a:rPr lang="ru-RU" altLang="ru-RU" sz="32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32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377DD4C-921B-47D1-BF69-8CCA9637E2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028825"/>
            <a:ext cx="7931150" cy="48783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altLang="ru-RU" sz="2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26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5BAD397-E8CB-433B-9CA5-8CC7E1088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1173020"/>
              </p:ext>
            </p:extLst>
          </p:nvPr>
        </p:nvGraphicFramePr>
        <p:xfrm>
          <a:off x="1124613" y="1143001"/>
          <a:ext cx="10456517" cy="536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3E76B2E6-44F4-4E0B-819D-BD810967E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004987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chemeClr val="accent1"/>
                </a:solidFill>
              </a:rPr>
              <a:t>Индикаторы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8FE5B0CD-E463-4F3E-91CB-FAFCFC98C3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8279" y="2000250"/>
            <a:ext cx="9575801" cy="42900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Должны быть наглядными в отношении качественных и количественных характеристик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  <a:p>
            <a:pPr eaLnBrk="1" hangingPunct="1">
              <a:spcBef>
                <a:spcPct val="0"/>
              </a:spcBef>
            </a:pPr>
            <a:r>
              <a:rPr lang="ru-RU" altLang="ru-RU" sz="2800" b="1" dirty="0"/>
              <a:t>КОЛИЧЕСТВО</a:t>
            </a:r>
            <a:r>
              <a:rPr lang="ru-RU" altLang="ru-RU" sz="2800" dirty="0"/>
              <a:t> --- как много? сколько? как часто?</a:t>
            </a:r>
          </a:p>
          <a:p>
            <a:pPr eaLnBrk="1" hangingPunct="1">
              <a:spcBef>
                <a:spcPct val="100000"/>
              </a:spcBef>
            </a:pPr>
            <a:r>
              <a:rPr lang="ru-RU" altLang="ru-RU" sz="2800" b="1" dirty="0"/>
              <a:t>КАЧЕСТВО</a:t>
            </a:r>
            <a:r>
              <a:rPr lang="ru-RU" altLang="ru-RU" sz="2800" dirty="0"/>
              <a:t> -------- насколько хорошо?  </a:t>
            </a:r>
          </a:p>
          <a:p>
            <a:pPr eaLnBrk="1" hangingPunct="1">
              <a:spcBef>
                <a:spcPct val="100000"/>
              </a:spcBef>
            </a:pPr>
            <a:r>
              <a:rPr lang="ru-RU" altLang="ru-RU" sz="2800" b="1" dirty="0"/>
              <a:t>ВРEМЯ</a:t>
            </a:r>
            <a:r>
              <a:rPr lang="ru-RU" altLang="ru-RU" sz="2800" dirty="0"/>
              <a:t> -------------- когда?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FA2FF-DA80-48EC-B3C8-E2CBCACA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ТИПЫ ИНДИКАТОРОВ </a:t>
            </a:r>
            <a:r>
              <a:rPr lang="ru-RU" altLang="ru-RU" sz="40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зависимости от того, что измеряют: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DA229-A960-4E7D-A394-CA3C891D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2133599"/>
            <a:ext cx="8521700" cy="427332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altLang="ru-RU" sz="2800" b="1" dirty="0">
              <a:solidFill>
                <a:schemeClr val="accent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Индикаторы процесса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Индикаторы затрачиваемых ресурсов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Индикаторы результатов </a:t>
            </a:r>
          </a:p>
          <a:p>
            <a:pPr marL="0" indent="0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Индикаторы  воздействия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businessidei.com/wp-content/uploads/2013/10/1380585378_rost2.jpg">
            <a:extLst>
              <a:ext uri="{FF2B5EF4-FFF2-40B4-BE49-F238E27FC236}">
                <a16:creationId xmlns:a16="http://schemas.microsoft.com/office/drawing/2014/main" id="{B0FF20EA-A1B3-43B4-9247-113063403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88" y="1905000"/>
            <a:ext cx="2297112" cy="32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1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048CAF-A942-4AAC-80E3-CC7E3BBBA515}"/>
              </a:ext>
            </a:extLst>
          </p:cNvPr>
          <p:cNvSpPr txBox="1"/>
          <p:nvPr/>
        </p:nvSpPr>
        <p:spPr>
          <a:xfrm>
            <a:off x="546100" y="532349"/>
            <a:ext cx="108077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tg-Cyrl-TJ" sz="2400" b="1" dirty="0">
                <a:solidFill>
                  <a:schemeClr val="accent1"/>
                </a:solidFill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ЗАНЯТИЕ №3</a:t>
            </a:r>
          </a:p>
          <a:p>
            <a:pPr indent="449580" algn="just"/>
            <a:endParaRPr lang="tg-Cyrl-TJ" sz="2400" b="1" dirty="0">
              <a:effectLst/>
              <a:latin typeface="Times New Roman Tj" panose="020206030504050203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33. Показателями реализа</a:t>
            </a:r>
            <a:r>
              <a:rPr lang="ru-RU" dirty="0" err="1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ции</a:t>
            </a:r>
            <a:r>
              <a:rPr lang="ru-RU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Программы являются: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обращений граждан, подвергшихся дискриминации и насилию в семье;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центров помощи, центров или секторов по медико-социальной реабилитации для  пострадавших от насилия в семье;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специальных  сотрудников Министерства внутренних дел Республики Таджикистан, работающих по вопросам предупреждения насилия  в семье (участковые инспектора по предупреждению   насилия в семье);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информационно - образовательных мероприятий по вопросам предупреждения насилия  в семье;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 количество программ, предач и печатных материалов  в средствах массовой информации на тему  предупреждения насилия  в семье;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 количество зарегистрированных рассторгнутых браков;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девушек в старших классах  средних общеобразовательных школ и в высших учебных заведениях;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больных и инвалидов среди женщин и детей, пострадавших от насилия в семье;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к</a:t>
            </a:r>
            <a:r>
              <a:rPr lang="tg-Cyrl-TJ" dirty="0">
                <a:effectLst/>
                <a:latin typeface="Times New Roman Tj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оличество судебных решений в связи с правонарушениями, связанными с  по насилием  в семье.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5821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</TotalTime>
  <Words>505</Words>
  <Application>Microsoft Office PowerPoint</Application>
  <PresentationFormat>Широкоэкранный</PresentationFormat>
  <Paragraphs>62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Times New Roman Tj</vt:lpstr>
      <vt:lpstr>Ретро</vt:lpstr>
      <vt:lpstr> ТИПЫ ИНДИКАТОРОВ ДЛЯ МОНИТОРИНГА И ОЦЕНКИ РЕАЛИЗАЦИИ ПРОГРАММЫ/ПЛАНА.  ПРЕЗЕНТАЦИЯ №3 </vt:lpstr>
      <vt:lpstr>Мониторинг программы/плана:  что нужно для успешного мониторинга?</vt:lpstr>
      <vt:lpstr>Как разработать индикаторы?</vt:lpstr>
      <vt:lpstr>Основные вопросы при выборе индикаторов</vt:lpstr>
      <vt:lpstr>ТИПЫ ИНДИКАТОРОВ в зависимости от того, какие характеристики Программы/плана измеряются: </vt:lpstr>
      <vt:lpstr>Индикаторы</vt:lpstr>
      <vt:lpstr>ТИПЫ ИНДИКАТОРОВ в зависимости от того, что измеряют: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4. Инструменты для проведения мониторинга и оценки</dc:title>
  <dc:creator>пк</dc:creator>
  <cp:lastModifiedBy>Татьяна Ник</cp:lastModifiedBy>
  <cp:revision>36</cp:revision>
  <dcterms:created xsi:type="dcterms:W3CDTF">2019-06-13T20:06:43Z</dcterms:created>
  <dcterms:modified xsi:type="dcterms:W3CDTF">2022-03-21T01:19:31Z</dcterms:modified>
</cp:coreProperties>
</file>