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6"/>
  </p:notesMasterIdLst>
  <p:sldIdLst>
    <p:sldId id="384" r:id="rId2"/>
    <p:sldId id="263" r:id="rId3"/>
    <p:sldId id="273" r:id="rId4"/>
    <p:sldId id="260" r:id="rId5"/>
    <p:sldId id="264" r:id="rId6"/>
    <p:sldId id="267" r:id="rId7"/>
    <p:sldId id="374" r:id="rId8"/>
    <p:sldId id="389" r:id="rId9"/>
    <p:sldId id="388" r:id="rId10"/>
    <p:sldId id="387" r:id="rId11"/>
    <p:sldId id="378" r:id="rId12"/>
    <p:sldId id="379" r:id="rId13"/>
    <p:sldId id="377" r:id="rId14"/>
    <p:sldId id="3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8"/>
  </p:normalViewPr>
  <p:slideViewPr>
    <p:cSldViewPr snapToGrid="0" snapToObjects="1">
      <p:cViewPr varScale="1">
        <p:scale>
          <a:sx n="52" d="100"/>
          <a:sy n="52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CA1B6-BC44-421E-9E96-66E4C8DE045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1C71-003A-47A4-A453-4432DF50E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C1C71-003A-47A4-A453-4432DF50E6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4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34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543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78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826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56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04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841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40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350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55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253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nstats.un.org/wiki/display/SDGeHandbook/Indicator+5.2.1#Indicator5.2.1-References" TargetMode="External"/><Relationship Id="rId3" Type="http://schemas.openxmlformats.org/officeDocument/2006/relationships/hyperlink" Target="https://unstats.un.org/wiki/display/SDGeHandbook/Indicator+5.2.1#Indicator5.2.1-IndicatorName,TargetandGoal" TargetMode="External"/><Relationship Id="rId7" Type="http://schemas.openxmlformats.org/officeDocument/2006/relationships/hyperlink" Target="https://unstats.un.org/wiki/display/SDGeHandbook/Indicator+5.2.1#Indicator5.2.1-DataDisaggregation" TargetMode="External"/><Relationship Id="rId2" Type="http://schemas.openxmlformats.org/officeDocument/2006/relationships/hyperlink" Target="https://unstats.un.org/sdgs/dataConta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tats.un.org/wiki/display/SDGeHandbook/Indicator+5.2.1#Indicator5.2.1-MethodofComputationandOtherMethodologicalConsiderations" TargetMode="External"/><Relationship Id="rId5" Type="http://schemas.openxmlformats.org/officeDocument/2006/relationships/hyperlink" Target="https://unstats.un.org/wiki/display/SDGeHandbook/Indicator+5.2.1#Indicator5.2.1-DataSourcesandCollectionMethod" TargetMode="External"/><Relationship Id="rId4" Type="http://schemas.openxmlformats.org/officeDocument/2006/relationships/hyperlink" Target="https://unstats.un.org/wiki/display/SDGeHandbook/Indicator+5.2.1#Indicator5.2.1-DefinitionandRationale" TargetMode="External"/><Relationship Id="rId9" Type="http://schemas.openxmlformats.org/officeDocument/2006/relationships/hyperlink" Target="https://unstats.un.org/wiki/display/SDGeHandbook/Indicator+5.2.1#Indicator5.2.1-InternationalOrganization(s)forGlobalMonitor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BB964-6DC3-49A5-B38D-4350FC51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08" y="365760"/>
            <a:ext cx="10515600" cy="1325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E6FC06-0392-42B0-8FF2-2F327C33E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417" y="1828800"/>
            <a:ext cx="6386384" cy="4782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ПРЕЗЕНТАЦИЯ №5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ИНДИКАТОРЫ ЦУР</a:t>
            </a:r>
          </a:p>
          <a:p>
            <a:pPr marL="0" indent="0" algn="ctr">
              <a:buNone/>
            </a:pPr>
            <a:endParaRPr lang="ru-RU" sz="3600" b="1" kern="5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kern="50" dirty="0">
                <a:solidFill>
                  <a:schemeClr val="accent1">
                    <a:lumMod val="75000"/>
                  </a:schemeClr>
                </a:solidFill>
              </a:rPr>
              <a:t>25 января 2021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3D9CDFD-DD9B-472E-916E-7825753868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1173779"/>
            <a:ext cx="4452208" cy="543708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E28DD0E-B29F-4C5F-A327-BF4F160C1CB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864973" y="408877"/>
            <a:ext cx="9512907" cy="1168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146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2A8C-7267-4B0A-A093-1DD952C6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6991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Индикаторы ЦУР 5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531962-83BE-47AA-8FB1-6313B6DB5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604443"/>
              </p:ext>
            </p:extLst>
          </p:nvPr>
        </p:nvGraphicFramePr>
        <p:xfrm>
          <a:off x="1346886" y="1025611"/>
          <a:ext cx="8957338" cy="56223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957338">
                  <a:extLst>
                    <a:ext uri="{9D8B030D-6E8A-4147-A177-3AD203B41FA5}">
                      <a16:colId xmlns:a16="http://schemas.microsoft.com/office/drawing/2014/main" val="3002680410"/>
                    </a:ext>
                  </a:extLst>
                </a:gridCol>
              </a:tblGrid>
              <a:tr h="1184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5.6.1 Доля женщин в возрасте 15–49 лет, которые самостоятельно принимают информированные решения относительно сексуальных отношений, использования противозачаточных средств и ухода за репродуктивным здоровьем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83816664"/>
                  </a:ext>
                </a:extLst>
              </a:tr>
              <a:tr h="1184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5.6.2 Число стран, в которых действуют законы и постановления, гарантирующие полный и равный доступ женщин и мужчин в возрасте 15 лет и старше к услугам по охране сексуального и репродуктивного здоровья, информации и образованию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98993202"/>
                  </a:ext>
                </a:extLst>
              </a:tr>
              <a:tr h="1242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5.a.1 (a) Доля всего сельскохозяйственного населения, имеющего права собственности или гарантированные права на сельскохозяйственные земли, с разбивкой по полу; и (b) доля женщин среди владельцев или правообладателей сельскохозяйственных земель с разбивкой по типу владения.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30230705"/>
                  </a:ext>
                </a:extLst>
              </a:tr>
              <a:tr h="798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5.a.2 Доля стран, в которых правовая база (включая обычное право) гарантирует женщинам равные права на владение землей и / или контроль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99929072"/>
                  </a:ext>
                </a:extLst>
              </a:tr>
              <a:tr h="41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5.b.1 Доля лиц, владеющих мобильным телефоном, в разбивке по полу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78104158"/>
                  </a:ext>
                </a:extLst>
              </a:tr>
              <a:tr h="798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5.c.1 Доля стран, имеющих системы отслеживания и распределения государственных ассигнований на цели гендерного равенства и расширения прав и возможностей женщин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434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8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283FD-CBEB-461C-8277-AFE3C4C9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Индикатор по ЦУР 5.2.1. –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DEE9D-EF2F-4AEA-AFAF-9B54804C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7423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https://unstats.un.org/sdgs/dataContacts/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ПАСПОРТА ИНДИКАТОРА</a:t>
            </a: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Наименование показателя, цель и цель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Определение и обоснование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Источники данных и метод сбора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Метод расчета и другие методологические соображения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Разукрупнение данных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Рекомендации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u="none" strike="noStrike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Международная организация (ы) для глобального мониторинга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061C9-6080-4E0A-A009-2CD07133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ИНДИКАТОР 5.2.1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529D0-1DE1-420E-B091-3D5859A1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Индикатор 5.2.1. </a:t>
            </a:r>
            <a:r>
              <a:rPr lang="ru-RU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Доля женщин и девушек в возрасте 15 лет и старше, которые когда-либо вступали в партнерские отношения, подвергшихся физическому, сексуальному или психологическому насилию </a:t>
            </a:r>
            <a:r>
              <a:rPr lang="ru-RU" sz="2800" b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со стороны нынешнего или бывшего интимного партнера</a:t>
            </a:r>
            <a:r>
              <a:rPr lang="ru-RU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в течение предыдущих 12 месяцев</a:t>
            </a:r>
            <a:r>
              <a:rPr lang="ru-RU" sz="2800" b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, в зависимости от формы насилия и возраста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>
              <a:spcBef>
                <a:spcPts val="750"/>
              </a:spcBef>
            </a:pPr>
            <a:r>
              <a:rPr lang="ru-RU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Целевая задача 5.2. </a:t>
            </a:r>
            <a:r>
              <a:rPr lang="ru-RU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Ликвидация всех форм насилия в отношении всех женщин и девочек в государственной и частной сферах, включая торговлю людьми, сексуальную и другие виды эксплуатации.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5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5961E-825F-43A0-AFBA-9D8E9F98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Связанные индикаторы: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BEB95-4D22-4908-A442-C8A466FA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5.2.2. Доля женщин и девочек в возрасте от 15 лет, подвергавшихся сексуальному насилию со стороны кого-либо, кроме интимных партнеров, в последние 12 месяцев, в разбивке по возрасту и месту происшествия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11.7.2 Доля лиц, подвергшихся физическим или сексуальным домогательствам, в разбивке по полу, возрасту, признаку инвалидности и месту происшествия за последние 12 месяцев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16.1.3  Доля населения, в последние 12 месяцев подвергшегося физическому, психологическому или сексуальному насилию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16.2.3 Доля молодых женщин и мужчин в возрасте от 18 до 24 лет, подвергшихся сексуальному насилию до достижения 18 лет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77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B89D0-C24C-4BD7-82FB-5C295E9C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503238"/>
            <a:ext cx="11948984" cy="1604576"/>
          </a:xfrm>
        </p:spPr>
        <p:txBody>
          <a:bodyPr>
            <a:noAutofit/>
          </a:bodyPr>
          <a:lstStyle/>
          <a:p>
            <a:pPr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МЕТОД РАСЧЕТА:</a:t>
            </a:r>
            <a:b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effectLst/>
                <a:latin typeface="+mn-lt"/>
              </a:rPr>
              <a:t>5.2.1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Процент</a:t>
            </a:r>
            <a:r>
              <a:rPr lang="ru-RU" sz="2400" dirty="0">
                <a:latin typeface="+mn-lt"/>
              </a:rPr>
              <a:t> когда-либо </a:t>
            </a:r>
            <a:r>
              <a:rPr lang="ru-RU" sz="2400" dirty="0">
                <a:effectLst/>
                <a:latin typeface="+mn-lt"/>
              </a:rPr>
              <a:t>имевших партнеров женщин и девочек в возрасте 15 лет и старше, подвергшихся физическому, сексуальному или психологическому насилию со стороны нынешнего или бывшего интимного партнера в течение предыдущих 12 месяцев, с разбивкой по форме насилия и возрасту 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нескольким видам насилия 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(P </a:t>
            </a:r>
            <a:r>
              <a:rPr kumimoji="0" lang="ru-RU" altLang="ru-RU" sz="2400" i="1" u="none" strike="noStrike" cap="none" normalizeH="0" baseline="-3000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v, a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 ),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 можно рассчитать по следующей формуле: </a:t>
            </a:r>
            <a:b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B7842-DE07-458E-964B-72FAC12D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2430462"/>
            <a:ext cx="12307330" cy="4427537"/>
          </a:xfrm>
        </p:spPr>
        <p:txBody>
          <a:bodyPr/>
          <a:lstStyle/>
          <a:p>
            <a:pPr fontAlgn="t">
              <a:spcBef>
                <a:spcPts val="750"/>
              </a:spcBef>
            </a:pPr>
            <a:r>
              <a:rPr lang="ru-RU" sz="1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 </a:t>
            </a:r>
            <a:r>
              <a:rPr lang="ru-RU" sz="1800" i="1" baseline="-25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</a:t>
            </a:r>
            <a:r>
              <a:rPr lang="ru-RU" sz="1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, </a:t>
            </a:r>
            <a:r>
              <a:rPr lang="ru-RU" sz="1800" i="1" baseline="-25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- число когда-либо вступивших в партнерство женщин возрастной группы </a:t>
            </a:r>
            <a:r>
              <a:rPr lang="ru-RU" sz="1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a,</a:t>
            </a:r>
            <a:r>
              <a:rPr lang="ru-RU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которые пережили один или несколько видов насилия за последние 12 месяцев;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>
              <a:spcBef>
                <a:spcPts val="750"/>
              </a:spcBef>
            </a:pPr>
            <a:r>
              <a:rPr lang="ru-RU" sz="1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 </a:t>
            </a:r>
            <a:r>
              <a:rPr lang="ru-RU" sz="1800" i="1" baseline="-250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Total</a:t>
            </a:r>
            <a:r>
              <a:rPr lang="ru-RU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- это общее количество когда-либо вступивших в партнерство женщин возрастной группы a в стране; 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>
              <a:spcBef>
                <a:spcPts val="750"/>
              </a:spcBef>
            </a:pPr>
            <a:r>
              <a:rPr lang="ru-RU" sz="1800" i="1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обозначает комбинацию одного или нескольких типов насилия, которым подвергаются женщины.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" name="Рисунок 2">
            <a:extLst>
              <a:ext uri="{FF2B5EF4-FFF2-40B4-BE49-F238E27FC236}">
                <a16:creationId xmlns:a16="http://schemas.microsoft.com/office/drawing/2014/main" id="{5F642B3E-A53E-42FA-BE64-6BBA6F08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606800"/>
            <a:ext cx="5257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01AC061-0DC2-421E-8919-D4809747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12192000" cy="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692" r="-59" b="2121"/>
          <a:stretch/>
        </p:blipFill>
        <p:spPr>
          <a:xfrm>
            <a:off x="0" y="242888"/>
            <a:ext cx="12192000" cy="6029325"/>
          </a:xfrm>
        </p:spPr>
      </p:pic>
    </p:spTree>
    <p:extLst>
      <p:ext uri="{BB962C8B-B14F-4D97-AF65-F5344CB8AC3E}">
        <p14:creationId xmlns:p14="http://schemas.microsoft.com/office/powerpoint/2010/main" val="198053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2B124-6439-4627-B9F6-1E06684F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60" y="1116281"/>
            <a:ext cx="7409895" cy="562890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98C31A-E331-4B4E-B756-9C7C8CA3881C}"/>
              </a:ext>
            </a:extLst>
          </p:cNvPr>
          <p:cNvSpPr/>
          <p:nvPr/>
        </p:nvSpPr>
        <p:spPr>
          <a:xfrm>
            <a:off x="2066306" y="-5009"/>
            <a:ext cx="9334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Повестка дня до 2030 года: основные компоненты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4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3632"/>
            <a:ext cx="11658600" cy="15137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latin typeface="Georgia" charset="0"/>
                <a:ea typeface="Georgia" charset="0"/>
                <a:cs typeface="Georgia" charset="0"/>
              </a:rPr>
              <a:t>Необходимо отслеживание и обеспечение сбора качественных, доступных и актуальных данных.</a:t>
            </a:r>
            <a:endParaRPr lang="en-US" sz="2800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187" y="1847335"/>
            <a:ext cx="8034714" cy="429789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endParaRPr lang="ru-RU" sz="2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buFont typeface="Wingdings" charset="2"/>
              <a:buChar char="v"/>
            </a:pPr>
            <a:endParaRPr lang="ru-RU" sz="2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buFont typeface="Wingdings" charset="2"/>
              <a:buChar char="v"/>
            </a:pPr>
            <a:endParaRPr lang="ru-RU" sz="2200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0" indent="0" algn="ctr">
              <a:buNone/>
            </a:pPr>
            <a:r>
              <a:rPr lang="is-IS" sz="54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17 целе</a:t>
            </a:r>
            <a:r>
              <a:rPr lang="ru-RU" sz="54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й</a:t>
            </a:r>
            <a:r>
              <a:rPr lang="is-IS" sz="54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, 169 задач, более 230 индикаторов</a:t>
            </a:r>
            <a:endParaRPr lang="ru-RU" sz="54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buFont typeface="Wingdings" charset="2"/>
              <a:buChar char="v"/>
            </a:pPr>
            <a:endParaRPr lang="ru-RU" sz="2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5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Индикаторы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0050" y="1885950"/>
            <a:ext cx="5817870" cy="4371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3 уровня индикаторов:</a:t>
            </a:r>
          </a:p>
          <a:p>
            <a:pPr>
              <a:buFont typeface="Wingdings" charset="2"/>
              <a:buChar char="§"/>
            </a:pP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Уровень 1 (</a:t>
            </a:r>
            <a:r>
              <a:rPr lang="ru-RU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Tier</a:t>
            </a: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1) — индикаторы с четко определенной методологией и стандартами, данные по которым регулярно публикуют страны</a:t>
            </a:r>
          </a:p>
          <a:p>
            <a:pPr>
              <a:buFont typeface="Wingdings" charset="2"/>
              <a:buChar char="§"/>
            </a:pP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Уровень 2 (</a:t>
            </a:r>
            <a:r>
              <a:rPr lang="ru-RU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Tier</a:t>
            </a: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2) — индикаторы с четко определенной методологией и стандартами, но данные по ним регулярно не публикуются</a:t>
            </a:r>
          </a:p>
          <a:p>
            <a:pPr>
              <a:buFont typeface="Wingdings" charset="2"/>
              <a:buChar char="§"/>
            </a:pP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Уровень 3 (</a:t>
            </a:r>
            <a:r>
              <a:rPr lang="ru-RU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Tier</a:t>
            </a: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3) — индикаторы без четко определенной методологии и стандартов, либо с методологией/стандартами в процессе развития </a:t>
            </a:r>
            <a:r>
              <a:rPr lang="ru-RU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en-GB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1/3 </a:t>
            </a:r>
            <a:r>
              <a:rPr lang="ru-RU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всех индикаторов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85950"/>
            <a:ext cx="5269230" cy="39831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Примеры </a:t>
            </a:r>
          </a:p>
          <a:p>
            <a:pPr>
              <a:buFont typeface="Wingdings" charset="2"/>
              <a:buChar char="§"/>
            </a:pP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Показатель 1.2.1 — Доля населения страны, живущего за национальной чертой бедности, в разбивке по полу и возрасту.</a:t>
            </a:r>
          </a:p>
          <a:p>
            <a:pPr>
              <a:buFont typeface="Wingdings" charset="2"/>
              <a:buChar char="§"/>
            </a:pP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Показатель 1.2.2 — Доля мужчин, женщин и детей всех возрастов, живущих в нищете во всех ее проявлениях, согласно национальным определениям.</a:t>
            </a:r>
          </a:p>
          <a:p>
            <a:pPr>
              <a:buFont typeface="Wingdings" charset="2"/>
              <a:buChar char="§"/>
            </a:pPr>
            <a:r>
              <a:rPr lang="ru-RU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Показатель 1.4.1 — Доля населения, живущего в домохозяйствах с доступом к базовым услугам. </a:t>
            </a:r>
            <a:endParaRPr lang="en-US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4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274638"/>
            <a:ext cx="85725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Приоритеты по обеспечению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гендерного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равенства и устранению структурных причин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гендерной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дискриминации и реальному изменению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гендерных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отношении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484784"/>
            <a:ext cx="8352928" cy="5184576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Гендерное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 равенство при распределении ресурсов и возможностей. 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600" dirty="0"/>
              <a:t>Прежде всего неравное распределение таких ресурсов и возможностей , как производственные активы (включая землю), ограниченный доступ к достойной  работе и равной  оплате труда , знаниям и медицинским услугам являются ключевыми препятствиями   для обеспечения экономической и социальной безопасности женщин.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Свобода от насилия в отношении женщин и девочек.</a:t>
            </a: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dirty="0"/>
              <a:t>          Насилие, которое причиняет огромный физический и психологический вред женщинам и девочкам, является нарушением прав человека, ограничивает их возможности для реализации потенциала, а также влечет за собой большие экономические затраты как для них самих, так и для общества в целом.</a:t>
            </a:r>
          </a:p>
          <a:p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Гендерное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 равенство при принятии решений в государственном и частном секторах.</a:t>
            </a:r>
          </a:p>
          <a:p>
            <a:pPr>
              <a:buNone/>
            </a:pPr>
            <a:r>
              <a:rPr lang="ru-RU" sz="2600" b="1" dirty="0"/>
              <a:t>           </a:t>
            </a:r>
            <a:r>
              <a:rPr lang="ru-RU" sz="2600" dirty="0"/>
              <a:t>Ограниченное число женщин, участвующих в принятии государственных решений в различных органах, от парламента до местных советов, должно быть увеличено, чтобы обеспечить их должное представительство в демократических институтах и иметь возможность учитывать  их мнение при принятии решений  в этих органах. </a:t>
            </a:r>
          </a:p>
          <a:p>
            <a:endParaRPr lang="ru-RU" dirty="0"/>
          </a:p>
        </p:txBody>
      </p:sp>
      <p:pic>
        <p:nvPicPr>
          <p:cNvPr id="4" name="Picture 2" descr="C:\Users\Панорама-2\Desktop\Картинка весы рав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648" y="76870"/>
            <a:ext cx="1674432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CB192-AD79-45B7-8881-58CCBE81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47" y="135925"/>
            <a:ext cx="6167158" cy="60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2D6D8-62F3-4C8E-B6FF-258DC51D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ЦУР 5.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C8965-1BC3-45F0-8F86-D2272A25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1408670"/>
            <a:ext cx="11714206" cy="556054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5.1 Покончить со всеми формами дискриминации в отношении всех женщин и девочек повсюду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5.2 Искоренить все формы насилия в отношении всех женщин и девочек в общественной и частной сферах, включая торговлю людьми, сексуальную и другие виды эксплуатации.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5.3 Искоренить все вредные обычаи, такие как детские, ранние и принудительные браки и калечащие операции на женских половых органах.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5.4 Признавать и ценить неоплачиваемый уход и домашний труд посредством предоставления государственных услуг, инфраструктуры и политики социальной защиты, а также поощрения совместной ответственности в домашнем хозяйстве и семье в соответствии с национальными требованиями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5.5 Обеспечить полное и эффективное участие женщин и равные возможности для руководства на всех уровнях принятия решений в политической, экономической и общественной жизни.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5.a Провести реформы для предоставления женщинам равных прав на экономические ресурсы, а также доступа к владению и контролю над землей и другими формами собственности, финансовыми услугами, наследованием и природными ресурсами в соответствии с национальными законами.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5.b Расширять использование передовых технологий, в частности информационно-коммуникационных технологий, для содействия расширению прав и возможностей женщин.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2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13FC5-7A1A-4902-9B43-B8257B27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78341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ЦУР 5. Индикаторы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2DC294-CC64-40BF-AFC2-250BBAEE7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77443"/>
              </p:ext>
            </p:extLst>
          </p:nvPr>
        </p:nvGraphicFramePr>
        <p:xfrm>
          <a:off x="1170896" y="1149178"/>
          <a:ext cx="9864062" cy="57053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864062">
                  <a:extLst>
                    <a:ext uri="{9D8B030D-6E8A-4147-A177-3AD203B41FA5}">
                      <a16:colId xmlns:a16="http://schemas.microsoft.com/office/drawing/2014/main" val="2382920158"/>
                    </a:ext>
                  </a:extLst>
                </a:gridCol>
              </a:tblGrid>
              <a:tr h="6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5.1.1 Существуют ли правовые рамки для поощрения, обеспечения соблюдения и контроля за равенством и недискриминацией по признаку пола.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9572349"/>
                  </a:ext>
                </a:extLst>
              </a:tr>
              <a:tr h="1279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5.2.1 Доля когда-либо имевших партнеров женщин и девочек в возрасте 15 лет и старше, подвергшихся физическому, сексуальному или психологическому насилию со стороны нынешнего или бывшего интимного партнера в течение предыдущих 12 месяцев, с разбивкой по форме насилия и возрасту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6043562"/>
                  </a:ext>
                </a:extLst>
              </a:tr>
              <a:tr h="1146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5.2.2 Доля женщин и девочек в возрасте 15 лет и старше, подвергшихся сексуальному насилию со стороны лиц, не являющихся сексуальными партнерами, в течение предыдущих 12 месяцев, с разбивкой по возрасту и месту происшествия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7988566"/>
                  </a:ext>
                </a:extLst>
              </a:tr>
              <a:tr h="400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5.3.1 Доля женщин в возрасте 20–24 лет, состоявших в браке или союзе до 15 лет и до 18 лет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39006547"/>
                  </a:ext>
                </a:extLst>
              </a:tr>
              <a:tr h="77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5.3.2 Доля девочек и женщин в возрасте 15–49 лет, подвергшихся калечащим операциям на женских половых органах / обрезанию, по возрасту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7203769"/>
                  </a:ext>
                </a:extLst>
              </a:tr>
              <a:tr h="77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5.4.1 Доля времени, затрачиваемого на неоплачиваемую работу по дому и уходу, в разбивке по полу, возрасту и месту жительства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151255"/>
                  </a:ext>
                </a:extLst>
              </a:tr>
              <a:tr h="422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5.5.1 Доля мест, занимаемых женщинами в (а) национальных парламентах и ​​(б) местных органах власти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34764712"/>
                  </a:ext>
                </a:extLst>
              </a:tr>
              <a:tr h="216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5.5.2 Доля женщин на руководящих должностях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2908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16738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директоров</Template>
  <TotalTime>774</TotalTime>
  <Words>1271</Words>
  <Application>Microsoft Office PowerPoint</Application>
  <PresentationFormat>Широкоэкранный</PresentationFormat>
  <Paragraphs>76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Georgia</vt:lpstr>
      <vt:lpstr>Segoe UI</vt:lpstr>
      <vt:lpstr>Symbol</vt:lpstr>
      <vt:lpstr>Times New Roman</vt:lpstr>
      <vt:lpstr>Wingdings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Необходимо отслеживание и обеспечение сбора качественных, доступных и актуальных данных.</vt:lpstr>
      <vt:lpstr>Индикаторы</vt:lpstr>
      <vt:lpstr>Приоритеты по обеспечению гендерного равенства и устранению структурных причин гендерной дискриминации и реальному изменению гендерных отношении</vt:lpstr>
      <vt:lpstr>Презентация PowerPoint</vt:lpstr>
      <vt:lpstr>ЦУР 5. ЗАДАЧИ</vt:lpstr>
      <vt:lpstr>ЦУР 5. Индикаторы</vt:lpstr>
      <vt:lpstr>Индикаторы ЦУР 5</vt:lpstr>
      <vt:lpstr>Индикатор по ЦУР 5.2.1. –</vt:lpstr>
      <vt:lpstr>ИНДИКАТОР 5.2.1</vt:lpstr>
      <vt:lpstr>Связанные индикаторы: </vt:lpstr>
      <vt:lpstr>МЕТОД РАСЧЕТА: 5.2.1 Процент когда-либо имевших партнеров женщин и девочек в возрасте 15 лет и старше, подвергшихся физическому, сексуальному или психологическому насилию со стороны нынешнего или бывшего интимного партнера в течение предыдущих 12 месяцев, с разбивкой по форме насилия и возрасту нескольким видам насилия (P v, a ), можно рассчитать по следующей формуле: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Petrova, Olga</dc:creator>
  <cp:lastModifiedBy>Татьяна Ник</cp:lastModifiedBy>
  <cp:revision>19</cp:revision>
  <dcterms:created xsi:type="dcterms:W3CDTF">2018-01-23T23:46:02Z</dcterms:created>
  <dcterms:modified xsi:type="dcterms:W3CDTF">2022-03-21T05:03:25Z</dcterms:modified>
</cp:coreProperties>
</file>