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2.bin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h60LZHciogj8xclKDGP9l7vL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70E285-F76A-473F-AED5-4D36DEF87B99}">
  <a:tblStyle styleId="{1370E285-F76A-473F-AED5-4D36DEF87B9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fill>
          <a:solidFill>
            <a:srgbClr val="F5D8CA"/>
          </a:solidFill>
        </a:fill>
      </a:tcStyle>
    </a:band1H>
    <a:band2H>
      <a:tcTxStyle/>
    </a:band2H>
    <a:band1V>
      <a:tcTxStyle/>
      <a:tcStyle>
        <a:fill>
          <a:solidFill>
            <a:srgbClr val="F5D8C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B42F2A80-EBBC-42EF-80A5-31715CAE8E8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650BFC76-C62C-4CF0-B2B1-B9C70D7A7CE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FAECE6"/>
          </a:solidFill>
        </a:fill>
      </a:tcStyle>
    </a:band1H>
    <a:band2H>
      <a:tcTxStyle/>
    </a:band2H>
    <a:band1V>
      <a:tcTxStyle/>
      <a:tcStyle>
        <a:fill>
          <a:solidFill>
            <a:srgbClr val="FAECE6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722313" y="381000"/>
            <a:ext cx="5416550" cy="304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458788" y="3579813"/>
            <a:ext cx="601821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 txBox="1"/>
          <p:nvPr/>
        </p:nvSpPr>
        <p:spPr>
          <a:xfrm>
            <a:off x="6143625" y="8643938"/>
            <a:ext cx="642938" cy="428625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spcFirstLastPara="1" rIns="99025" wrap="square" tIns="495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14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4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2" name="Google Shape;52;p1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20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2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2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2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22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3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17" name="Google Shape;17;p13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ctrTitle"/>
          </p:nvPr>
        </p:nvSpPr>
        <p:spPr>
          <a:xfrm>
            <a:off x="1097280" y="2183130"/>
            <a:ext cx="10058400" cy="17726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br>
              <a:rPr b="1" lang="ru-RU" sz="4800">
                <a:solidFill>
                  <a:schemeClr val="accent1"/>
                </a:solidFill>
              </a:rPr>
            </a:br>
            <a:r>
              <a:rPr b="1" lang="ru-RU" sz="4800">
                <a:solidFill>
                  <a:schemeClr val="accent1"/>
                </a:solidFill>
              </a:rPr>
              <a:t>Методы для  проведения мониторинга и оценки</a:t>
            </a:r>
            <a:br>
              <a:rPr b="1" lang="ru-RU" sz="4800">
                <a:solidFill>
                  <a:schemeClr val="accent1"/>
                </a:solidFill>
              </a:rPr>
            </a:br>
            <a:r>
              <a:rPr b="1" lang="ru-RU" sz="4800">
                <a:solidFill>
                  <a:schemeClr val="dk1"/>
                </a:solidFill>
              </a:rPr>
              <a:t>Презентация №6</a:t>
            </a:r>
            <a:endParaRPr/>
          </a:p>
        </p:txBody>
      </p:sp>
      <p:sp>
        <p:nvSpPr>
          <p:cNvPr id="106" name="Google Shape;106;p1"/>
          <p:cNvSpPr txBox="1"/>
          <p:nvPr>
            <p:ph idx="1" type="subTitle"/>
          </p:nvPr>
        </p:nvSpPr>
        <p:spPr>
          <a:xfrm>
            <a:off x="1278955" y="4515254"/>
            <a:ext cx="10058400" cy="1583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ru-RU" sz="2800">
                <a:solidFill>
                  <a:schemeClr val="dk1"/>
                </a:solidFill>
              </a:rPr>
              <a:t>МОДУЛЬ 3. ОСНОВНЫЕ МЕТОДЫ СБОРА И АНАЛИЗА ДАННЫХ ДЛЯ ПРОВЕДЕНИЯ МОНИТОРИНГА И ОЦЕНКИ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None/>
            </a:pPr>
            <a:r>
              <a:rPr b="1" lang="ru-RU">
                <a:solidFill>
                  <a:schemeClr val="dk1"/>
                </a:solidFill>
              </a:rPr>
              <a:t>26 ЯНВАРЯ 2020</a:t>
            </a:r>
            <a:endParaRPr/>
          </a:p>
        </p:txBody>
      </p:sp>
      <p:grpSp>
        <p:nvGrpSpPr>
          <p:cNvPr id="107" name="Google Shape;107;p1"/>
          <p:cNvGrpSpPr/>
          <p:nvPr/>
        </p:nvGrpSpPr>
        <p:grpSpPr>
          <a:xfrm>
            <a:off x="4537710" y="352552"/>
            <a:ext cx="2750819" cy="1407667"/>
            <a:chOff x="0" y="0"/>
            <a:chExt cx="3954779" cy="2346960"/>
          </a:xfrm>
        </p:grpSpPr>
        <p:pic>
          <p:nvPicPr>
            <p:cNvPr id="108" name="Google Shape;108;p1"/>
            <p:cNvPicPr preferRelativeResize="0"/>
            <p:nvPr/>
          </p:nvPicPr>
          <p:blipFill rotWithShape="1">
            <a:blip r:embed="rId3">
              <a:alphaModFix/>
            </a:blip>
            <a:srcRect b="46054" l="36999" r="5086" t="7867"/>
            <a:stretch/>
          </p:blipFill>
          <p:spPr>
            <a:xfrm>
              <a:off x="123825" y="0"/>
              <a:ext cx="3604260" cy="17589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" name="Google Shape;109;p1"/>
            <p:cNvGrpSpPr/>
            <p:nvPr/>
          </p:nvGrpSpPr>
          <p:grpSpPr>
            <a:xfrm>
              <a:off x="0" y="1666875"/>
              <a:ext cx="3954779" cy="680085"/>
              <a:chOff x="0" y="0"/>
              <a:chExt cx="4069080" cy="700405"/>
            </a:xfrm>
          </p:grpSpPr>
          <p:pic>
            <p:nvPicPr>
              <p:cNvPr id="110" name="Google Shape;110;p1"/>
              <p:cNvPicPr preferRelativeResize="0"/>
              <p:nvPr/>
            </p:nvPicPr>
            <p:blipFill rotWithShape="1">
              <a:blip r:embed="rId4">
                <a:alphaModFix/>
              </a:blip>
              <a:srcRect b="9342" l="7813" r="4857" t="60677"/>
              <a:stretch/>
            </p:blipFill>
            <p:spPr>
              <a:xfrm>
                <a:off x="0" y="0"/>
                <a:ext cx="3197860" cy="7004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" name="Google Shape;111;p1"/>
              <p:cNvPicPr preferRelativeResize="0"/>
              <p:nvPr/>
            </p:nvPicPr>
            <p:blipFill rotWithShape="1">
              <a:blip r:embed="rId5">
                <a:alphaModFix/>
              </a:blip>
              <a:srcRect b="17224" l="811" r="832" t="16880"/>
              <a:stretch/>
            </p:blipFill>
            <p:spPr>
              <a:xfrm>
                <a:off x="3295650" y="95250"/>
                <a:ext cx="773430" cy="5384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0"/>
          <p:cNvSpPr txBox="1"/>
          <p:nvPr>
            <p:ph type="title"/>
          </p:nvPr>
        </p:nvSpPr>
        <p:spPr>
          <a:xfrm>
            <a:off x="1272209" y="260349"/>
            <a:ext cx="9216405" cy="9224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Наблюдение</a:t>
            </a:r>
            <a:r>
              <a:rPr b="1"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</a:t>
            </a:r>
            <a:br>
              <a:rPr b="1"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непосредственная регистрация событий:</a:t>
            </a:r>
            <a:endParaRPr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1471336" y="2016164"/>
            <a:ext cx="9741147" cy="4443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Заранее определена процедура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Сведения фиксируются в протоколе или дневнике по определенной системе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b="1" lang="ru-RU" sz="2800">
                <a:latin typeface="Arial"/>
                <a:ea typeface="Arial"/>
                <a:cs typeface="Arial"/>
                <a:sym typeface="Arial"/>
              </a:rPr>
              <a:t>Неструктурируемое:</a:t>
            </a:r>
            <a:r>
              <a:rPr lang="ru-RU" sz="2800">
                <a:latin typeface="Arial"/>
                <a:ea typeface="Arial"/>
                <a:cs typeface="Arial"/>
                <a:sym typeface="Arial"/>
              </a:rPr>
              <a:t> ситуация заранее не определена; нет строгого  плана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b="1" lang="ru-RU" sz="2800">
                <a:latin typeface="Arial"/>
                <a:ea typeface="Arial"/>
                <a:cs typeface="Arial"/>
                <a:sym typeface="Arial"/>
              </a:rPr>
              <a:t>Структурируемое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Включенное – войти в среду и адаптироваться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Простое – взгляд «со стороны»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SzPts val="2800"/>
              <a:buChar char=" "/>
            </a:pPr>
            <a:r>
              <a:rPr lang="ru-RU" sz="2800">
                <a:latin typeface="Arial"/>
                <a:ea typeface="Arial"/>
                <a:cs typeface="Arial"/>
                <a:sym typeface="Arial"/>
              </a:rPr>
              <a:t>Систематическое/ Случайное</a:t>
            </a:r>
            <a:endParaRPr/>
          </a:p>
        </p:txBody>
      </p:sp>
      <p:pic>
        <p:nvPicPr>
          <p:cNvPr descr="j0331685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9688" y="252414"/>
            <a:ext cx="180022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11"/>
          <p:cNvSpPr txBox="1"/>
          <p:nvPr>
            <p:ph type="title"/>
          </p:nvPr>
        </p:nvSpPr>
        <p:spPr>
          <a:xfrm>
            <a:off x="1919289" y="188913"/>
            <a:ext cx="8569325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ru-RU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Фокус-группа – </a:t>
            </a:r>
            <a:endParaRPr/>
          </a:p>
        </p:txBody>
      </p:sp>
      <p:sp>
        <p:nvSpPr>
          <p:cNvPr id="205" name="Google Shape;205;p11"/>
          <p:cNvSpPr txBox="1"/>
          <p:nvPr>
            <p:ph idx="1" type="body"/>
          </p:nvPr>
        </p:nvSpPr>
        <p:spPr>
          <a:xfrm>
            <a:off x="1272209" y="1838739"/>
            <a:ext cx="9940274" cy="4471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778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Небольшая группа (8-10 человек) 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Определенная тема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От 30 минут до 2-х часов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Каждый отвечает на вопрос, дополняет других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Люди развивают свои взгляды с точки зрения взглядов других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Участники фокусируют важную тему</a:t>
            </a:r>
            <a:endParaRPr/>
          </a:p>
          <a:p>
            <a:pPr indent="-177800" lvl="0" marL="91440" rtl="0" algn="l">
              <a:lnSpc>
                <a:spcPct val="90000"/>
              </a:lnSpc>
              <a:spcBef>
                <a:spcPts val="1680"/>
              </a:spcBef>
              <a:spcAft>
                <a:spcPts val="0"/>
              </a:spcAft>
              <a:buSzPts val="2800"/>
              <a:buFont typeface="Noto Sans Symbols"/>
              <a:buChar char="✔"/>
            </a:pPr>
            <a:r>
              <a:rPr lang="ru-RU"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Небольшое количество вопросов</a:t>
            </a:r>
            <a:endParaRPr/>
          </a:p>
        </p:txBody>
      </p:sp>
      <p:pic>
        <p:nvPicPr>
          <p:cNvPr descr="j0232383"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0457" y="213519"/>
            <a:ext cx="2232025" cy="1474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2362200" y="6096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 какой мере можно доверять полученным данным?</a:t>
            </a:r>
            <a:endParaRPr b="0" i="0" sz="2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D05219_" id="214" name="Google Shape;21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1981200"/>
            <a:ext cx="1066800" cy="9985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00393_" id="215" name="Google Shape;21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29600" y="2514601"/>
            <a:ext cx="744538" cy="944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03254_" id="216" name="Google Shape;21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3400" y="5334001"/>
            <a:ext cx="10668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D06663_" id="217" name="Google Shape;21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24400" y="2667001"/>
            <a:ext cx="1879600" cy="1630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2"/>
          <p:cNvCxnSpPr/>
          <p:nvPr/>
        </p:nvCxnSpPr>
        <p:spPr>
          <a:xfrm flipH="1" rot="10800000">
            <a:off x="5105400" y="4191000"/>
            <a:ext cx="1295400" cy="1219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19" name="Google Shape;219;p12"/>
          <p:cNvCxnSpPr/>
          <p:nvPr/>
        </p:nvCxnSpPr>
        <p:spPr>
          <a:xfrm>
            <a:off x="3581400" y="2971800"/>
            <a:ext cx="2971800" cy="1447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20" name="Google Shape;220;p12"/>
          <p:cNvCxnSpPr/>
          <p:nvPr/>
        </p:nvCxnSpPr>
        <p:spPr>
          <a:xfrm flipH="1">
            <a:off x="6342270" y="3429000"/>
            <a:ext cx="2133600" cy="838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21" name="Google Shape;221;p12"/>
          <p:cNvSpPr txBox="1"/>
          <p:nvPr/>
        </p:nvSpPr>
        <p:spPr>
          <a:xfrm>
            <a:off x="6705600" y="4572001"/>
            <a:ext cx="3009900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ТРИАНГУЛЯЦИЯ: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b="1" i="0" lang="ru-RU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Методы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b="1" i="0" lang="ru-RU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Источники</a:t>
            </a:r>
            <a:endParaRPr/>
          </a:p>
          <a:p>
            <a:pPr indent="-1651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b="1" i="0" lang="ru-RU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Исследователи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646043" y="286603"/>
            <a:ext cx="9849679" cy="12440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lang="ru-RU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МЕТОДЫ СБОРА ИНФОРМАЦИИ - </a:t>
            </a:r>
            <a:br>
              <a:rPr b="1" lang="ru-RU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   инструменты мониторинга и оценки</a:t>
            </a:r>
            <a:endParaRPr b="1" sz="3600">
              <a:solidFill>
                <a:schemeClr val="accent1"/>
              </a:solidFill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2802832" y="1914887"/>
            <a:ext cx="6195810" cy="4454436"/>
            <a:chOff x="2156719" y="44"/>
            <a:chExt cx="6195810" cy="4454436"/>
          </a:xfrm>
        </p:grpSpPr>
        <p:sp>
          <p:nvSpPr>
            <p:cNvPr id="118" name="Google Shape;118;p2"/>
            <p:cNvSpPr/>
            <p:nvPr/>
          </p:nvSpPr>
          <p:spPr>
            <a:xfrm>
              <a:off x="2156719" y="44"/>
              <a:ext cx="2944016" cy="937776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184186" y="27511"/>
              <a:ext cx="2889082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ru-RU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Сбор существующих (вторичных) данных (анализ документов)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451120" y="937820"/>
              <a:ext cx="294401" cy="7033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2"/>
            <p:cNvSpPr/>
            <p:nvPr/>
          </p:nvSpPr>
          <p:spPr>
            <a:xfrm>
              <a:off x="2745522" y="1172264"/>
              <a:ext cx="1774692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2772989" y="1199731"/>
              <a:ext cx="1719758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Отчеты различные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1120" y="937820"/>
              <a:ext cx="294401" cy="18755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4" name="Google Shape;124;p2"/>
            <p:cNvSpPr/>
            <p:nvPr/>
          </p:nvSpPr>
          <p:spPr>
            <a:xfrm>
              <a:off x="2745522" y="2344484"/>
              <a:ext cx="1814439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2772989" y="2371951"/>
              <a:ext cx="1759505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Данные статистики</a:t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451120" y="937820"/>
              <a:ext cx="294401" cy="3047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" name="Google Shape;127;p2"/>
            <p:cNvSpPr/>
            <p:nvPr/>
          </p:nvSpPr>
          <p:spPr>
            <a:xfrm>
              <a:off x="2745522" y="3516704"/>
              <a:ext cx="1734930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2772989" y="3544171"/>
              <a:ext cx="1679996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Публикации в СМИ, видео и др.</a:t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69623" y="44"/>
              <a:ext cx="2782906" cy="937776"/>
            </a:xfrm>
            <a:prstGeom prst="roundRect">
              <a:avLst>
                <a:gd fmla="val 10000" name="adj"/>
              </a:avLst>
            </a:prstGeom>
            <a:solidFill>
              <a:srgbClr val="E38310"/>
            </a:solidFill>
            <a:ln cap="flat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 txBox="1"/>
            <p:nvPr/>
          </p:nvSpPr>
          <p:spPr>
            <a:xfrm>
              <a:off x="5597090" y="27511"/>
              <a:ext cx="2727972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45700" spcFirstLastPara="1" rIns="4570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0" i="0" lang="ru-RU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Сбор новых данных при помощи методов</a:t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847914" y="937820"/>
              <a:ext cx="308104" cy="7232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2"/>
            <p:cNvSpPr/>
            <p:nvPr/>
          </p:nvSpPr>
          <p:spPr>
            <a:xfrm>
              <a:off x="6156019" y="1192145"/>
              <a:ext cx="1891201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6183486" y="1219612"/>
              <a:ext cx="1836267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Опрос: анкетирование, интервью</a:t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847914" y="937820"/>
              <a:ext cx="278290" cy="18755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2"/>
            <p:cNvSpPr/>
            <p:nvPr/>
          </p:nvSpPr>
          <p:spPr>
            <a:xfrm>
              <a:off x="6126205" y="2344484"/>
              <a:ext cx="1891201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6153672" y="2371951"/>
              <a:ext cx="1836267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ru-RU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Фокус группа</a:t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7914" y="937820"/>
              <a:ext cx="278290" cy="30477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5875">
              <a:solidFill>
                <a:srgbClr val="B4670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2"/>
            <p:cNvSpPr/>
            <p:nvPr/>
          </p:nvSpPr>
          <p:spPr>
            <a:xfrm>
              <a:off x="6126205" y="3516704"/>
              <a:ext cx="1791812" cy="93777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5875">
              <a:solidFill>
                <a:srgbClr val="E3831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6153672" y="3544171"/>
              <a:ext cx="1736878" cy="882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200" lIns="43800" spcFirstLastPara="1" rIns="43800" wrap="square" tIns="29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0" i="0" lang="ru-RU" sz="2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Наблюдение</a:t>
              </a:r>
              <a:endParaRPr/>
            </a:p>
          </p:txBody>
        </p:sp>
      </p:grpSp>
      <p:graphicFrame>
        <p:nvGraphicFramePr>
          <p:cNvPr id="140" name="Google Shape;140;p2"/>
          <p:cNvGraphicFramePr/>
          <p:nvPr/>
        </p:nvGraphicFramePr>
        <p:xfrm>
          <a:off x="10369550" y="35201"/>
          <a:ext cx="1571625" cy="1495425"/>
        </p:xfrm>
        <a:graphic>
          <a:graphicData uri="http://schemas.openxmlformats.org/presentationml/2006/ole">
            <mc:AlternateContent>
              <mc:Choice Requires="v">
                <p:oleObj r:id="rId4" imgH="1495425" imgW="1571625" progId="" spid="_x0000_s1">
                  <p:embed/>
                </p:oleObj>
              </mc:Choice>
              <mc:Fallback>
                <p:oleObj r:id="rId5" imgH="1495425" imgW="1571625" progId="">
                  <p:embed/>
                  <p:pic>
                    <p:nvPicPr>
                      <p:cNvPr id="140" name="Google Shape;140;p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369550" y="35201"/>
                        <a:ext cx="1571625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3"/>
          <p:cNvSpPr txBox="1"/>
          <p:nvPr>
            <p:ph type="title"/>
          </p:nvPr>
        </p:nvSpPr>
        <p:spPr>
          <a:xfrm>
            <a:off x="1798983" y="476250"/>
            <a:ext cx="902472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rPr b="1" lang="ru-RU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Факторы, определяющие выбор методов сбора информации</a:t>
            </a:r>
            <a:endParaRPr b="1" sz="3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>
            <p:ph idx="1" type="body"/>
          </p:nvPr>
        </p:nvSpPr>
        <p:spPr>
          <a:xfrm>
            <a:off x="1401418" y="1773239"/>
            <a:ext cx="7738614" cy="4535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77800" lvl="0" marL="9144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Цели и задачи МиО</a:t>
            </a:r>
            <a:endParaRPr sz="2800"/>
          </a:p>
          <a:p>
            <a:pPr indent="-1778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Затраты</a:t>
            </a:r>
            <a:endParaRPr sz="2800"/>
          </a:p>
          <a:p>
            <a:pPr indent="-1778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Потребность в обучении методам сбора</a:t>
            </a:r>
            <a:endParaRPr sz="2800"/>
          </a:p>
          <a:p>
            <a:pPr indent="-1778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Вероятность получения ответов</a:t>
            </a:r>
            <a:endParaRPr sz="2800"/>
          </a:p>
          <a:p>
            <a:pPr indent="-1778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Сроки выполнения работ</a:t>
            </a:r>
            <a:endParaRPr/>
          </a:p>
          <a:p>
            <a:pPr indent="-177800" lvl="0" marL="91440" rtl="0" algn="l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ru-RU" sz="2800"/>
              <a:t>(Предполагаемая)  объективность результатов</a:t>
            </a:r>
            <a:endParaRPr sz="2800"/>
          </a:p>
        </p:txBody>
      </p:sp>
      <p:sp>
        <p:nvSpPr>
          <p:cNvPr id="149" name="Google Shape;149;p3"/>
          <p:cNvSpPr/>
          <p:nvPr/>
        </p:nvSpPr>
        <p:spPr>
          <a:xfrm>
            <a:off x="8839200" y="228600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9619593" y="3429000"/>
          <a:ext cx="2408237" cy="2735262"/>
        </p:xfrm>
        <a:graphic>
          <a:graphicData uri="http://schemas.openxmlformats.org/presentationml/2006/ole">
            <mc:AlternateContent>
              <mc:Choice Requires="v">
                <p:oleObj r:id="rId4" imgH="2735262" imgW="2408237" progId="MS_ClipArt_Gallery.2" spid="_x0000_s1">
                  <p:embed/>
                </p:oleObj>
              </mc:Choice>
              <mc:Fallback>
                <p:oleObj r:id="rId5" imgH="2735262" imgW="2408237" progId="MS_ClipArt_Gallery.2">
                  <p:embed/>
                  <p:pic>
                    <p:nvPicPr>
                      <p:cNvPr id="150" name="Google Shape;150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619593" y="3429000"/>
                        <a:ext cx="2408237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/>
          <p:nvPr>
            <p:ph type="title"/>
          </p:nvPr>
        </p:nvSpPr>
        <p:spPr>
          <a:xfrm>
            <a:off x="2595563" y="285750"/>
            <a:ext cx="79438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accent1"/>
                </a:solidFill>
              </a:rPr>
              <a:t>Исследования и методы разделяются на количественные и качественные.</a:t>
            </a:r>
            <a:endParaRPr/>
          </a:p>
        </p:txBody>
      </p:sp>
      <p:sp>
        <p:nvSpPr>
          <p:cNvPr id="156" name="Google Shape;156;p4"/>
          <p:cNvSpPr txBox="1"/>
          <p:nvPr>
            <p:ph idx="1" type="body"/>
          </p:nvPr>
        </p:nvSpPr>
        <p:spPr>
          <a:xfrm>
            <a:off x="2667000" y="1928814"/>
            <a:ext cx="3714750" cy="3500437"/>
          </a:xfrm>
          <a:prstGeom prst="rect">
            <a:avLst/>
          </a:prstGeom>
          <a:noFill/>
          <a:ln cap="flat" cmpd="sng" w="19050">
            <a:solidFill>
              <a:srgbClr val="A1AE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05664" lvl="0" marL="36576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b="1" i="1" sz="2800"/>
          </a:p>
          <a:p>
            <a:pPr indent="-283464" lvl="0" marL="36576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Noto Sans Symbols"/>
              <a:buChar char="⚫"/>
            </a:pPr>
            <a:r>
              <a:rPr b="1" i="1" lang="ru-RU" sz="2800"/>
              <a:t>Количественные отвечают на вопрос ‘’кто?’’ и ‘’сколько?’’</a:t>
            </a:r>
            <a:endParaRPr b="1" i="1" sz="2800"/>
          </a:p>
        </p:txBody>
      </p:sp>
      <p:sp>
        <p:nvSpPr>
          <p:cNvPr id="157" name="Google Shape;157;p4"/>
          <p:cNvSpPr txBox="1"/>
          <p:nvPr/>
        </p:nvSpPr>
        <p:spPr>
          <a:xfrm>
            <a:off x="6810375" y="1928814"/>
            <a:ext cx="3714750" cy="3500437"/>
          </a:xfrm>
          <a:prstGeom prst="rect">
            <a:avLst/>
          </a:prstGeom>
          <a:noFill/>
          <a:ln cap="flat" cmpd="sng" w="19050">
            <a:solidFill>
              <a:srgbClr val="A1AE9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41223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1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3464" lvl="0" marL="36576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⚫"/>
            </a:pPr>
            <a:r>
              <a:rPr b="1" i="1" lang="ru-RU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качественные  – ‘’как именно?’’ и ‘’почему?’’</a:t>
            </a:r>
            <a:endParaRPr b="1" i="1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4"/>
          <p:cNvCxnSpPr>
            <a:stCxn id="155" idx="2"/>
          </p:cNvCxnSpPr>
          <p:nvPr/>
        </p:nvCxnSpPr>
        <p:spPr>
          <a:xfrm flipH="1">
            <a:off x="4452788" y="1428750"/>
            <a:ext cx="2114700" cy="4287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59" name="Google Shape;159;p4"/>
          <p:cNvCxnSpPr>
            <a:stCxn id="155" idx="2"/>
          </p:cNvCxnSpPr>
          <p:nvPr/>
        </p:nvCxnSpPr>
        <p:spPr>
          <a:xfrm>
            <a:off x="6567488" y="1428750"/>
            <a:ext cx="1886100" cy="428700"/>
          </a:xfrm>
          <a:prstGeom prst="straightConnector1">
            <a:avLst/>
          </a:prstGeom>
          <a:noFill/>
          <a:ln cap="flat" cmpd="sng" w="38100">
            <a:solidFill>
              <a:srgbClr val="FFC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>
            <p:ph type="title"/>
          </p:nvPr>
        </p:nvSpPr>
        <p:spPr>
          <a:xfrm>
            <a:off x="2782888" y="2276475"/>
            <a:ext cx="78851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b="1" lang="ru-RU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отличия качественных методов от количественных…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6"/>
          <p:cNvGraphicFramePr/>
          <p:nvPr/>
        </p:nvGraphicFramePr>
        <p:xfrm>
          <a:off x="1919537" y="4046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{1370E285-F76A-473F-AED5-4D36DEF87B99}</a:tableStyleId>
              </a:tblPr>
              <a:tblGrid>
                <a:gridCol w="2016225"/>
                <a:gridCol w="3672400"/>
                <a:gridCol w="2952325"/>
              </a:tblGrid>
              <a:tr h="61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ОСНОВАНИЯ СРАВНЕНИЯ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КОЛИЧЕСТВЕННЫЕ МЕТОДЫ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КАЧЕСТВЕННЫЕ МЕТОДЫ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61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Цель применения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Дать объяснение причин изучаемого явления	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Понять изучаемое явление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96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Исследовательские задачи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измерить параметры явления;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установить взаимосвязи между отдельными параметрами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-выявить общую картину явления;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-интерпретировать его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867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Позиция исследователя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«сторонний» наблюдатель	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«сочувствующий» участник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04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В центре внимания исследователей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социальные структуры и институты; объективные факторы; общие социальные процессы	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человек; субъективные факторы; особенные, частные процессы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  <a:tr h="122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/>
                        <a:t>Исследовательские процедуры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Стандартизованы; предполагается их дублирование	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/>
                        <a:t>Менее стандартизованы; дублируются редко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Google Shape;174;p7"/>
          <p:cNvGraphicFramePr/>
          <p:nvPr/>
        </p:nvGraphicFramePr>
        <p:xfrm>
          <a:off x="178904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{B42F2A80-EBBC-42EF-80A5-31715CAE8E8D}</a:tableStyleId>
              </a:tblPr>
              <a:tblGrid>
                <a:gridCol w="3881900"/>
                <a:gridCol w="7816475"/>
              </a:tblGrid>
              <a:tr h="516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МЕТОДЫ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/>
                        <a:t>ПРЕИМУЩЕСТВА И СФЕРА ПРИМЕНЕНИЯ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159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Изучение материалов (отчетов, статистики, исследований, других документов)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Дешево.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Хорошо для выяснения того, что уже известно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Дает конкретную информацию о проделанной  работе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225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Фокус-группы 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Подходят для изучения общих мнений конкретной группы людей.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Экономичны по времени.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Дают возможность раскрыть мнения людей в процессе их непосредственного взаимодействия.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Позволяют получить наиболее полный спектр мнений респондентов об изучаемой проблеме, используя их язык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195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Анкетирование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Хорошо для прямой оценки того, что люди думают.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Легко собрать большие выборки количественных данных.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Минимизирует влияние субъективных факторов в процессе сбора информации.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ru-RU" sz="2000" u="none" cap="none" strike="noStrike"/>
                        <a:t>Хорошо для получения данных, которые можно сравнить и классифицировать по степени важности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8"/>
          <p:cNvGraphicFramePr/>
          <p:nvPr/>
        </p:nvGraphicFramePr>
        <p:xfrm>
          <a:off x="99391" y="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{650BFC76-C62C-4CF0-B2B1-B9C70D7A7CEB}</a:tableStyleId>
              </a:tblPr>
              <a:tblGrid>
                <a:gridCol w="3330275"/>
                <a:gridCol w="8586725"/>
              </a:tblGrid>
              <a:tr h="67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Методы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Преимущества и сфера применения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184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Структурированное интервью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Существует возможность переноса полученных  данных на генеральную совокупность.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Позволяет собрать единую информацию о мнениях, мотивах, представлениях респондентов.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Устраняет проблему неправильного восприятия вопросов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154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Полу структурированное интервью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сбора неожиданной информации.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выяснения тенденций.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сбора глубинных данных.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определения вопросов для составления анкеты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  <a:tr h="154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u="none" cap="none" strike="noStrike"/>
                        <a:t>Наблюдение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подсчета и проверки.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определения проблем и аномалий в процессах, деятельности.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Хорошо для выявления потенциальных участников опросов.</a:t>
                      </a:r>
                      <a:endParaRPr/>
                    </a:p>
                    <a:p>
                      <a:pPr indent="-342900" lvl="0" marL="3429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Char char="✔"/>
                      </a:pPr>
                      <a:r>
                        <a:rPr lang="ru-RU" sz="2200" u="none" cap="none" strike="noStrike"/>
                        <a:t>Единственный метод, который позволяет проследить реальные практики</a:t>
                      </a:r>
                      <a:endParaRPr sz="2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0" marB="95250" marR="95250" marL="952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0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0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9"/>
          <p:cNvSpPr txBox="1"/>
          <p:nvPr>
            <p:ph idx="4294967295" type="title"/>
          </p:nvPr>
        </p:nvSpPr>
        <p:spPr>
          <a:xfrm>
            <a:off x="1666874" y="203200"/>
            <a:ext cx="8229600" cy="725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</a:pPr>
            <a:r>
              <a:rPr b="1" lang="ru-RU" sz="3200">
                <a:solidFill>
                  <a:schemeClr val="accent1"/>
                </a:solidFill>
              </a:rPr>
              <a:t>ИНСТРУМЕНТЫ МОНИТОРИНГА - ОПРОС</a:t>
            </a:r>
            <a:endParaRPr/>
          </a:p>
        </p:txBody>
      </p:sp>
      <p:sp>
        <p:nvSpPr>
          <p:cNvPr id="188" name="Google Shape;188;p9"/>
          <p:cNvSpPr txBox="1"/>
          <p:nvPr>
            <p:ph idx="4294967295" type="body"/>
          </p:nvPr>
        </p:nvSpPr>
        <p:spPr>
          <a:xfrm>
            <a:off x="576471" y="1125538"/>
            <a:ext cx="5411580" cy="52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b="1" lang="ru-RU" sz="3400"/>
              <a:t>Рекомендации по  анкете</a:t>
            </a:r>
            <a:endParaRPr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Соответствие: вопросы соответствуют </a:t>
            </a:r>
            <a:endParaRPr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 цели, уровню и возможностям респондента.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2600"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Вопросы - ясные, по стилистике подходят</a:t>
            </a:r>
            <a:endParaRPr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 сообществу.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2600"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Анкета несложная и  короткая.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sz="2600"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Опробовать анкету - раздать небольшой</a:t>
            </a:r>
            <a:endParaRPr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/>
              <a:t> группе</a:t>
            </a:r>
            <a:r>
              <a:rPr lang="ru-RU" sz="2600">
                <a:solidFill>
                  <a:srgbClr val="010002"/>
                </a:solidFill>
              </a:rPr>
              <a:t> людей, чтобы они рассказали о</a:t>
            </a:r>
            <a:endParaRPr/>
          </a:p>
          <a:p>
            <a:pPr indent="-11557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ru-RU" sz="2600">
                <a:solidFill>
                  <a:srgbClr val="010002"/>
                </a:solidFill>
              </a:rPr>
              <a:t> впечатлениях: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t/>
            </a:r>
            <a:endParaRPr i="1" sz="2600">
              <a:solidFill>
                <a:srgbClr val="010002"/>
              </a:solidFill>
            </a:endParaRPr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i="1" lang="ru-RU" sz="2600">
                <a:solidFill>
                  <a:srgbClr val="010002"/>
                </a:solidFill>
              </a:rPr>
              <a:t>Позволяют ли вопросы  получить нужную 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i="1" lang="ru-RU" sz="2600">
                <a:solidFill>
                  <a:srgbClr val="010002"/>
                </a:solidFill>
              </a:rPr>
              <a:t>информацию? 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i="1" lang="ru-RU" sz="2600">
                <a:solidFill>
                  <a:srgbClr val="010002"/>
                </a:solidFill>
              </a:rPr>
              <a:t>Легко ли ее заполнять? 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i="1" lang="ru-RU" sz="2600">
                <a:solidFill>
                  <a:srgbClr val="010002"/>
                </a:solidFill>
              </a:rPr>
              <a:t>Что можно убрать из анкеты? </a:t>
            </a:r>
            <a:endParaRPr/>
          </a:p>
          <a:p>
            <a:pPr indent="-91440" lvl="0" marL="91440" rtl="0" algn="l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alibri"/>
              <a:buNone/>
            </a:pPr>
            <a:r>
              <a:rPr i="1" lang="ru-RU" sz="2600">
                <a:solidFill>
                  <a:srgbClr val="010002"/>
                </a:solidFill>
              </a:rPr>
              <a:t>Что необходимо добавить?</a:t>
            </a:r>
            <a:endParaRPr sz="2600"/>
          </a:p>
        </p:txBody>
      </p:sp>
      <p:sp>
        <p:nvSpPr>
          <p:cNvPr id="189" name="Google Shape;189;p9"/>
          <p:cNvSpPr txBox="1"/>
          <p:nvPr>
            <p:ph idx="4294967295" type="body"/>
          </p:nvPr>
        </p:nvSpPr>
        <p:spPr>
          <a:xfrm>
            <a:off x="6024564" y="1125538"/>
            <a:ext cx="5494888" cy="573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9144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b="1" lang="ru-RU" sz="2400"/>
              <a:t>	Интервью</a:t>
            </a:r>
            <a:r>
              <a:rPr b="1" lang="ru-RU" sz="2200"/>
              <a:t> –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rPr lang="ru-RU" sz="2200"/>
              <a:t>представляет собой личное общение с респондентом – задаются  вопросы и записываются ответы:</a:t>
            </a:r>
            <a:endParaRPr/>
          </a:p>
          <a:p>
            <a:pPr indent="-1397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 sz="2200" u="sng"/>
              <a:t>прямое</a:t>
            </a:r>
            <a:r>
              <a:rPr lang="ru-RU" sz="2200"/>
              <a:t> (непосредственная беседа); </a:t>
            </a:r>
            <a:endParaRPr/>
          </a:p>
          <a:p>
            <a:pPr indent="-1397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 sz="2200" u="sng"/>
              <a:t>опосредованное</a:t>
            </a:r>
            <a:r>
              <a:rPr lang="ru-RU" sz="2200"/>
              <a:t> (беседа по телефону); </a:t>
            </a:r>
            <a:endParaRPr/>
          </a:p>
          <a:p>
            <a:pPr indent="-1397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 sz="2200" u="sng"/>
              <a:t>формализованное </a:t>
            </a:r>
            <a:r>
              <a:rPr lang="ru-RU" sz="2200"/>
              <a:t>(заранее разрабатывается вопросник); </a:t>
            </a:r>
            <a:endParaRPr/>
          </a:p>
          <a:p>
            <a:pPr indent="-1397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 sz="2200" u="sng"/>
              <a:t>фокусированное</a:t>
            </a:r>
            <a:r>
              <a:rPr lang="ru-RU" sz="2200"/>
              <a:t> (в центр внимания конкретное явление); </a:t>
            </a:r>
            <a:endParaRPr/>
          </a:p>
          <a:p>
            <a:pPr indent="-1397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Char char=" "/>
            </a:pPr>
            <a:r>
              <a:rPr lang="ru-RU" sz="2200" u="sng"/>
              <a:t>свободное интервью</a:t>
            </a:r>
            <a:r>
              <a:rPr lang="ru-RU" sz="2200" u="sng">
                <a:solidFill>
                  <a:srgbClr val="C00000"/>
                </a:solidFill>
              </a:rPr>
              <a:t> </a:t>
            </a:r>
            <a:r>
              <a:rPr lang="ru-RU" sz="2200"/>
              <a:t>(свободная беседа без заранее заданной темы)</a:t>
            </a:r>
            <a:endParaRPr/>
          </a:p>
          <a:p>
            <a:pPr indent="-9144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Calibri"/>
              <a:buNone/>
            </a:pPr>
            <a:r>
              <a:t/>
            </a:r>
            <a:endParaRPr sz="2200"/>
          </a:p>
        </p:txBody>
      </p:sp>
      <p:pic>
        <p:nvPicPr>
          <p:cNvPr descr="j0079061"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1251" y="33090"/>
            <a:ext cx="1544638" cy="1214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Ретро">
  <a:themeElements>
    <a:clrScheme name="Ретро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2019-06-13T18:19:59Z</dcterms:created>
  <dc:creator>пк</dc:creator>
</cp:coreProperties>
</file>