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56" d="100"/>
          <a:sy n="56" d="100"/>
        </p:scale>
        <p:origin x="15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B976B-4850-4927-9B78-30086E4BE630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553E-7E9A-4A68-ACDE-FA49C23AC84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4347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B976B-4850-4927-9B78-30086E4BE630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553E-7E9A-4A68-ACDE-FA49C23AC8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323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B976B-4850-4927-9B78-30086E4BE630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553E-7E9A-4A68-ACDE-FA49C23AC8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421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B976B-4850-4927-9B78-30086E4BE630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553E-7E9A-4A68-ACDE-FA49C23AC8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928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B976B-4850-4927-9B78-30086E4BE630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553E-7E9A-4A68-ACDE-FA49C23AC84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716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B976B-4850-4927-9B78-30086E4BE630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553E-7E9A-4A68-ACDE-FA49C23AC8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407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B976B-4850-4927-9B78-30086E4BE630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553E-7E9A-4A68-ACDE-FA49C23AC8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1211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B976B-4850-4927-9B78-30086E4BE630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553E-7E9A-4A68-ACDE-FA49C23AC8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977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B976B-4850-4927-9B78-30086E4BE630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553E-7E9A-4A68-ACDE-FA49C23AC8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733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0CB976B-4850-4927-9B78-30086E4BE630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BED553E-7E9A-4A68-ACDE-FA49C23AC8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124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B976B-4850-4927-9B78-30086E4BE630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553E-7E9A-4A68-ACDE-FA49C23AC8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596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0CB976B-4850-4927-9B78-30086E4BE630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BED553E-7E9A-4A68-ACDE-FA49C23AC84F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0471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D6FD83-9D97-4236-9222-4806411E08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2274570"/>
            <a:ext cx="10058400" cy="21175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>
                <a:solidFill>
                  <a:schemeClr val="accent2"/>
                </a:solidFill>
                <a:latin typeface="+mn-lt"/>
              </a:rPr>
              <a:t>Общественный мониторинг: </a:t>
            </a:r>
            <a:br>
              <a:rPr lang="ru-RU" sz="4400" b="1" dirty="0">
                <a:solidFill>
                  <a:schemeClr val="accent2"/>
                </a:solidFill>
                <a:latin typeface="+mn-lt"/>
              </a:rPr>
            </a:br>
            <a:r>
              <a:rPr lang="ru-RU" sz="4400" b="1" dirty="0">
                <a:solidFill>
                  <a:schemeClr val="accent2"/>
                </a:solidFill>
                <a:latin typeface="+mn-lt"/>
              </a:rPr>
              <a:t>что это такое и в чем отличие от обычного мониторинга?</a:t>
            </a:r>
            <a:br>
              <a:rPr lang="ru-RU" sz="4400" b="1" dirty="0">
                <a:solidFill>
                  <a:schemeClr val="accent2"/>
                </a:solidFill>
                <a:latin typeface="+mn-lt"/>
              </a:rPr>
            </a:br>
            <a:r>
              <a:rPr lang="ru-RU" sz="4000" b="1" dirty="0">
                <a:solidFill>
                  <a:schemeClr val="accent2"/>
                </a:solidFill>
                <a:latin typeface="+mn-lt"/>
              </a:rPr>
              <a:t>ПРЕЗЕНТАЦИЯ №8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9E50964-C14A-49CC-859D-7711F357C2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80" y="4832810"/>
            <a:ext cx="10058400" cy="14194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+mn-lt"/>
              </a:rPr>
              <a:t>Тема 9. ключевые подходы к </a:t>
            </a:r>
            <a:r>
              <a:rPr lang="ru-RU" b="1" dirty="0" err="1">
                <a:solidFill>
                  <a:schemeClr val="tx1"/>
                </a:solidFill>
                <a:latin typeface="+mn-lt"/>
              </a:rPr>
              <a:t>проведениЮ</a:t>
            </a:r>
            <a:r>
              <a:rPr lang="ru-RU" b="1" dirty="0">
                <a:solidFill>
                  <a:schemeClr val="tx1"/>
                </a:solidFill>
                <a:latin typeface="+mn-lt"/>
              </a:rPr>
              <a:t> общественного Мониторинга и оценки реализации политики в области </a:t>
            </a:r>
            <a:r>
              <a:rPr lang="ru-RU" b="1" dirty="0" err="1">
                <a:solidFill>
                  <a:schemeClr val="tx1"/>
                </a:solidFill>
                <a:latin typeface="+mn-lt"/>
              </a:rPr>
              <a:t>гсн</a:t>
            </a:r>
            <a:r>
              <a:rPr lang="ru-RU" b="1" dirty="0">
                <a:solidFill>
                  <a:schemeClr val="tx1"/>
                </a:solidFill>
                <a:latin typeface="+mn-lt"/>
              </a:rPr>
              <a:t> с учетом </a:t>
            </a:r>
            <a:r>
              <a:rPr lang="ru-RU" b="1" dirty="0" err="1">
                <a:solidFill>
                  <a:schemeClr val="tx1"/>
                </a:solidFill>
                <a:latin typeface="+mn-lt"/>
              </a:rPr>
              <a:t>цур</a:t>
            </a:r>
            <a:endParaRPr lang="ru-RU" b="1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  <a:latin typeface="+mn-lt"/>
              </a:rPr>
              <a:t>27 января 2022 года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BA7A9256-10F3-41BC-8E7E-1BEE664D8598}"/>
              </a:ext>
            </a:extLst>
          </p:cNvPr>
          <p:cNvGrpSpPr/>
          <p:nvPr/>
        </p:nvGrpSpPr>
        <p:grpSpPr>
          <a:xfrm>
            <a:off x="3211830" y="405559"/>
            <a:ext cx="4640579" cy="1758874"/>
            <a:chOff x="0" y="0"/>
            <a:chExt cx="3954779" cy="2346960"/>
          </a:xfrm>
        </p:grpSpPr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1CC6858A-D135-4F93-88E9-34FAE393E3D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000" t="7867" r="5087" b="46054"/>
            <a:stretch/>
          </p:blipFill>
          <p:spPr bwMode="auto">
            <a:xfrm>
              <a:off x="123825" y="0"/>
              <a:ext cx="3604260" cy="175895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grpSp>
          <p:nvGrpSpPr>
            <p:cNvPr id="6" name="Группа 5">
              <a:extLst>
                <a:ext uri="{FF2B5EF4-FFF2-40B4-BE49-F238E27FC236}">
                  <a16:creationId xmlns:a16="http://schemas.microsoft.com/office/drawing/2014/main" id="{81A27197-382F-4A6D-8A35-68E3BAC40B51}"/>
                </a:ext>
              </a:extLst>
            </p:cNvPr>
            <p:cNvGrpSpPr/>
            <p:nvPr/>
          </p:nvGrpSpPr>
          <p:grpSpPr>
            <a:xfrm>
              <a:off x="0" y="1666875"/>
              <a:ext cx="3954779" cy="680085"/>
              <a:chOff x="0" y="0"/>
              <a:chExt cx="4069080" cy="700405"/>
            </a:xfrm>
          </p:grpSpPr>
          <p:pic>
            <p:nvPicPr>
              <p:cNvPr id="7" name="Рисунок 6">
                <a:extLst>
                  <a:ext uri="{FF2B5EF4-FFF2-40B4-BE49-F238E27FC236}">
                    <a16:creationId xmlns:a16="http://schemas.microsoft.com/office/drawing/2014/main" id="{00433C80-0FCC-4E71-A60C-342D097D4C1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814" t="60677" r="4857" b="9343"/>
              <a:stretch/>
            </p:blipFill>
            <p:spPr bwMode="auto">
              <a:xfrm>
                <a:off x="0" y="0"/>
                <a:ext cx="3197860" cy="700405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pic>
            <p:nvPicPr>
              <p:cNvPr id="8" name="Рисунок 7">
                <a:extLst>
                  <a:ext uri="{FF2B5EF4-FFF2-40B4-BE49-F238E27FC236}">
                    <a16:creationId xmlns:a16="http://schemas.microsoft.com/office/drawing/2014/main" id="{E8B29314-04B9-4DC1-AE31-11D84CFC6AC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11" t="16880" r="833" b="17225"/>
              <a:stretch/>
            </p:blipFill>
            <p:spPr bwMode="auto">
              <a:xfrm>
                <a:off x="3295650" y="95250"/>
                <a:ext cx="773430" cy="538480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39930103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079A8B-8AA8-4869-A7A7-021583A52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chemeClr val="accent1"/>
                </a:solidFill>
              </a:rPr>
              <a:t>Коалиция ОО «От равенства юридического- к равенству фактическому» проводила </a:t>
            </a:r>
            <a:r>
              <a:rPr lang="ru-RU" sz="3200" b="1" dirty="0" err="1">
                <a:solidFill>
                  <a:schemeClr val="accent1"/>
                </a:solidFill>
              </a:rPr>
              <a:t>ОМиО</a:t>
            </a:r>
            <a:br>
              <a:rPr lang="ru-RU" sz="3200" b="1" dirty="0">
                <a:solidFill>
                  <a:schemeClr val="accent1"/>
                </a:solidFill>
              </a:rPr>
            </a:br>
            <a:endParaRPr lang="ru-RU" sz="3200" b="1" dirty="0">
              <a:solidFill>
                <a:schemeClr val="accent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14434BE-B530-4A28-AFA5-4BB00C591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>
                <a:effectLst/>
                <a:ea typeface="Calibri" panose="020F0502020204030204" pitchFamily="34" charset="0"/>
              </a:rPr>
              <a:t>Общественный </a:t>
            </a:r>
            <a:r>
              <a:rPr lang="ru-RU" sz="2800" dirty="0" err="1">
                <a:effectLst/>
                <a:ea typeface="Calibri" panose="020F0502020204030204" pitchFamily="34" charset="0"/>
              </a:rPr>
              <a:t>МиО</a:t>
            </a:r>
            <a:r>
              <a:rPr lang="ru-RU" sz="2800" dirty="0">
                <a:effectLst/>
                <a:ea typeface="Calibri" panose="020F0502020204030204" pitchFamily="34" charset="0"/>
              </a:rPr>
              <a:t> по реализации Госпрограммы «Основные направления государственной политики по </a:t>
            </a:r>
            <a:r>
              <a:rPr lang="ru-RU" sz="2800" dirty="0" err="1">
                <a:effectLst/>
                <a:ea typeface="Calibri" panose="020F0502020204030204" pitchFamily="34" charset="0"/>
              </a:rPr>
              <a:t>беспечению</a:t>
            </a:r>
            <a:r>
              <a:rPr lang="ru-RU" sz="2800" dirty="0">
                <a:effectLst/>
                <a:ea typeface="Calibri" panose="020F0502020204030204" pitchFamily="34" charset="0"/>
              </a:rPr>
              <a:t> равных прав и возможностей женщин и </a:t>
            </a:r>
            <a:r>
              <a:rPr lang="ru-RU" sz="2800" dirty="0" err="1">
                <a:effectLst/>
                <a:ea typeface="Calibri" panose="020F0502020204030204" pitchFamily="34" charset="0"/>
              </a:rPr>
              <a:t>мужчн</a:t>
            </a:r>
            <a:r>
              <a:rPr lang="ru-RU" sz="2800" dirty="0">
                <a:effectLst/>
                <a:ea typeface="Calibri" panose="020F0502020204030204" pitchFamily="34" charset="0"/>
              </a:rPr>
              <a:t> в РТ на 2001-2010 годы»</a:t>
            </a:r>
          </a:p>
          <a:p>
            <a:pPr algn="just"/>
            <a:r>
              <a:rPr lang="ru-RU" sz="2800" dirty="0">
                <a:effectLst/>
                <a:ea typeface="Calibri" panose="020F0502020204030204" pitchFamily="34" charset="0"/>
              </a:rPr>
              <a:t>Общественный </a:t>
            </a:r>
            <a:r>
              <a:rPr lang="ru-RU" sz="2800" dirty="0" err="1">
                <a:effectLst/>
                <a:ea typeface="Calibri" panose="020F0502020204030204" pitchFamily="34" charset="0"/>
              </a:rPr>
              <a:t>МиО</a:t>
            </a:r>
            <a:r>
              <a:rPr lang="ru-RU" sz="2800" dirty="0">
                <a:effectLst/>
                <a:ea typeface="Calibri" panose="020F0502020204030204" pitchFamily="34" charset="0"/>
              </a:rPr>
              <a:t> по реализации Закона РТ «О государственных гарантиях </a:t>
            </a:r>
            <a:r>
              <a:rPr lang="ru-RU" sz="2400" dirty="0"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равноправия мужчин и женщин и равных возможностей их реализации</a:t>
            </a:r>
            <a:endParaRPr lang="ru-RU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800" dirty="0">
                <a:effectLst/>
                <a:ea typeface="Calibri" panose="020F0502020204030204" pitchFamily="34" charset="0"/>
              </a:rPr>
              <a:t>Общественный </a:t>
            </a:r>
            <a:r>
              <a:rPr lang="ru-RU" sz="2800" dirty="0" err="1">
                <a:effectLst/>
                <a:ea typeface="Calibri" panose="020F0502020204030204" pitchFamily="34" charset="0"/>
              </a:rPr>
              <a:t>МиО</a:t>
            </a:r>
            <a:r>
              <a:rPr lang="ru-RU" sz="2800" dirty="0">
                <a:effectLst/>
                <a:ea typeface="Calibri" panose="020F0502020204030204" pitchFamily="34" charset="0"/>
              </a:rPr>
              <a:t> по реализации Закона РТ «О предупреждении насилия в семье» и др.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15638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6EABC3-4F61-4B0D-A227-0BE517C4F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accent1"/>
                </a:solidFill>
              </a:rPr>
              <a:t>Надеюсь, что мы еще не раз с Вами проведем совместный </a:t>
            </a:r>
            <a:r>
              <a:rPr lang="ru-RU" dirty="0" err="1">
                <a:solidFill>
                  <a:schemeClr val="accent1"/>
                </a:solidFill>
              </a:rPr>
              <a:t>общественныы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МиО</a:t>
            </a:r>
            <a:r>
              <a:rPr lang="ru-RU" dirty="0">
                <a:solidFill>
                  <a:schemeClr val="accent1"/>
                </a:solidFill>
              </a:rPr>
              <a:t>!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F6C4D55-9CF0-4B37-9574-429C3DE4BD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0" y="4681728"/>
            <a:ext cx="1005840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А сейчас предлагаю ознакомиться с отчетом коалиции по результатам </a:t>
            </a:r>
            <a:r>
              <a:rPr lang="ru-RU" sz="2800" b="1" dirty="0" err="1">
                <a:solidFill>
                  <a:schemeClr val="tx1"/>
                </a:solidFill>
              </a:rPr>
              <a:t>МиО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795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8E34DD-CC24-4B77-8984-E7289E3D2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1"/>
                </a:solidFill>
                <a:latin typeface="+mn-lt"/>
              </a:rPr>
              <a:t>Как Вы считаете, есть ли отличие общественного </a:t>
            </a:r>
            <a:r>
              <a:rPr lang="ru-RU" b="1" dirty="0" err="1">
                <a:solidFill>
                  <a:schemeClr val="accent1"/>
                </a:solidFill>
                <a:latin typeface="+mn-lt"/>
              </a:rPr>
              <a:t>МиО</a:t>
            </a:r>
            <a:r>
              <a:rPr lang="ru-RU" b="1" dirty="0">
                <a:solidFill>
                  <a:schemeClr val="accent1"/>
                </a:solidFill>
                <a:latin typeface="+mn-lt"/>
              </a:rPr>
              <a:t> от </a:t>
            </a:r>
            <a:r>
              <a:rPr lang="ru-RU" b="1" dirty="0" err="1">
                <a:solidFill>
                  <a:schemeClr val="accent1"/>
                </a:solidFill>
                <a:latin typeface="+mn-lt"/>
              </a:rPr>
              <a:t>МиО</a:t>
            </a:r>
            <a:r>
              <a:rPr lang="ru-RU" b="1" dirty="0">
                <a:solidFill>
                  <a:schemeClr val="accent1"/>
                </a:solidFill>
                <a:latin typeface="+mn-lt"/>
              </a:rPr>
              <a:t>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DBB4B3-6B8C-440F-BCA3-C44D434ED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660" y="1845734"/>
            <a:ext cx="11269980" cy="4023360"/>
          </a:xfrm>
        </p:spPr>
        <p:txBody>
          <a:bodyPr>
            <a:normAutofit/>
          </a:bodyPr>
          <a:lstStyle/>
          <a:p>
            <a:r>
              <a:rPr lang="ru-RU" sz="3600" b="1" dirty="0"/>
              <a:t>Если есть, то в чем?</a:t>
            </a:r>
          </a:p>
          <a:p>
            <a:r>
              <a:rPr lang="ru-RU" sz="3600" b="1" dirty="0"/>
              <a:t>         </a:t>
            </a:r>
            <a:r>
              <a:rPr lang="ru-RU" sz="3600" b="1" dirty="0">
                <a:solidFill>
                  <a:schemeClr val="accent1"/>
                </a:solidFill>
              </a:rPr>
              <a:t>У нас в Таджикистане есть Закон РТ «Об</a:t>
            </a:r>
          </a:p>
          <a:p>
            <a:r>
              <a:rPr lang="ru-RU" sz="3600" b="1" dirty="0">
                <a:solidFill>
                  <a:schemeClr val="accent1"/>
                </a:solidFill>
              </a:rPr>
              <a:t>                общественном мониторинге»?</a:t>
            </a:r>
          </a:p>
          <a:p>
            <a:r>
              <a:rPr lang="ru-RU" sz="3600" b="1" dirty="0"/>
              <a:t>                    Кто-нибудь из Вас проводил общественный</a:t>
            </a:r>
          </a:p>
          <a:p>
            <a:r>
              <a:rPr lang="ru-RU" sz="3600" b="1" dirty="0"/>
              <a:t>                         </a:t>
            </a:r>
            <a:r>
              <a:rPr lang="ru-RU" sz="3600" b="1" dirty="0" err="1"/>
              <a:t>МиО</a:t>
            </a:r>
            <a:r>
              <a:rPr lang="ru-RU" sz="36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68595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CA2A09-38DC-4A95-8A53-FA9D5C205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1"/>
                </a:solidFill>
                <a:latin typeface="+mn-lt"/>
              </a:rPr>
              <a:t>В Таджикистане нет такого Закона</a:t>
            </a:r>
            <a:r>
              <a:rPr lang="ru-RU" b="1" dirty="0">
                <a:latin typeface="+mn-lt"/>
              </a:rPr>
              <a:t>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5A25C1-BCD7-4A52-B558-0AB75F02D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23596"/>
          </a:xfrm>
        </p:spPr>
        <p:txBody>
          <a:bodyPr>
            <a:normAutofit lnSpcReduction="10000"/>
          </a:bodyPr>
          <a:lstStyle/>
          <a:p>
            <a:r>
              <a:rPr lang="ru-RU" sz="2400" dirty="0"/>
              <a:t>В ряде других стран есть такой опыт. К примеру: </a:t>
            </a:r>
          </a:p>
          <a:p>
            <a:pPr algn="just"/>
            <a:r>
              <a:rPr lang="ru-RU" sz="2400" dirty="0"/>
              <a:t>         В Российской Федерации есть Федеральный Закон от 21.07.2014 №212-ФЗ (ред. от 27.12.2018) «Об основах общественного контроля в Российской Федерации»</a:t>
            </a:r>
          </a:p>
          <a:p>
            <a:pPr algn="just"/>
            <a:r>
              <a:rPr lang="ru-RU" sz="2800" dirty="0"/>
              <a:t>         </a:t>
            </a:r>
            <a:r>
              <a:rPr lang="ru-RU" sz="2400" dirty="0">
                <a:solidFill>
                  <a:schemeClr val="tx1"/>
                </a:solidFill>
              </a:rPr>
              <a:t>В Узбекистане </a:t>
            </a:r>
            <a:r>
              <a:rPr lang="ru-RU" sz="2400" cap="all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«ОБ ОБЩЕСТВЕННОМ КОНТРОЛЕ», </a:t>
            </a:r>
            <a:r>
              <a:rPr lang="ru-R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Принят Законодательной палатой 15 ноября 2017 года. Одобрен Сенатом 29 марта 2018 года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     В Казахстане </a:t>
            </a:r>
            <a:r>
              <a:rPr lang="ru-RU" sz="2400" spc="1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Постановлением  Правительства Республики Казахстан от 10 ноября 2021 года №800   внесли  на рассмотрение Мажилиса Парламента Республики Казахстан проект Закона Республики Казахстан "Об общественном контроле".</a:t>
            </a:r>
            <a:endParaRPr lang="ru-RU" sz="2400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algn="just"/>
            <a:endParaRPr lang="ru-RU" sz="24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sz="2800" dirty="0"/>
          </a:p>
          <a:p>
            <a:endParaRPr lang="ru-RU" sz="2800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2848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FEC390-FC3A-4DD4-ABCA-7DD41C8D9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620" y="1"/>
            <a:ext cx="10058400" cy="197739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accent1"/>
                </a:solidFill>
                <a:latin typeface="+mn-lt"/>
              </a:rPr>
              <a:t>Закон </a:t>
            </a:r>
            <a:r>
              <a:rPr lang="ru-RU" sz="3200" b="1" dirty="0">
                <a:solidFill>
                  <a:schemeClr val="accent1"/>
                </a:solidFill>
              </a:rPr>
              <a:t>«</a:t>
            </a:r>
            <a:r>
              <a:rPr lang="ru-RU" sz="3200" b="1" dirty="0">
                <a:solidFill>
                  <a:schemeClr val="accent1"/>
                </a:solidFill>
                <a:latin typeface="+mn-lt"/>
              </a:rPr>
              <a:t>Об основах общественного контроля в Российской Федерации</a:t>
            </a:r>
            <a:r>
              <a:rPr lang="ru-RU" sz="3200" b="1" dirty="0">
                <a:solidFill>
                  <a:schemeClr val="accent1"/>
                </a:solidFill>
              </a:rPr>
              <a:t>» </a:t>
            </a:r>
            <a:r>
              <a:rPr lang="ru-RU" sz="3200" b="1" kern="1800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Статья 18. Формы общественного контроля</a:t>
            </a:r>
            <a:br>
              <a:rPr lang="ru-RU" sz="3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9E655BF-BF2A-4E5A-BF4C-86BC66D8F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Общественный контроль осуществляется в формах общественного мониторинга, общественной проверки, общественной экспертизы, в иных формах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не противоречащих настоящему Федеральному закону, а также в таких формах взаимодействия институтов гражданского общества с государственными органами и органами местного самоуправления, 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общественные обсуждения, общественные (публичные) слушания и другие формы взаимодействия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076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FCF1A0-3705-4814-83CF-179B1B2A3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>
                <a:solidFill>
                  <a:schemeClr val="accent1"/>
                </a:solidFill>
                <a:latin typeface="+mn-lt"/>
              </a:rPr>
              <a:t>Закон </a:t>
            </a:r>
            <a:r>
              <a:rPr lang="ru-RU" sz="4800" b="1" dirty="0">
                <a:solidFill>
                  <a:schemeClr val="accent1"/>
                </a:solidFill>
              </a:rPr>
              <a:t>«</a:t>
            </a:r>
            <a:r>
              <a:rPr lang="ru-RU" sz="4800" b="1" dirty="0">
                <a:solidFill>
                  <a:schemeClr val="accent1"/>
                </a:solidFill>
                <a:latin typeface="+mn-lt"/>
              </a:rPr>
              <a:t>Об основах общественного контроля в Российской Федерации</a:t>
            </a:r>
            <a:r>
              <a:rPr lang="ru-RU" sz="4800" b="1" dirty="0">
                <a:solidFill>
                  <a:schemeClr val="accent1"/>
                </a:solidFill>
              </a:rPr>
              <a:t>»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49DC018-B25D-4B5C-BD86-923A7AC5C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180" y="1902884"/>
            <a:ext cx="11772900" cy="4486486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sz="8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Статья 19. Общественный мониторинг</a:t>
            </a:r>
            <a:endParaRPr lang="ru-RU" sz="8800" b="1" dirty="0">
              <a:effectLst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ru-RU" sz="8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1. Под общественным мониторингом в настоящем   Федеральном законе понимается осуществляемое  субъектом общественного контроля постоянное  (систематическое) или временное наблюдение за деятельностью органов государственной власти, органов  местного самоуправления, государственных и  муниципальных организаций, иных органов и организаций, осуществляющих в соответствии с федеральными законами отдельные публичные полномочия.</a:t>
            </a: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ru-RU" sz="8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Организаторами общественного мониторинга являются Общественная палата РФ, общественные палаты субъектов РФ общественные палаты (советы) муниципальных образований, общественные наблюдательные комиссии, общественные инспекции, общественные объединения и иные негосударственные некоммерческие организации.</a:t>
            </a:r>
            <a:endParaRPr lang="ru-RU" sz="8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  <a:spcAft>
                <a:spcPts val="800"/>
              </a:spcAft>
            </a:pPr>
            <a:endParaRPr lang="ru-RU" sz="6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3325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AB280D-AAE9-43C4-8BDF-2BC511E9A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200" b="1" cap="all" dirty="0">
                <a:solidFill>
                  <a:schemeClr val="accent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ЗАКОН РЕСПУБЛИКИ УЗБЕКИСТАН</a:t>
            </a:r>
            <a:br>
              <a:rPr lang="ru-RU" sz="3200" b="1" dirty="0">
                <a:solidFill>
                  <a:schemeClr val="accent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b="1" cap="all" dirty="0">
                <a:solidFill>
                  <a:schemeClr val="accent1"/>
                </a:solidFill>
                <a:effectLst/>
                <a:latin typeface="+mn-lt"/>
                <a:ea typeface="Times New Roman" panose="02020603050405020304" pitchFamily="18" charset="0"/>
              </a:rPr>
              <a:t>«ОБ ОБЩЕСТВЕННОМ КОНТРОЛЕ»,</a:t>
            </a:r>
            <a:endParaRPr lang="ru-RU" sz="32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AE9E1E-3300-4780-BA6D-C69039823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45734"/>
            <a:ext cx="10469880" cy="4383616"/>
          </a:xfrm>
        </p:spPr>
        <p:txBody>
          <a:bodyPr>
            <a:normAutofit fontScale="77500" lnSpcReduction="20000"/>
          </a:bodyPr>
          <a:lstStyle/>
          <a:p>
            <a:pPr indent="540385" algn="just">
              <a:lnSpc>
                <a:spcPct val="107000"/>
              </a:lnSpc>
              <a:spcAft>
                <a:spcPts val="600"/>
              </a:spcAft>
            </a:pPr>
            <a:r>
              <a:rPr lang="ru-RU" sz="2300" b="1" dirty="0">
                <a:solidFill>
                  <a:schemeClr val="tx1"/>
                </a:solidFill>
                <a:effectLst/>
                <a:latin typeface="Montserrat-Bold"/>
                <a:ea typeface="Times New Roman" panose="02020603050405020304" pitchFamily="18" charset="0"/>
                <a:cs typeface="Times New Roman" panose="02020603050405020304" pitchFamily="18" charset="0"/>
              </a:rPr>
              <a:t>Статья 11. Общественный мониторинг</a:t>
            </a:r>
            <a:endParaRPr lang="ru-RU" sz="23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7000"/>
              </a:lnSpc>
              <a:spcAft>
                <a:spcPts val="750"/>
              </a:spcAft>
            </a:pPr>
            <a:r>
              <a:rPr lang="ru-RU" sz="2300" dirty="0">
                <a:solidFill>
                  <a:srgbClr val="000000"/>
                </a:solidFill>
                <a:effectLst/>
                <a:latin typeface="Montserrat" panose="00000500000000000000" pitchFamily="2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Общественным мониторингом является наблюдение за деятельностью государственных органов и их должностных лиц посредством сбора, обобщения и анализа информации, затрагивающей общественный интерес.</a:t>
            </a:r>
            <a:endParaRPr lang="ru-RU" sz="2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7000"/>
              </a:lnSpc>
              <a:spcAft>
                <a:spcPts val="750"/>
              </a:spcAft>
            </a:pPr>
            <a:r>
              <a:rPr lang="ru-RU" sz="2300" dirty="0">
                <a:solidFill>
                  <a:srgbClr val="000000"/>
                </a:solidFill>
                <a:effectLst/>
                <a:latin typeface="Montserrat" panose="00000500000000000000" pitchFamily="2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Общественный мониторинг могут проводить негосударственные некоммерческие организации, органы самоуправления граждан и другие субъекты общественного контроля в случаях, предусмотренных законодательством.</a:t>
            </a:r>
            <a:endParaRPr lang="ru-RU" sz="2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7000"/>
              </a:lnSpc>
              <a:spcAft>
                <a:spcPts val="750"/>
              </a:spcAft>
            </a:pPr>
            <a:r>
              <a:rPr lang="ru-RU" sz="2300" dirty="0">
                <a:solidFill>
                  <a:srgbClr val="000000"/>
                </a:solidFill>
                <a:effectLst/>
                <a:latin typeface="Montserrat" panose="00000500000000000000" pitchFamily="2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Общественный мониторинг проводится публично и открыто. Общественный мониторинг может проводиться также с использованием информационно-коммуникационных технологий.</a:t>
            </a:r>
            <a:endParaRPr lang="ru-RU" sz="2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7000"/>
              </a:lnSpc>
              <a:spcAft>
                <a:spcPts val="750"/>
              </a:spcAft>
            </a:pPr>
            <a:r>
              <a:rPr lang="ru-RU" sz="2300" dirty="0">
                <a:solidFill>
                  <a:srgbClr val="000000"/>
                </a:solidFill>
                <a:effectLst/>
                <a:latin typeface="Montserrat" panose="00000500000000000000" pitchFamily="2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Организатор общественного мониторинга заблаговременно обнародует информацию об объекте общественного мониторинга, сроке и порядке его проведения.</a:t>
            </a:r>
            <a:endParaRPr lang="ru-RU" sz="2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354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95FCE5-49CC-4724-85FB-25FF83F81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>
                <a:solidFill>
                  <a:schemeClr val="accent1"/>
                </a:solidFill>
              </a:rPr>
              <a:t>Мы при проведении общественного мониторинга исходим из того, что: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102436-4425-46CB-9E81-FE311A811E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Общественный мониторинг 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 мониторинг, проводимый силами общественных организаций и групп в общественных интересах.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2875" marR="333375" algn="just">
              <a:lnSpc>
                <a:spcPct val="150000"/>
              </a:lnSpc>
              <a:spcBef>
                <a:spcPts val="1125"/>
              </a:spcBef>
              <a:spcAft>
                <a:spcPts val="800"/>
              </a:spcAft>
            </a:pPr>
            <a:r>
              <a:rPr lang="ru-RU" sz="2800" b="1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Общественный мониторинг </a:t>
            </a:r>
            <a:r>
              <a:rPr lang="ru-RU" sz="28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это один из инструментов системного повышения эффективности реализации программ качества услуг.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2875" marR="333375" algn="just">
              <a:lnSpc>
                <a:spcPct val="150000"/>
              </a:lnSpc>
              <a:spcBef>
                <a:spcPts val="1125"/>
              </a:spcBef>
              <a:spcAft>
                <a:spcPts val="800"/>
              </a:spcAft>
            </a:pPr>
            <a:r>
              <a:rPr lang="ru-RU" sz="28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основе общественного мониторинга дается оценка реализации программ/планов/оказания услуг в различных сферах со стороны общественности и, прежде всего, граждан.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7026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C7E72D-88F4-4C71-8225-5F49AE68C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Основными целями общественного мониторинга  по проблемам гендерного насилия являются</a:t>
            </a:r>
            <a:r>
              <a:rPr lang="ru-RU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CF5F27-F999-47B6-BB95-EF53338E5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устранение проблем и препятствий на пути реализации политики по продвижению гендерного равенства и искоренения НОЖД;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привлечение внимания органов власти и общественности к значимой проблеме;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повышение качества услуг, предоставляемых в сфере НОЖД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4518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A8DF07-8E9F-417B-BD13-3CCAF005B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Темы могут быть различны! Но общественный мониторинг — это, прежде всего, работа по правилам</a:t>
            </a:r>
            <a:endParaRPr lang="ru-RU" sz="3200" b="1" dirty="0">
              <a:solidFill>
                <a:schemeClr val="accent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C5F0FE-CF7F-449A-BEE2-FD3BBA3D1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86486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этом его сложность и в этом его главное преимущество. Проведение общественного мониторинга требует тщательной подготовки, хорошей организации процесса, серьезного и делового отношения к проблеме, на решение которой он направлен.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1125"/>
              </a:spcBef>
              <a:spcAft>
                <a:spcPts val="800"/>
              </a:spcAft>
            </a:pPr>
            <a:r>
              <a:rPr lang="ru-RU" sz="3200" b="1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Важно: </a:t>
            </a:r>
            <a:r>
              <a:rPr lang="ru-RU" sz="3200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результатом общественного мониторинга не является поиск виновных в проблемных ситуациях (этим занимаются другие ведомства). Цель не в том, чтобы наказать кого-то, а в том, чтобы выявить проблемы и предложить пути решения этой проблемы.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623027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64</TotalTime>
  <Words>751</Words>
  <Application>Microsoft Office PowerPoint</Application>
  <PresentationFormat>Широкоэкранный</PresentationFormat>
  <Paragraphs>45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Montserrat</vt:lpstr>
      <vt:lpstr>Montserrat-Bold</vt:lpstr>
      <vt:lpstr>Tahoma</vt:lpstr>
      <vt:lpstr>Times New Roman</vt:lpstr>
      <vt:lpstr>Wingdings</vt:lpstr>
      <vt:lpstr>Ретро</vt:lpstr>
      <vt:lpstr>Общественный мониторинг:  что это такое и в чем отличие от обычного мониторинга? ПРЕЗЕНТАЦИЯ №8</vt:lpstr>
      <vt:lpstr>Как Вы считаете, есть ли отличие общественного МиО от МиО?</vt:lpstr>
      <vt:lpstr>В Таджикистане нет такого Закона.</vt:lpstr>
      <vt:lpstr>Закон «Об основах общественного контроля в Российской Федерации» Статья 18. Формы общественного контроля </vt:lpstr>
      <vt:lpstr>Закон «Об основах общественного контроля в Российской Федерации»</vt:lpstr>
      <vt:lpstr>ЗАКОН РЕСПУБЛИКИ УЗБЕКИСТАН «ОБ ОБЩЕСТВЕННОМ КОНТРОЛЕ»,</vt:lpstr>
      <vt:lpstr>Мы при проведении общественного мониторинга исходим из того, что:</vt:lpstr>
      <vt:lpstr>Основными целями общественного мониторинга  по проблемам гендерного насилия являются:</vt:lpstr>
      <vt:lpstr>Темы могут быть различны! Но общественный мониторинг — это, прежде всего, работа по правилам</vt:lpstr>
      <vt:lpstr>Коалиция ОО «От равенства юридического- к равенству фактическому» проводила ОМиО </vt:lpstr>
      <vt:lpstr>Надеюсь, что мы еще не раз с Вами проведем совместный общественныы МиО!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Ник</dc:creator>
  <cp:lastModifiedBy>Татьяна Ник</cp:lastModifiedBy>
  <cp:revision>6</cp:revision>
  <dcterms:created xsi:type="dcterms:W3CDTF">2022-03-21T11:08:18Z</dcterms:created>
  <dcterms:modified xsi:type="dcterms:W3CDTF">2022-03-21T12:16:00Z</dcterms:modified>
</cp:coreProperties>
</file>