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15"/>
  </p:notesMasterIdLst>
  <p:sldIdLst>
    <p:sldId id="256" r:id="rId2"/>
    <p:sldId id="578" r:id="rId3"/>
    <p:sldId id="579" r:id="rId4"/>
    <p:sldId id="581" r:id="rId5"/>
    <p:sldId id="582" r:id="rId6"/>
    <p:sldId id="298" r:id="rId7"/>
    <p:sldId id="580" r:id="rId8"/>
    <p:sldId id="315" r:id="rId9"/>
    <p:sldId id="344" r:id="rId10"/>
    <p:sldId id="561" r:id="rId11"/>
    <p:sldId id="571" r:id="rId12"/>
    <p:sldId id="565" r:id="rId13"/>
    <p:sldId id="54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8E6CD-2A04-4C7F-AA38-26E9F84984A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5CC8D-C999-4BC5-8684-77FBAB5460F8}">
      <dgm:prSet phldrT="[Текст]" custT="1"/>
      <dgm:spPr/>
      <dgm:t>
        <a:bodyPr/>
        <a:lstStyle/>
        <a:p>
          <a:r>
            <a:rPr lang="ru-RU" sz="2400" b="1" dirty="0"/>
            <a:t>Факторы, воздействующие на гендерное насилие</a:t>
          </a:r>
        </a:p>
      </dgm:t>
    </dgm:pt>
    <dgm:pt modelId="{F069F388-D695-4EF1-9DBF-C2AEEE6B00CB}" type="parTrans" cxnId="{0A38E052-AC01-4888-83C4-5425B44C8F2F}">
      <dgm:prSet/>
      <dgm:spPr/>
      <dgm:t>
        <a:bodyPr/>
        <a:lstStyle/>
        <a:p>
          <a:endParaRPr lang="ru-RU"/>
        </a:p>
      </dgm:t>
    </dgm:pt>
    <dgm:pt modelId="{7926AF0D-BE10-4999-A64E-621453A13A82}" type="sibTrans" cxnId="{0A38E052-AC01-4888-83C4-5425B44C8F2F}">
      <dgm:prSet/>
      <dgm:spPr/>
      <dgm:t>
        <a:bodyPr/>
        <a:lstStyle/>
        <a:p>
          <a:endParaRPr lang="ru-RU"/>
        </a:p>
      </dgm:t>
    </dgm:pt>
    <dgm:pt modelId="{A6E05373-D4AB-43A1-A5FF-BDA75BA273FD}">
      <dgm:prSet phldrT="[Текст]" custT="1"/>
      <dgm:spPr/>
      <dgm:t>
        <a:bodyPr/>
        <a:lstStyle/>
        <a:p>
          <a:pPr algn="just"/>
          <a:r>
            <a:rPr lang="ru-RU" sz="1200" b="1" dirty="0"/>
            <a:t>1. Культурно-традиционные  нормы, провоцирующие насилие</a:t>
          </a:r>
        </a:p>
        <a:p>
          <a:pPr algn="just"/>
          <a:r>
            <a:rPr lang="ru-RU" sz="1200" b="1" dirty="0"/>
            <a:t>2. Гендерные стереотипы </a:t>
          </a:r>
        </a:p>
        <a:p>
          <a:pPr algn="just"/>
          <a:r>
            <a:rPr lang="ru-RU" sz="1200" b="1" dirty="0"/>
            <a:t>3. Толерантное отношение общества к насилию в семье  и обществе</a:t>
          </a:r>
        </a:p>
        <a:p>
          <a:pPr algn="just"/>
          <a:r>
            <a:rPr lang="ru-RU" sz="1200" b="1" dirty="0"/>
            <a:t>4. </a:t>
          </a:r>
          <a:r>
            <a:rPr lang="ru-RU" sz="1200" b="1" i="0" dirty="0"/>
            <a:t>Патриархально социальная структура, </a:t>
          </a:r>
          <a:r>
            <a:rPr lang="ru-RU" sz="1200" b="1" dirty="0"/>
            <a:t>, благоприятствующая доминирующей роли мужчин и др.</a:t>
          </a:r>
        </a:p>
      </dgm:t>
    </dgm:pt>
    <dgm:pt modelId="{95C79C42-CB43-4B6C-AB7F-EC5077A27510}" type="sibTrans" cxnId="{90EB5D1F-0CAC-4DBE-B684-FED7A4ED8D43}">
      <dgm:prSet/>
      <dgm:spPr/>
      <dgm:t>
        <a:bodyPr/>
        <a:lstStyle/>
        <a:p>
          <a:endParaRPr lang="ru-RU"/>
        </a:p>
      </dgm:t>
    </dgm:pt>
    <dgm:pt modelId="{4136377C-A0D4-4034-A70C-D148A5F62D21}" type="parTrans" cxnId="{90EB5D1F-0CAC-4DBE-B684-FED7A4ED8D43}">
      <dgm:prSet/>
      <dgm:spPr/>
      <dgm:t>
        <a:bodyPr/>
        <a:lstStyle/>
        <a:p>
          <a:endParaRPr lang="ru-RU"/>
        </a:p>
      </dgm:t>
    </dgm:pt>
    <dgm:pt modelId="{BA328F39-D79B-451C-A065-866DD33F93E1}">
      <dgm:prSet/>
      <dgm:spPr/>
      <dgm:t>
        <a:bodyPr/>
        <a:lstStyle/>
        <a:p>
          <a:r>
            <a:rPr lang="ru-RU" b="1" dirty="0"/>
            <a:t>Социально-психологические</a:t>
          </a:r>
        </a:p>
      </dgm:t>
    </dgm:pt>
    <dgm:pt modelId="{389DF2C1-5C06-4373-90A8-A9D32F41DF25}" type="sibTrans" cxnId="{D9D3B147-1CFC-4835-9605-B49525C2D40A}">
      <dgm:prSet/>
      <dgm:spPr/>
      <dgm:t>
        <a:bodyPr/>
        <a:lstStyle/>
        <a:p>
          <a:endParaRPr lang="ru-RU"/>
        </a:p>
      </dgm:t>
    </dgm:pt>
    <dgm:pt modelId="{960B452D-AAB1-4369-974F-3770B3FB957E}" type="parTrans" cxnId="{D9D3B147-1CFC-4835-9605-B49525C2D40A}">
      <dgm:prSet/>
      <dgm:spPr/>
      <dgm:t>
        <a:bodyPr/>
        <a:lstStyle/>
        <a:p>
          <a:endParaRPr lang="ru-RU"/>
        </a:p>
      </dgm:t>
    </dgm:pt>
    <dgm:pt modelId="{D7F59B69-50B8-4828-935B-DF91E202770A}">
      <dgm:prSet custT="1"/>
      <dgm:spPr/>
      <dgm:t>
        <a:bodyPr/>
        <a:lstStyle/>
        <a:p>
          <a:pPr algn="just"/>
          <a:r>
            <a:rPr lang="ru-RU" sz="1400" b="1" dirty="0"/>
            <a:t>1. Стрессы </a:t>
          </a:r>
        </a:p>
        <a:p>
          <a:pPr algn="just"/>
          <a:r>
            <a:rPr lang="ru-RU" sz="1400" b="1" dirty="0"/>
            <a:t>2. Приверженность к насилию с учетом опыта родительских отношений </a:t>
          </a:r>
        </a:p>
        <a:p>
          <a:pPr algn="just"/>
          <a:r>
            <a:rPr lang="ru-RU" sz="1400" b="1" dirty="0"/>
            <a:t>3.Алкоголизм, наркомания и др. явления</a:t>
          </a:r>
        </a:p>
        <a:p>
          <a:pPr algn="just"/>
          <a:r>
            <a:rPr lang="ru-RU" sz="1400" b="1" dirty="0"/>
            <a:t>4. Общественная изоляция  и др.</a:t>
          </a:r>
        </a:p>
      </dgm:t>
    </dgm:pt>
    <dgm:pt modelId="{F1A2AF79-6A03-4EE8-9A3C-9ACD8B77C1BC}" type="sibTrans" cxnId="{A8E4F460-D3E3-46E8-A695-03CFD4274E69}">
      <dgm:prSet/>
      <dgm:spPr/>
      <dgm:t>
        <a:bodyPr/>
        <a:lstStyle/>
        <a:p>
          <a:endParaRPr lang="ru-RU"/>
        </a:p>
      </dgm:t>
    </dgm:pt>
    <dgm:pt modelId="{45CE72AA-E029-41A2-B372-407586C188D7}" type="parTrans" cxnId="{A8E4F460-D3E3-46E8-A695-03CFD4274E69}">
      <dgm:prSet/>
      <dgm:spPr/>
      <dgm:t>
        <a:bodyPr/>
        <a:lstStyle/>
        <a:p>
          <a:endParaRPr lang="ru-RU"/>
        </a:p>
      </dgm:t>
    </dgm:pt>
    <dgm:pt modelId="{01C25590-CE38-48A3-8E92-D995320D6EE0}">
      <dgm:prSet phldrT="[Текст]"/>
      <dgm:spPr/>
      <dgm:t>
        <a:bodyPr/>
        <a:lstStyle/>
        <a:p>
          <a:r>
            <a:rPr lang="ru-RU" b="1"/>
            <a:t>Социально-культурные</a:t>
          </a:r>
        </a:p>
      </dgm:t>
    </dgm:pt>
    <dgm:pt modelId="{648C2677-5FCC-4595-9A8D-C72961DCE7F2}" type="sibTrans" cxnId="{D1DD0B84-58DC-459D-B22B-D986540563FC}">
      <dgm:prSet/>
      <dgm:spPr/>
      <dgm:t>
        <a:bodyPr/>
        <a:lstStyle/>
        <a:p>
          <a:endParaRPr lang="ru-RU"/>
        </a:p>
      </dgm:t>
    </dgm:pt>
    <dgm:pt modelId="{EA5C9028-53CF-4F6C-A39A-C636F971ADD6}" type="parTrans" cxnId="{D1DD0B84-58DC-459D-B22B-D986540563FC}">
      <dgm:prSet/>
      <dgm:spPr/>
      <dgm:t>
        <a:bodyPr/>
        <a:lstStyle/>
        <a:p>
          <a:endParaRPr lang="ru-RU"/>
        </a:p>
      </dgm:t>
    </dgm:pt>
    <dgm:pt modelId="{B7E2F572-7FEF-4E0A-B53B-0F9F31876515}">
      <dgm:prSet phldrT="[Текст]"/>
      <dgm:spPr/>
      <dgm:t>
        <a:bodyPr/>
        <a:lstStyle/>
        <a:p>
          <a:r>
            <a:rPr lang="ru-RU" b="1" dirty="0"/>
            <a:t>Социально-экономические</a:t>
          </a:r>
        </a:p>
      </dgm:t>
    </dgm:pt>
    <dgm:pt modelId="{4A0D1230-CAAF-49E0-9F1A-486624C751B8}" type="sibTrans" cxnId="{68444210-7838-4F74-B703-EF1F54ACFA0E}">
      <dgm:prSet/>
      <dgm:spPr/>
      <dgm:t>
        <a:bodyPr/>
        <a:lstStyle/>
        <a:p>
          <a:endParaRPr lang="ru-RU"/>
        </a:p>
      </dgm:t>
    </dgm:pt>
    <dgm:pt modelId="{1303787D-F390-4CED-9067-A28739426125}" type="parTrans" cxnId="{68444210-7838-4F74-B703-EF1F54ACFA0E}">
      <dgm:prSet/>
      <dgm:spPr/>
      <dgm:t>
        <a:bodyPr/>
        <a:lstStyle/>
        <a:p>
          <a:endParaRPr lang="ru-RU"/>
        </a:p>
      </dgm:t>
    </dgm:pt>
    <dgm:pt modelId="{F1CC8344-3C96-4531-97FF-43E74F8BFCC4}">
      <dgm:prSet phldrT="[Текст]" custT="1"/>
      <dgm:spPr/>
      <dgm:t>
        <a:bodyPr/>
        <a:lstStyle/>
        <a:p>
          <a:pPr algn="just"/>
          <a:r>
            <a:rPr lang="ru-RU" sz="1400" b="1" dirty="0"/>
            <a:t>1. Материальные проблемы в домохозяйствах</a:t>
          </a:r>
        </a:p>
        <a:p>
          <a:pPr algn="just"/>
          <a:r>
            <a:rPr lang="ru-RU" sz="1400" b="1" dirty="0"/>
            <a:t>2. Экономическая зависимость женщин от мужчин </a:t>
          </a:r>
        </a:p>
        <a:p>
          <a:pPr algn="just"/>
          <a:r>
            <a:rPr lang="ru-RU" sz="1400" b="1" dirty="0"/>
            <a:t>3. Жилищные проблемы и др. </a:t>
          </a:r>
        </a:p>
        <a:p>
          <a:pPr algn="just"/>
          <a:endParaRPr lang="ru-RU" sz="1400" b="1" dirty="0"/>
        </a:p>
      </dgm:t>
    </dgm:pt>
    <dgm:pt modelId="{7CFC60B5-307A-4A2D-9501-FEEFCE25B409}" type="sibTrans" cxnId="{FEE80B29-B2D6-4EAF-AF8C-FE91336E0D78}">
      <dgm:prSet/>
      <dgm:spPr/>
      <dgm:t>
        <a:bodyPr/>
        <a:lstStyle/>
        <a:p>
          <a:endParaRPr lang="ru-RU"/>
        </a:p>
      </dgm:t>
    </dgm:pt>
    <dgm:pt modelId="{0BF035A7-B187-49AE-8E44-1ADFAD26E09C}" type="parTrans" cxnId="{FEE80B29-B2D6-4EAF-AF8C-FE91336E0D78}">
      <dgm:prSet/>
      <dgm:spPr/>
      <dgm:t>
        <a:bodyPr/>
        <a:lstStyle/>
        <a:p>
          <a:endParaRPr lang="ru-RU"/>
        </a:p>
      </dgm:t>
    </dgm:pt>
    <dgm:pt modelId="{1D6B9DF9-CCFC-4F5C-8B39-1E6B7457D499}" type="pres">
      <dgm:prSet presAssocID="{7A88E6CD-2A04-4C7F-AA38-26E9F84984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760D91-12E6-4994-9F8A-57BB65008E0D}" type="pres">
      <dgm:prSet presAssocID="{4D65CC8D-C999-4BC5-8684-77FBAB5460F8}" presName="hierRoot1" presStyleCnt="0"/>
      <dgm:spPr/>
    </dgm:pt>
    <dgm:pt modelId="{9F230433-A189-4516-9E61-3D9C81B8F45F}" type="pres">
      <dgm:prSet presAssocID="{4D65CC8D-C999-4BC5-8684-77FBAB5460F8}" presName="composite" presStyleCnt="0"/>
      <dgm:spPr/>
    </dgm:pt>
    <dgm:pt modelId="{253D2124-E8AF-4E8B-8213-33AC67B3FBAF}" type="pres">
      <dgm:prSet presAssocID="{4D65CC8D-C999-4BC5-8684-77FBAB5460F8}" presName="background" presStyleLbl="node0" presStyleIdx="0" presStyleCnt="1"/>
      <dgm:spPr/>
    </dgm:pt>
    <dgm:pt modelId="{DB591E4C-ACE1-4E3D-A7C5-E92E658B219F}" type="pres">
      <dgm:prSet presAssocID="{4D65CC8D-C999-4BC5-8684-77FBAB5460F8}" presName="text" presStyleLbl="fgAcc0" presStyleIdx="0" presStyleCnt="1" custScaleX="289868" custLinFactNeighborX="13071" custLinFactNeighborY="10388">
        <dgm:presLayoutVars>
          <dgm:chPref val="3"/>
        </dgm:presLayoutVars>
      </dgm:prSet>
      <dgm:spPr/>
    </dgm:pt>
    <dgm:pt modelId="{75B5200A-565C-4A4D-B46B-1332CA663514}" type="pres">
      <dgm:prSet presAssocID="{4D65CC8D-C999-4BC5-8684-77FBAB5460F8}" presName="hierChild2" presStyleCnt="0"/>
      <dgm:spPr/>
    </dgm:pt>
    <dgm:pt modelId="{52236E38-8162-46D1-A5DD-6C7480F26AB9}" type="pres">
      <dgm:prSet presAssocID="{1303787D-F390-4CED-9067-A28739426125}" presName="Name10" presStyleLbl="parChTrans1D2" presStyleIdx="0" presStyleCnt="3"/>
      <dgm:spPr/>
    </dgm:pt>
    <dgm:pt modelId="{320E84AC-31A7-4C7F-A459-604AF005ECC7}" type="pres">
      <dgm:prSet presAssocID="{B7E2F572-7FEF-4E0A-B53B-0F9F31876515}" presName="hierRoot2" presStyleCnt="0"/>
      <dgm:spPr/>
    </dgm:pt>
    <dgm:pt modelId="{45A89E4D-AE70-4FC9-9FC9-9436CE989291}" type="pres">
      <dgm:prSet presAssocID="{B7E2F572-7FEF-4E0A-B53B-0F9F31876515}" presName="composite2" presStyleCnt="0"/>
      <dgm:spPr/>
    </dgm:pt>
    <dgm:pt modelId="{6F7503C5-B3DA-429C-A174-173559FB4FED}" type="pres">
      <dgm:prSet presAssocID="{B7E2F572-7FEF-4E0A-B53B-0F9F31876515}" presName="background2" presStyleLbl="node2" presStyleIdx="0" presStyleCnt="3"/>
      <dgm:spPr/>
    </dgm:pt>
    <dgm:pt modelId="{00C784D3-925D-46F3-8357-B69940160C01}" type="pres">
      <dgm:prSet presAssocID="{B7E2F572-7FEF-4E0A-B53B-0F9F31876515}" presName="text2" presStyleLbl="fgAcc2" presStyleIdx="0" presStyleCnt="3" custScaleX="148745">
        <dgm:presLayoutVars>
          <dgm:chPref val="3"/>
        </dgm:presLayoutVars>
      </dgm:prSet>
      <dgm:spPr/>
    </dgm:pt>
    <dgm:pt modelId="{B1724310-A6A9-4570-B357-50A0A42A3FBD}" type="pres">
      <dgm:prSet presAssocID="{B7E2F572-7FEF-4E0A-B53B-0F9F31876515}" presName="hierChild3" presStyleCnt="0"/>
      <dgm:spPr/>
    </dgm:pt>
    <dgm:pt modelId="{4C5F955F-65CF-48BB-96A5-036B01985BEE}" type="pres">
      <dgm:prSet presAssocID="{0BF035A7-B187-49AE-8E44-1ADFAD26E09C}" presName="Name17" presStyleLbl="parChTrans1D3" presStyleIdx="0" presStyleCnt="3"/>
      <dgm:spPr/>
    </dgm:pt>
    <dgm:pt modelId="{C2EB32A7-A5DD-496A-87D9-288FE375DA42}" type="pres">
      <dgm:prSet presAssocID="{F1CC8344-3C96-4531-97FF-43E74F8BFCC4}" presName="hierRoot3" presStyleCnt="0"/>
      <dgm:spPr/>
    </dgm:pt>
    <dgm:pt modelId="{913D90A8-B751-4918-9F49-E0892F4DF275}" type="pres">
      <dgm:prSet presAssocID="{F1CC8344-3C96-4531-97FF-43E74F8BFCC4}" presName="composite3" presStyleCnt="0"/>
      <dgm:spPr/>
    </dgm:pt>
    <dgm:pt modelId="{79DAFD16-1649-4807-9BBF-CAC0A8DB41DB}" type="pres">
      <dgm:prSet presAssocID="{F1CC8344-3C96-4531-97FF-43E74F8BFCC4}" presName="background3" presStyleLbl="node3" presStyleIdx="0" presStyleCnt="3"/>
      <dgm:spPr/>
    </dgm:pt>
    <dgm:pt modelId="{7DC6870C-0527-4251-B305-57401F418BC9}" type="pres">
      <dgm:prSet presAssocID="{F1CC8344-3C96-4531-97FF-43E74F8BFCC4}" presName="text3" presStyleLbl="fgAcc3" presStyleIdx="0" presStyleCnt="3" custScaleX="199989" custScaleY="162215" custLinFactNeighborX="-5480" custLinFactNeighborY="2158">
        <dgm:presLayoutVars>
          <dgm:chPref val="3"/>
        </dgm:presLayoutVars>
      </dgm:prSet>
      <dgm:spPr/>
    </dgm:pt>
    <dgm:pt modelId="{188B499B-F909-46E2-86F2-48C1695A046A}" type="pres">
      <dgm:prSet presAssocID="{F1CC8344-3C96-4531-97FF-43E74F8BFCC4}" presName="hierChild4" presStyleCnt="0"/>
      <dgm:spPr/>
    </dgm:pt>
    <dgm:pt modelId="{30D4D167-D0F0-4CAA-B62A-5EC5A8017B9A}" type="pres">
      <dgm:prSet presAssocID="{EA5C9028-53CF-4F6C-A39A-C636F971ADD6}" presName="Name10" presStyleLbl="parChTrans1D2" presStyleIdx="1" presStyleCnt="3"/>
      <dgm:spPr/>
    </dgm:pt>
    <dgm:pt modelId="{83DC19A7-28C5-4647-AF87-E5FE208BEEA6}" type="pres">
      <dgm:prSet presAssocID="{01C25590-CE38-48A3-8E92-D995320D6EE0}" presName="hierRoot2" presStyleCnt="0"/>
      <dgm:spPr/>
    </dgm:pt>
    <dgm:pt modelId="{A570629C-A1F7-4F6A-9801-5B93A3CDAF73}" type="pres">
      <dgm:prSet presAssocID="{01C25590-CE38-48A3-8E92-D995320D6EE0}" presName="composite2" presStyleCnt="0"/>
      <dgm:spPr/>
    </dgm:pt>
    <dgm:pt modelId="{AE8BD521-B453-4DD5-BC6F-61F2E15EB494}" type="pres">
      <dgm:prSet presAssocID="{01C25590-CE38-48A3-8E92-D995320D6EE0}" presName="background2" presStyleLbl="node2" presStyleIdx="1" presStyleCnt="3"/>
      <dgm:spPr/>
    </dgm:pt>
    <dgm:pt modelId="{4C97EDC6-7FC6-4FDB-AC13-4E5695AAD14B}" type="pres">
      <dgm:prSet presAssocID="{01C25590-CE38-48A3-8E92-D995320D6EE0}" presName="text2" presStyleLbl="fgAcc2" presStyleIdx="1" presStyleCnt="3" custScaleX="157606">
        <dgm:presLayoutVars>
          <dgm:chPref val="3"/>
        </dgm:presLayoutVars>
      </dgm:prSet>
      <dgm:spPr/>
    </dgm:pt>
    <dgm:pt modelId="{8D42ACC1-96FD-4544-8BA5-A9DB628024D6}" type="pres">
      <dgm:prSet presAssocID="{01C25590-CE38-48A3-8E92-D995320D6EE0}" presName="hierChild3" presStyleCnt="0"/>
      <dgm:spPr/>
    </dgm:pt>
    <dgm:pt modelId="{38756B36-857E-431A-9E75-DA70E19E318C}" type="pres">
      <dgm:prSet presAssocID="{4136377C-A0D4-4034-A70C-D148A5F62D21}" presName="Name17" presStyleLbl="parChTrans1D3" presStyleIdx="1" presStyleCnt="3"/>
      <dgm:spPr/>
    </dgm:pt>
    <dgm:pt modelId="{951779D9-7DD6-440B-8FAA-8BB767012786}" type="pres">
      <dgm:prSet presAssocID="{A6E05373-D4AB-43A1-A5FF-BDA75BA273FD}" presName="hierRoot3" presStyleCnt="0"/>
      <dgm:spPr/>
    </dgm:pt>
    <dgm:pt modelId="{0EABAF10-BB10-440B-8D00-3402F7205F9C}" type="pres">
      <dgm:prSet presAssocID="{A6E05373-D4AB-43A1-A5FF-BDA75BA273FD}" presName="composite3" presStyleCnt="0"/>
      <dgm:spPr/>
    </dgm:pt>
    <dgm:pt modelId="{EAF82436-93EA-4628-A570-0DAC8248AC17}" type="pres">
      <dgm:prSet presAssocID="{A6E05373-D4AB-43A1-A5FF-BDA75BA273FD}" presName="background3" presStyleLbl="node3" presStyleIdx="1" presStyleCnt="3"/>
      <dgm:spPr/>
    </dgm:pt>
    <dgm:pt modelId="{1CCF5055-4412-45DE-88BE-CFB30357F5DF}" type="pres">
      <dgm:prSet presAssocID="{A6E05373-D4AB-43A1-A5FF-BDA75BA273FD}" presName="text3" presStyleLbl="fgAcc3" presStyleIdx="1" presStyleCnt="3" custScaleX="190007" custScaleY="160523" custLinFactNeighborX="1947" custLinFactNeighborY="4596">
        <dgm:presLayoutVars>
          <dgm:chPref val="3"/>
        </dgm:presLayoutVars>
      </dgm:prSet>
      <dgm:spPr/>
    </dgm:pt>
    <dgm:pt modelId="{EE35260C-2538-4A8D-8B3A-40FFA6CD9962}" type="pres">
      <dgm:prSet presAssocID="{A6E05373-D4AB-43A1-A5FF-BDA75BA273FD}" presName="hierChild4" presStyleCnt="0"/>
      <dgm:spPr/>
    </dgm:pt>
    <dgm:pt modelId="{FE9CA1F9-4D4F-45F5-9CB5-79DF8F2CF4ED}" type="pres">
      <dgm:prSet presAssocID="{960B452D-AAB1-4369-974F-3770B3FB957E}" presName="Name10" presStyleLbl="parChTrans1D2" presStyleIdx="2" presStyleCnt="3"/>
      <dgm:spPr/>
    </dgm:pt>
    <dgm:pt modelId="{69A88359-0C42-443F-B33A-F4E8CD12B4FA}" type="pres">
      <dgm:prSet presAssocID="{BA328F39-D79B-451C-A065-866DD33F93E1}" presName="hierRoot2" presStyleCnt="0"/>
      <dgm:spPr/>
    </dgm:pt>
    <dgm:pt modelId="{7A814B4C-3A38-4402-98C7-39A4412534F2}" type="pres">
      <dgm:prSet presAssocID="{BA328F39-D79B-451C-A065-866DD33F93E1}" presName="composite2" presStyleCnt="0"/>
      <dgm:spPr/>
    </dgm:pt>
    <dgm:pt modelId="{C7F5C525-4F75-41F7-8643-7D0FD59FC22B}" type="pres">
      <dgm:prSet presAssocID="{BA328F39-D79B-451C-A065-866DD33F93E1}" presName="background2" presStyleLbl="node2" presStyleIdx="2" presStyleCnt="3"/>
      <dgm:spPr/>
    </dgm:pt>
    <dgm:pt modelId="{47CDA061-42A7-4EDA-B8CA-A9F49B6F5CDA}" type="pres">
      <dgm:prSet presAssocID="{BA328F39-D79B-451C-A065-866DD33F93E1}" presName="text2" presStyleLbl="fgAcc2" presStyleIdx="2" presStyleCnt="3" custScaleX="152495">
        <dgm:presLayoutVars>
          <dgm:chPref val="3"/>
        </dgm:presLayoutVars>
      </dgm:prSet>
      <dgm:spPr/>
    </dgm:pt>
    <dgm:pt modelId="{17DE976E-2E25-404E-BE25-0DDC1DD14BD7}" type="pres">
      <dgm:prSet presAssocID="{BA328F39-D79B-451C-A065-866DD33F93E1}" presName="hierChild3" presStyleCnt="0"/>
      <dgm:spPr/>
    </dgm:pt>
    <dgm:pt modelId="{FF788BE1-4620-496D-AC47-5337E78734ED}" type="pres">
      <dgm:prSet presAssocID="{45CE72AA-E029-41A2-B372-407586C188D7}" presName="Name17" presStyleLbl="parChTrans1D3" presStyleIdx="2" presStyleCnt="3"/>
      <dgm:spPr/>
    </dgm:pt>
    <dgm:pt modelId="{19F32E01-29F0-441C-BBFA-96D4FC26677A}" type="pres">
      <dgm:prSet presAssocID="{D7F59B69-50B8-4828-935B-DF91E202770A}" presName="hierRoot3" presStyleCnt="0"/>
      <dgm:spPr/>
    </dgm:pt>
    <dgm:pt modelId="{03BDC8EE-583F-4318-B4A1-904D3D52A89D}" type="pres">
      <dgm:prSet presAssocID="{D7F59B69-50B8-4828-935B-DF91E202770A}" presName="composite3" presStyleCnt="0"/>
      <dgm:spPr/>
    </dgm:pt>
    <dgm:pt modelId="{1DF46FE5-EB2B-4928-A4AD-7C5E93CE93EE}" type="pres">
      <dgm:prSet presAssocID="{D7F59B69-50B8-4828-935B-DF91E202770A}" presName="background3" presStyleLbl="node3" presStyleIdx="2" presStyleCnt="3"/>
      <dgm:spPr/>
    </dgm:pt>
    <dgm:pt modelId="{7A0FAD6F-6A69-4E02-90C3-DB5FC768BD1D}" type="pres">
      <dgm:prSet presAssocID="{D7F59B69-50B8-4828-935B-DF91E202770A}" presName="text3" presStyleLbl="fgAcc3" presStyleIdx="2" presStyleCnt="3" custScaleX="191738" custScaleY="168500">
        <dgm:presLayoutVars>
          <dgm:chPref val="3"/>
        </dgm:presLayoutVars>
      </dgm:prSet>
      <dgm:spPr/>
    </dgm:pt>
    <dgm:pt modelId="{19B09D74-13D1-49C1-9D07-689F4E868765}" type="pres">
      <dgm:prSet presAssocID="{D7F59B69-50B8-4828-935B-DF91E202770A}" presName="hierChild4" presStyleCnt="0"/>
      <dgm:spPr/>
    </dgm:pt>
  </dgm:ptLst>
  <dgm:cxnLst>
    <dgm:cxn modelId="{57E94A09-D3F4-4639-8FD4-CE361614FCEA}" type="presOf" srcId="{45CE72AA-E029-41A2-B372-407586C188D7}" destId="{FF788BE1-4620-496D-AC47-5337E78734ED}" srcOrd="0" destOrd="0" presId="urn:microsoft.com/office/officeart/2005/8/layout/hierarchy1"/>
    <dgm:cxn modelId="{94BCEC0E-0EB6-40A4-9AD7-38A42E36B0F6}" type="presOf" srcId="{D7F59B69-50B8-4828-935B-DF91E202770A}" destId="{7A0FAD6F-6A69-4E02-90C3-DB5FC768BD1D}" srcOrd="0" destOrd="0" presId="urn:microsoft.com/office/officeart/2005/8/layout/hierarchy1"/>
    <dgm:cxn modelId="{68444210-7838-4F74-B703-EF1F54ACFA0E}" srcId="{4D65CC8D-C999-4BC5-8684-77FBAB5460F8}" destId="{B7E2F572-7FEF-4E0A-B53B-0F9F31876515}" srcOrd="0" destOrd="0" parTransId="{1303787D-F390-4CED-9067-A28739426125}" sibTransId="{4A0D1230-CAAF-49E0-9F1A-486624C751B8}"/>
    <dgm:cxn modelId="{90EB5D1F-0CAC-4DBE-B684-FED7A4ED8D43}" srcId="{01C25590-CE38-48A3-8E92-D995320D6EE0}" destId="{A6E05373-D4AB-43A1-A5FF-BDA75BA273FD}" srcOrd="0" destOrd="0" parTransId="{4136377C-A0D4-4034-A70C-D148A5F62D21}" sibTransId="{95C79C42-CB43-4B6C-AB7F-EC5077A27510}"/>
    <dgm:cxn modelId="{FEE80B29-B2D6-4EAF-AF8C-FE91336E0D78}" srcId="{B7E2F572-7FEF-4E0A-B53B-0F9F31876515}" destId="{F1CC8344-3C96-4531-97FF-43E74F8BFCC4}" srcOrd="0" destOrd="0" parTransId="{0BF035A7-B187-49AE-8E44-1ADFAD26E09C}" sibTransId="{7CFC60B5-307A-4A2D-9501-FEEFCE25B409}"/>
    <dgm:cxn modelId="{E72D8C2B-7D9D-43C7-A8A4-581AA5D488B4}" type="presOf" srcId="{4D65CC8D-C999-4BC5-8684-77FBAB5460F8}" destId="{DB591E4C-ACE1-4E3D-A7C5-E92E658B219F}" srcOrd="0" destOrd="0" presId="urn:microsoft.com/office/officeart/2005/8/layout/hierarchy1"/>
    <dgm:cxn modelId="{E173F234-5C66-43B3-8520-BE977DECFA31}" type="presOf" srcId="{F1CC8344-3C96-4531-97FF-43E74F8BFCC4}" destId="{7DC6870C-0527-4251-B305-57401F418BC9}" srcOrd="0" destOrd="0" presId="urn:microsoft.com/office/officeart/2005/8/layout/hierarchy1"/>
    <dgm:cxn modelId="{FBBAD038-BD02-402C-9BA6-F3AA9E170AB9}" type="presOf" srcId="{1303787D-F390-4CED-9067-A28739426125}" destId="{52236E38-8162-46D1-A5DD-6C7480F26AB9}" srcOrd="0" destOrd="0" presId="urn:microsoft.com/office/officeart/2005/8/layout/hierarchy1"/>
    <dgm:cxn modelId="{A8E4F460-D3E3-46E8-A695-03CFD4274E69}" srcId="{BA328F39-D79B-451C-A065-866DD33F93E1}" destId="{D7F59B69-50B8-4828-935B-DF91E202770A}" srcOrd="0" destOrd="0" parTransId="{45CE72AA-E029-41A2-B372-407586C188D7}" sibTransId="{F1A2AF79-6A03-4EE8-9A3C-9ACD8B77C1BC}"/>
    <dgm:cxn modelId="{D9D3B147-1CFC-4835-9605-B49525C2D40A}" srcId="{4D65CC8D-C999-4BC5-8684-77FBAB5460F8}" destId="{BA328F39-D79B-451C-A065-866DD33F93E1}" srcOrd="2" destOrd="0" parTransId="{960B452D-AAB1-4369-974F-3770B3FB957E}" sibTransId="{389DF2C1-5C06-4373-90A8-A9D32F41DF25}"/>
    <dgm:cxn modelId="{0A38E052-AC01-4888-83C4-5425B44C8F2F}" srcId="{7A88E6CD-2A04-4C7F-AA38-26E9F84984A4}" destId="{4D65CC8D-C999-4BC5-8684-77FBAB5460F8}" srcOrd="0" destOrd="0" parTransId="{F069F388-D695-4EF1-9DBF-C2AEEE6B00CB}" sibTransId="{7926AF0D-BE10-4999-A64E-621453A13A82}"/>
    <dgm:cxn modelId="{A8086655-3B4B-4889-897F-2E139453A4CB}" type="presOf" srcId="{01C25590-CE38-48A3-8E92-D995320D6EE0}" destId="{4C97EDC6-7FC6-4FDB-AC13-4E5695AAD14B}" srcOrd="0" destOrd="0" presId="urn:microsoft.com/office/officeart/2005/8/layout/hierarchy1"/>
    <dgm:cxn modelId="{D1DD0B84-58DC-459D-B22B-D986540563FC}" srcId="{4D65CC8D-C999-4BC5-8684-77FBAB5460F8}" destId="{01C25590-CE38-48A3-8E92-D995320D6EE0}" srcOrd="1" destOrd="0" parTransId="{EA5C9028-53CF-4F6C-A39A-C636F971ADD6}" sibTransId="{648C2677-5FCC-4595-9A8D-C72961DCE7F2}"/>
    <dgm:cxn modelId="{264BF784-7D1D-4DE2-9026-33041C7C831E}" type="presOf" srcId="{0BF035A7-B187-49AE-8E44-1ADFAD26E09C}" destId="{4C5F955F-65CF-48BB-96A5-036B01985BEE}" srcOrd="0" destOrd="0" presId="urn:microsoft.com/office/officeart/2005/8/layout/hierarchy1"/>
    <dgm:cxn modelId="{349A5B8E-9ABE-40E8-A331-795FF37E4F51}" type="presOf" srcId="{4136377C-A0D4-4034-A70C-D148A5F62D21}" destId="{38756B36-857E-431A-9E75-DA70E19E318C}" srcOrd="0" destOrd="0" presId="urn:microsoft.com/office/officeart/2005/8/layout/hierarchy1"/>
    <dgm:cxn modelId="{5E115195-726E-4CD2-B6F5-A4816EADA668}" type="presOf" srcId="{EA5C9028-53CF-4F6C-A39A-C636F971ADD6}" destId="{30D4D167-D0F0-4CAA-B62A-5EC5A8017B9A}" srcOrd="0" destOrd="0" presId="urn:microsoft.com/office/officeart/2005/8/layout/hierarchy1"/>
    <dgm:cxn modelId="{BBBCC6A0-0E74-4900-964C-FA68142D72DA}" type="presOf" srcId="{960B452D-AAB1-4369-974F-3770B3FB957E}" destId="{FE9CA1F9-4D4F-45F5-9CB5-79DF8F2CF4ED}" srcOrd="0" destOrd="0" presId="urn:microsoft.com/office/officeart/2005/8/layout/hierarchy1"/>
    <dgm:cxn modelId="{69F92EA1-D980-40BC-88FF-40BF7BB6EEC7}" type="presOf" srcId="{BA328F39-D79B-451C-A065-866DD33F93E1}" destId="{47CDA061-42A7-4EDA-B8CA-A9F49B6F5CDA}" srcOrd="0" destOrd="0" presId="urn:microsoft.com/office/officeart/2005/8/layout/hierarchy1"/>
    <dgm:cxn modelId="{91CC1BAC-4F7A-40B1-9C4F-D133F0508B9C}" type="presOf" srcId="{A6E05373-D4AB-43A1-A5FF-BDA75BA273FD}" destId="{1CCF5055-4412-45DE-88BE-CFB30357F5DF}" srcOrd="0" destOrd="0" presId="urn:microsoft.com/office/officeart/2005/8/layout/hierarchy1"/>
    <dgm:cxn modelId="{35F29FE0-B20A-4C58-901B-052299B9F911}" type="presOf" srcId="{B7E2F572-7FEF-4E0A-B53B-0F9F31876515}" destId="{00C784D3-925D-46F3-8357-B69940160C01}" srcOrd="0" destOrd="0" presId="urn:microsoft.com/office/officeart/2005/8/layout/hierarchy1"/>
    <dgm:cxn modelId="{ED1839E5-4954-47C4-967C-FEEA06E87714}" type="presOf" srcId="{7A88E6CD-2A04-4C7F-AA38-26E9F84984A4}" destId="{1D6B9DF9-CCFC-4F5C-8B39-1E6B7457D499}" srcOrd="0" destOrd="0" presId="urn:microsoft.com/office/officeart/2005/8/layout/hierarchy1"/>
    <dgm:cxn modelId="{5EAF4DAC-8EFB-477E-B901-61B082A03282}" type="presParOf" srcId="{1D6B9DF9-CCFC-4F5C-8B39-1E6B7457D499}" destId="{A2760D91-12E6-4994-9F8A-57BB65008E0D}" srcOrd="0" destOrd="0" presId="urn:microsoft.com/office/officeart/2005/8/layout/hierarchy1"/>
    <dgm:cxn modelId="{C9154D9C-2A4E-4F22-8D18-430E3F2C74C2}" type="presParOf" srcId="{A2760D91-12E6-4994-9F8A-57BB65008E0D}" destId="{9F230433-A189-4516-9E61-3D9C81B8F45F}" srcOrd="0" destOrd="0" presId="urn:microsoft.com/office/officeart/2005/8/layout/hierarchy1"/>
    <dgm:cxn modelId="{347D4E73-0482-4609-8C13-7CDBD77C4F17}" type="presParOf" srcId="{9F230433-A189-4516-9E61-3D9C81B8F45F}" destId="{253D2124-E8AF-4E8B-8213-33AC67B3FBAF}" srcOrd="0" destOrd="0" presId="urn:microsoft.com/office/officeart/2005/8/layout/hierarchy1"/>
    <dgm:cxn modelId="{80B84283-9031-4724-B453-80E5993D4218}" type="presParOf" srcId="{9F230433-A189-4516-9E61-3D9C81B8F45F}" destId="{DB591E4C-ACE1-4E3D-A7C5-E92E658B219F}" srcOrd="1" destOrd="0" presId="urn:microsoft.com/office/officeart/2005/8/layout/hierarchy1"/>
    <dgm:cxn modelId="{8053685E-4C80-4573-AE77-ACE8185FE729}" type="presParOf" srcId="{A2760D91-12E6-4994-9F8A-57BB65008E0D}" destId="{75B5200A-565C-4A4D-B46B-1332CA663514}" srcOrd="1" destOrd="0" presId="urn:microsoft.com/office/officeart/2005/8/layout/hierarchy1"/>
    <dgm:cxn modelId="{2E8C7A6A-8AE3-493A-8F6A-1D86B3CC6EA0}" type="presParOf" srcId="{75B5200A-565C-4A4D-B46B-1332CA663514}" destId="{52236E38-8162-46D1-A5DD-6C7480F26AB9}" srcOrd="0" destOrd="0" presId="urn:microsoft.com/office/officeart/2005/8/layout/hierarchy1"/>
    <dgm:cxn modelId="{63B1A020-185A-4D51-BC81-EE7330369BAF}" type="presParOf" srcId="{75B5200A-565C-4A4D-B46B-1332CA663514}" destId="{320E84AC-31A7-4C7F-A459-604AF005ECC7}" srcOrd="1" destOrd="0" presId="urn:microsoft.com/office/officeart/2005/8/layout/hierarchy1"/>
    <dgm:cxn modelId="{418D8857-C997-4EC4-A2CE-B360F917BC97}" type="presParOf" srcId="{320E84AC-31A7-4C7F-A459-604AF005ECC7}" destId="{45A89E4D-AE70-4FC9-9FC9-9436CE989291}" srcOrd="0" destOrd="0" presId="urn:microsoft.com/office/officeart/2005/8/layout/hierarchy1"/>
    <dgm:cxn modelId="{3CDF9518-D764-4ED7-B29A-50711C34393D}" type="presParOf" srcId="{45A89E4D-AE70-4FC9-9FC9-9436CE989291}" destId="{6F7503C5-B3DA-429C-A174-173559FB4FED}" srcOrd="0" destOrd="0" presId="urn:microsoft.com/office/officeart/2005/8/layout/hierarchy1"/>
    <dgm:cxn modelId="{29251CEE-2977-4A03-BCBC-97770E4082EE}" type="presParOf" srcId="{45A89E4D-AE70-4FC9-9FC9-9436CE989291}" destId="{00C784D3-925D-46F3-8357-B69940160C01}" srcOrd="1" destOrd="0" presId="urn:microsoft.com/office/officeart/2005/8/layout/hierarchy1"/>
    <dgm:cxn modelId="{63F13A98-9BE4-4005-9D79-E9812B0F5FBA}" type="presParOf" srcId="{320E84AC-31A7-4C7F-A459-604AF005ECC7}" destId="{B1724310-A6A9-4570-B357-50A0A42A3FBD}" srcOrd="1" destOrd="0" presId="urn:microsoft.com/office/officeart/2005/8/layout/hierarchy1"/>
    <dgm:cxn modelId="{68B7CF60-0BC9-4B96-AFE9-B84DF45A6A54}" type="presParOf" srcId="{B1724310-A6A9-4570-B357-50A0A42A3FBD}" destId="{4C5F955F-65CF-48BB-96A5-036B01985BEE}" srcOrd="0" destOrd="0" presId="urn:microsoft.com/office/officeart/2005/8/layout/hierarchy1"/>
    <dgm:cxn modelId="{A56AA339-F007-4093-B2A3-C31A1AE3106D}" type="presParOf" srcId="{B1724310-A6A9-4570-B357-50A0A42A3FBD}" destId="{C2EB32A7-A5DD-496A-87D9-288FE375DA42}" srcOrd="1" destOrd="0" presId="urn:microsoft.com/office/officeart/2005/8/layout/hierarchy1"/>
    <dgm:cxn modelId="{BC7D2611-BB15-44F2-B263-0F5F63167C8C}" type="presParOf" srcId="{C2EB32A7-A5DD-496A-87D9-288FE375DA42}" destId="{913D90A8-B751-4918-9F49-E0892F4DF275}" srcOrd="0" destOrd="0" presId="urn:microsoft.com/office/officeart/2005/8/layout/hierarchy1"/>
    <dgm:cxn modelId="{FCAC91CA-2AB8-4C1A-A0DD-363880A2B00F}" type="presParOf" srcId="{913D90A8-B751-4918-9F49-E0892F4DF275}" destId="{79DAFD16-1649-4807-9BBF-CAC0A8DB41DB}" srcOrd="0" destOrd="0" presId="urn:microsoft.com/office/officeart/2005/8/layout/hierarchy1"/>
    <dgm:cxn modelId="{452BAB1C-F23D-496B-851A-52EFA6B27511}" type="presParOf" srcId="{913D90A8-B751-4918-9F49-E0892F4DF275}" destId="{7DC6870C-0527-4251-B305-57401F418BC9}" srcOrd="1" destOrd="0" presId="urn:microsoft.com/office/officeart/2005/8/layout/hierarchy1"/>
    <dgm:cxn modelId="{8F637086-C90C-4DBF-9782-873CD528C602}" type="presParOf" srcId="{C2EB32A7-A5DD-496A-87D9-288FE375DA42}" destId="{188B499B-F909-46E2-86F2-48C1695A046A}" srcOrd="1" destOrd="0" presId="urn:microsoft.com/office/officeart/2005/8/layout/hierarchy1"/>
    <dgm:cxn modelId="{3BA75E33-3F71-464D-8CA3-015815018A65}" type="presParOf" srcId="{75B5200A-565C-4A4D-B46B-1332CA663514}" destId="{30D4D167-D0F0-4CAA-B62A-5EC5A8017B9A}" srcOrd="2" destOrd="0" presId="urn:microsoft.com/office/officeart/2005/8/layout/hierarchy1"/>
    <dgm:cxn modelId="{32D15E35-10A2-45EF-BF0F-751B50BBB696}" type="presParOf" srcId="{75B5200A-565C-4A4D-B46B-1332CA663514}" destId="{83DC19A7-28C5-4647-AF87-E5FE208BEEA6}" srcOrd="3" destOrd="0" presId="urn:microsoft.com/office/officeart/2005/8/layout/hierarchy1"/>
    <dgm:cxn modelId="{46094F34-7FBE-4602-B557-4B859B845D2A}" type="presParOf" srcId="{83DC19A7-28C5-4647-AF87-E5FE208BEEA6}" destId="{A570629C-A1F7-4F6A-9801-5B93A3CDAF73}" srcOrd="0" destOrd="0" presId="urn:microsoft.com/office/officeart/2005/8/layout/hierarchy1"/>
    <dgm:cxn modelId="{D9B95862-1B00-4E9B-97A6-40450151B9EE}" type="presParOf" srcId="{A570629C-A1F7-4F6A-9801-5B93A3CDAF73}" destId="{AE8BD521-B453-4DD5-BC6F-61F2E15EB494}" srcOrd="0" destOrd="0" presId="urn:microsoft.com/office/officeart/2005/8/layout/hierarchy1"/>
    <dgm:cxn modelId="{7ADF3F5B-05D9-46BA-9986-A0F537630BD5}" type="presParOf" srcId="{A570629C-A1F7-4F6A-9801-5B93A3CDAF73}" destId="{4C97EDC6-7FC6-4FDB-AC13-4E5695AAD14B}" srcOrd="1" destOrd="0" presId="urn:microsoft.com/office/officeart/2005/8/layout/hierarchy1"/>
    <dgm:cxn modelId="{D5B765DC-12D8-41F4-8E89-D09384F6B85B}" type="presParOf" srcId="{83DC19A7-28C5-4647-AF87-E5FE208BEEA6}" destId="{8D42ACC1-96FD-4544-8BA5-A9DB628024D6}" srcOrd="1" destOrd="0" presId="urn:microsoft.com/office/officeart/2005/8/layout/hierarchy1"/>
    <dgm:cxn modelId="{D89C1C83-438B-4C08-84A6-F1E3F7BDA535}" type="presParOf" srcId="{8D42ACC1-96FD-4544-8BA5-A9DB628024D6}" destId="{38756B36-857E-431A-9E75-DA70E19E318C}" srcOrd="0" destOrd="0" presId="urn:microsoft.com/office/officeart/2005/8/layout/hierarchy1"/>
    <dgm:cxn modelId="{97FC59EB-D06E-44D2-B11D-404A27F6C099}" type="presParOf" srcId="{8D42ACC1-96FD-4544-8BA5-A9DB628024D6}" destId="{951779D9-7DD6-440B-8FAA-8BB767012786}" srcOrd="1" destOrd="0" presId="urn:microsoft.com/office/officeart/2005/8/layout/hierarchy1"/>
    <dgm:cxn modelId="{C1E7D34E-DD0E-4B67-9DB8-EF501400A5DD}" type="presParOf" srcId="{951779D9-7DD6-440B-8FAA-8BB767012786}" destId="{0EABAF10-BB10-440B-8D00-3402F7205F9C}" srcOrd="0" destOrd="0" presId="urn:microsoft.com/office/officeart/2005/8/layout/hierarchy1"/>
    <dgm:cxn modelId="{64419093-58AE-4DCA-AECE-9B61A6699958}" type="presParOf" srcId="{0EABAF10-BB10-440B-8D00-3402F7205F9C}" destId="{EAF82436-93EA-4628-A570-0DAC8248AC17}" srcOrd="0" destOrd="0" presId="urn:microsoft.com/office/officeart/2005/8/layout/hierarchy1"/>
    <dgm:cxn modelId="{C64D4A2D-3093-4286-BCBD-EF6F948DCBA9}" type="presParOf" srcId="{0EABAF10-BB10-440B-8D00-3402F7205F9C}" destId="{1CCF5055-4412-45DE-88BE-CFB30357F5DF}" srcOrd="1" destOrd="0" presId="urn:microsoft.com/office/officeart/2005/8/layout/hierarchy1"/>
    <dgm:cxn modelId="{DE748B6E-6E19-4772-9F68-0575C3DF43E8}" type="presParOf" srcId="{951779D9-7DD6-440B-8FAA-8BB767012786}" destId="{EE35260C-2538-4A8D-8B3A-40FFA6CD9962}" srcOrd="1" destOrd="0" presId="urn:microsoft.com/office/officeart/2005/8/layout/hierarchy1"/>
    <dgm:cxn modelId="{A904A6CC-8EA4-472F-8F66-1FBC86140443}" type="presParOf" srcId="{75B5200A-565C-4A4D-B46B-1332CA663514}" destId="{FE9CA1F9-4D4F-45F5-9CB5-79DF8F2CF4ED}" srcOrd="4" destOrd="0" presId="urn:microsoft.com/office/officeart/2005/8/layout/hierarchy1"/>
    <dgm:cxn modelId="{D3FB43A7-85FA-4776-B2E6-AB2200BEEFB2}" type="presParOf" srcId="{75B5200A-565C-4A4D-B46B-1332CA663514}" destId="{69A88359-0C42-443F-B33A-F4E8CD12B4FA}" srcOrd="5" destOrd="0" presId="urn:microsoft.com/office/officeart/2005/8/layout/hierarchy1"/>
    <dgm:cxn modelId="{03F95A97-FDAD-4391-B048-1BA536920E69}" type="presParOf" srcId="{69A88359-0C42-443F-B33A-F4E8CD12B4FA}" destId="{7A814B4C-3A38-4402-98C7-39A4412534F2}" srcOrd="0" destOrd="0" presId="urn:microsoft.com/office/officeart/2005/8/layout/hierarchy1"/>
    <dgm:cxn modelId="{CF4F1C59-AA85-4BFC-B0D4-754ED22DAC6F}" type="presParOf" srcId="{7A814B4C-3A38-4402-98C7-39A4412534F2}" destId="{C7F5C525-4F75-41F7-8643-7D0FD59FC22B}" srcOrd="0" destOrd="0" presId="urn:microsoft.com/office/officeart/2005/8/layout/hierarchy1"/>
    <dgm:cxn modelId="{B77014B2-E750-4117-9CF5-C7BB2035313D}" type="presParOf" srcId="{7A814B4C-3A38-4402-98C7-39A4412534F2}" destId="{47CDA061-42A7-4EDA-B8CA-A9F49B6F5CDA}" srcOrd="1" destOrd="0" presId="urn:microsoft.com/office/officeart/2005/8/layout/hierarchy1"/>
    <dgm:cxn modelId="{E087851B-3300-4E9C-9089-B71EA0DF8327}" type="presParOf" srcId="{69A88359-0C42-443F-B33A-F4E8CD12B4FA}" destId="{17DE976E-2E25-404E-BE25-0DDC1DD14BD7}" srcOrd="1" destOrd="0" presId="urn:microsoft.com/office/officeart/2005/8/layout/hierarchy1"/>
    <dgm:cxn modelId="{389D7040-878D-4CC8-AB82-9FF740AE5372}" type="presParOf" srcId="{17DE976E-2E25-404E-BE25-0DDC1DD14BD7}" destId="{FF788BE1-4620-496D-AC47-5337E78734ED}" srcOrd="0" destOrd="0" presId="urn:microsoft.com/office/officeart/2005/8/layout/hierarchy1"/>
    <dgm:cxn modelId="{34C42B42-0CD6-4F4D-8B61-BED8BF7DF7B6}" type="presParOf" srcId="{17DE976E-2E25-404E-BE25-0DDC1DD14BD7}" destId="{19F32E01-29F0-441C-BBFA-96D4FC26677A}" srcOrd="1" destOrd="0" presId="urn:microsoft.com/office/officeart/2005/8/layout/hierarchy1"/>
    <dgm:cxn modelId="{447E361F-CFF8-471D-A5E1-2F0F9212CBB9}" type="presParOf" srcId="{19F32E01-29F0-441C-BBFA-96D4FC26677A}" destId="{03BDC8EE-583F-4318-B4A1-904D3D52A89D}" srcOrd="0" destOrd="0" presId="urn:microsoft.com/office/officeart/2005/8/layout/hierarchy1"/>
    <dgm:cxn modelId="{4B590107-7E4E-487D-8295-87D411262E93}" type="presParOf" srcId="{03BDC8EE-583F-4318-B4A1-904D3D52A89D}" destId="{1DF46FE5-EB2B-4928-A4AD-7C5E93CE93EE}" srcOrd="0" destOrd="0" presId="urn:microsoft.com/office/officeart/2005/8/layout/hierarchy1"/>
    <dgm:cxn modelId="{0C9E2D86-B84D-433F-B47A-7597ACDAF323}" type="presParOf" srcId="{03BDC8EE-583F-4318-B4A1-904D3D52A89D}" destId="{7A0FAD6F-6A69-4E02-90C3-DB5FC768BD1D}" srcOrd="1" destOrd="0" presId="urn:microsoft.com/office/officeart/2005/8/layout/hierarchy1"/>
    <dgm:cxn modelId="{A963F1AE-A9B8-464E-8F2D-93B2B56A83E3}" type="presParOf" srcId="{19F32E01-29F0-441C-BBFA-96D4FC26677A}" destId="{19B09D74-13D1-49C1-9D07-689F4E8687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7C2D8-F1AC-424E-92BC-E57A1DFF483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74CD5-F212-4E21-BEAE-1A37A08A6D3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Институциональный потенциал ОО, включая экспертный потенциал, потенциал по оказанию услуг населению</a:t>
          </a:r>
        </a:p>
      </dgm:t>
    </dgm:pt>
    <dgm:pt modelId="{598103C6-DA40-465E-922A-E781F643F690}" type="parTrans" cxnId="{9A58967C-97CC-4AE8-BD9D-717532F8DEDA}">
      <dgm:prSet/>
      <dgm:spPr/>
      <dgm:t>
        <a:bodyPr/>
        <a:lstStyle/>
        <a:p>
          <a:endParaRPr lang="ru-RU"/>
        </a:p>
      </dgm:t>
    </dgm:pt>
    <dgm:pt modelId="{4309FCA4-F1BA-447F-A193-FAD2C068C7DA}" type="sibTrans" cxnId="{9A58967C-97CC-4AE8-BD9D-717532F8DEDA}">
      <dgm:prSet/>
      <dgm:spPr/>
      <dgm:t>
        <a:bodyPr/>
        <a:lstStyle/>
        <a:p>
          <a:endParaRPr lang="ru-RU"/>
        </a:p>
      </dgm:t>
    </dgm:pt>
    <dgm:pt modelId="{A8590C18-AE6B-47C8-ACD4-0A719C53BE8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rPr>
            <a:t>Дефицит инициатив членов сети и неуверенность в своих силах к переходу на новые источники финансирования</a:t>
          </a:r>
          <a:endParaRPr lang="ru-RU" sz="2200" dirty="0">
            <a:solidFill>
              <a:schemeClr val="tx1"/>
            </a:solidFill>
          </a:endParaRPr>
        </a:p>
      </dgm:t>
    </dgm:pt>
    <dgm:pt modelId="{AB85FBEE-2C3F-4DC2-9EFE-C499AAED8867}" type="parTrans" cxnId="{C1D13027-2AE6-4539-9258-33A22915C885}">
      <dgm:prSet/>
      <dgm:spPr/>
      <dgm:t>
        <a:bodyPr/>
        <a:lstStyle/>
        <a:p>
          <a:endParaRPr lang="ru-RU"/>
        </a:p>
      </dgm:t>
    </dgm:pt>
    <dgm:pt modelId="{9EDEEDEF-A1FD-4353-BEAC-B0DCDDDB2B22}" type="sibTrans" cxnId="{C1D13027-2AE6-4539-9258-33A22915C885}">
      <dgm:prSet/>
      <dgm:spPr/>
      <dgm:t>
        <a:bodyPr/>
        <a:lstStyle/>
        <a:p>
          <a:endParaRPr lang="ru-RU"/>
        </a:p>
      </dgm:t>
    </dgm:pt>
    <dgm:pt modelId="{DE1A4339-649C-4B9B-8FFD-571CBB4E286B}">
      <dgm:prSet phldrT="[Текст]" phldr="1"/>
      <dgm:spPr/>
      <dgm:t>
        <a:bodyPr/>
        <a:lstStyle/>
        <a:p>
          <a:endParaRPr lang="ru-RU" dirty="0"/>
        </a:p>
      </dgm:t>
    </dgm:pt>
    <dgm:pt modelId="{75564F61-D47F-4663-AFC4-15E4BA20CFF1}" type="parTrans" cxnId="{71DEF43D-F534-430A-9175-87F3949334C9}">
      <dgm:prSet/>
      <dgm:spPr/>
      <dgm:t>
        <a:bodyPr/>
        <a:lstStyle/>
        <a:p>
          <a:endParaRPr lang="ru-RU"/>
        </a:p>
      </dgm:t>
    </dgm:pt>
    <dgm:pt modelId="{C2C9C043-4A58-444B-B658-8B54958F6282}" type="sibTrans" cxnId="{71DEF43D-F534-430A-9175-87F3949334C9}">
      <dgm:prSet/>
      <dgm:spPr/>
      <dgm:t>
        <a:bodyPr/>
        <a:lstStyle/>
        <a:p>
          <a:endParaRPr lang="ru-RU"/>
        </a:p>
      </dgm:t>
    </dgm:pt>
    <dgm:pt modelId="{47B5C2F5-97A2-4EA8-BE08-E899436F203B}">
      <dgm:prSet phldrT="[Текст]" phldr="1"/>
      <dgm:spPr/>
      <dgm:t>
        <a:bodyPr/>
        <a:lstStyle/>
        <a:p>
          <a:endParaRPr lang="ru-RU" dirty="0"/>
        </a:p>
      </dgm:t>
    </dgm:pt>
    <dgm:pt modelId="{1FFD2CE8-B3FC-4F6C-BF9A-C48B955E7EFC}" type="parTrans" cxnId="{21CBD46D-2D4E-4125-AB9B-9037266F5D42}">
      <dgm:prSet/>
      <dgm:spPr/>
      <dgm:t>
        <a:bodyPr/>
        <a:lstStyle/>
        <a:p>
          <a:endParaRPr lang="ru-RU"/>
        </a:p>
      </dgm:t>
    </dgm:pt>
    <dgm:pt modelId="{E20C9028-9998-4C42-944E-33F317D5DB87}" type="sibTrans" cxnId="{21CBD46D-2D4E-4125-AB9B-9037266F5D42}">
      <dgm:prSet/>
      <dgm:spPr/>
      <dgm:t>
        <a:bodyPr/>
        <a:lstStyle/>
        <a:p>
          <a:endParaRPr lang="ru-RU"/>
        </a:p>
      </dgm:t>
    </dgm:pt>
    <dgm:pt modelId="{7A87A934-BC4A-4E6B-9386-A4434AB9D20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Неразвитость взаимодействия с частным сектором, с </a:t>
          </a:r>
          <a:r>
            <a:rPr lang="ru-RU" sz="22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молодежными, религиозными организациями,  слабое вовлечение мужчин</a:t>
          </a:r>
          <a:endParaRPr lang="ru-RU" sz="2200" b="0" dirty="0">
            <a:solidFill>
              <a:schemeClr val="tx1"/>
            </a:solidFill>
          </a:endParaRPr>
        </a:p>
      </dgm:t>
    </dgm:pt>
    <dgm:pt modelId="{57471527-54D3-4F09-A798-1399C9E18839}" type="parTrans" cxnId="{D7AEC10F-72D5-41B8-A433-129CC2723E7A}">
      <dgm:prSet/>
      <dgm:spPr/>
      <dgm:t>
        <a:bodyPr/>
        <a:lstStyle/>
        <a:p>
          <a:endParaRPr lang="ru-RU"/>
        </a:p>
      </dgm:t>
    </dgm:pt>
    <dgm:pt modelId="{06EC6291-ED73-4B56-B173-704AFFC36AF2}" type="sibTrans" cxnId="{D7AEC10F-72D5-41B8-A433-129CC2723E7A}">
      <dgm:prSet/>
      <dgm:spPr/>
      <dgm:t>
        <a:bodyPr/>
        <a:lstStyle/>
        <a:p>
          <a:endParaRPr lang="ru-RU"/>
        </a:p>
      </dgm:t>
    </dgm:pt>
    <dgm:pt modelId="{6003C72C-C01B-4143-BBBE-BA1FB78D49C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 использованные возможности социального партнерства ОО с госструктурами, особенно на местном уровне</a:t>
          </a:r>
          <a:endParaRPr lang="ru-RU" sz="2200" dirty="0">
            <a:solidFill>
              <a:schemeClr val="tx1"/>
            </a:solidFill>
          </a:endParaRPr>
        </a:p>
      </dgm:t>
    </dgm:pt>
    <dgm:pt modelId="{3E626B15-958D-46E8-9B78-1B5F42537BC1}" type="parTrans" cxnId="{EB455B8B-44D6-42E5-927D-83F136830877}">
      <dgm:prSet/>
      <dgm:spPr/>
      <dgm:t>
        <a:bodyPr/>
        <a:lstStyle/>
        <a:p>
          <a:endParaRPr lang="ru-RU"/>
        </a:p>
      </dgm:t>
    </dgm:pt>
    <dgm:pt modelId="{4C2AC0A5-61E6-41FB-AF57-5819115C0A7D}" type="sibTrans" cxnId="{EB455B8B-44D6-42E5-927D-83F136830877}">
      <dgm:prSet/>
      <dgm:spPr/>
      <dgm:t>
        <a:bodyPr/>
        <a:lstStyle/>
        <a:p>
          <a:endParaRPr lang="ru-RU"/>
        </a:p>
      </dgm:t>
    </dgm:pt>
    <dgm:pt modelId="{623A47E9-C5DA-4285-ABA2-F1471E2E3E1C}" type="pres">
      <dgm:prSet presAssocID="{A6B7C2D8-F1AC-424E-92BC-E57A1DFF483D}" presName="matrix" presStyleCnt="0">
        <dgm:presLayoutVars>
          <dgm:chMax val="1"/>
          <dgm:dir/>
          <dgm:resizeHandles val="exact"/>
        </dgm:presLayoutVars>
      </dgm:prSet>
      <dgm:spPr/>
    </dgm:pt>
    <dgm:pt modelId="{4F6D259B-03B1-415D-855A-935806F9A575}" type="pres">
      <dgm:prSet presAssocID="{A6B7C2D8-F1AC-424E-92BC-E57A1DFF483D}" presName="diamond" presStyleLbl="bgShp" presStyleIdx="0" presStyleCnt="1" custScaleX="157436"/>
      <dgm:spPr/>
    </dgm:pt>
    <dgm:pt modelId="{C88D519C-31D0-4EEA-AFEB-DCC874270ABB}" type="pres">
      <dgm:prSet presAssocID="{A6B7C2D8-F1AC-424E-92BC-E57A1DFF483D}" presName="quad1" presStyleLbl="node1" presStyleIdx="0" presStyleCnt="4" custScaleX="203745" custScaleY="112060" custLinFactNeighborX="-54900" custLinFactNeighborY="-3879">
        <dgm:presLayoutVars>
          <dgm:chMax val="0"/>
          <dgm:chPref val="0"/>
          <dgm:bulletEnabled val="1"/>
        </dgm:presLayoutVars>
      </dgm:prSet>
      <dgm:spPr/>
    </dgm:pt>
    <dgm:pt modelId="{E5584713-91DB-4D19-8589-238691D20F2A}" type="pres">
      <dgm:prSet presAssocID="{A6B7C2D8-F1AC-424E-92BC-E57A1DFF483D}" presName="quad2" presStyleLbl="node1" presStyleIdx="1" presStyleCnt="4" custScaleX="192443" custScaleY="117144" custLinFactNeighborX="45456" custLinFactNeighborY="-3284">
        <dgm:presLayoutVars>
          <dgm:chMax val="0"/>
          <dgm:chPref val="0"/>
          <dgm:bulletEnabled val="1"/>
        </dgm:presLayoutVars>
      </dgm:prSet>
      <dgm:spPr/>
    </dgm:pt>
    <dgm:pt modelId="{2816D799-05E4-4A70-ADA0-0544EC309551}" type="pres">
      <dgm:prSet presAssocID="{A6B7C2D8-F1AC-424E-92BC-E57A1DFF483D}" presName="quad3" presStyleLbl="node1" presStyleIdx="2" presStyleCnt="4" custScaleX="208566" custScaleY="114908" custLinFactNeighborX="-53138" custLinFactNeighborY="9648">
        <dgm:presLayoutVars>
          <dgm:chMax val="0"/>
          <dgm:chPref val="0"/>
          <dgm:bulletEnabled val="1"/>
        </dgm:presLayoutVars>
      </dgm:prSet>
      <dgm:spPr/>
    </dgm:pt>
    <dgm:pt modelId="{55FF01B4-4B3C-4526-99F8-CC6B67CFEF2C}" type="pres">
      <dgm:prSet presAssocID="{A6B7C2D8-F1AC-424E-92BC-E57A1DFF483D}" presName="quad4" presStyleLbl="node1" presStyleIdx="3" presStyleCnt="4" custScaleX="203452" custScaleY="112537" custLinFactNeighborX="53576" custLinFactNeighborY="9648">
        <dgm:presLayoutVars>
          <dgm:chMax val="0"/>
          <dgm:chPref val="0"/>
          <dgm:bulletEnabled val="1"/>
        </dgm:presLayoutVars>
      </dgm:prSet>
      <dgm:spPr/>
    </dgm:pt>
  </dgm:ptLst>
  <dgm:cxnLst>
    <dgm:cxn modelId="{D416D406-14F0-4C6A-9254-177CB1E02B15}" type="presOf" srcId="{A8590C18-AE6B-47C8-ACD4-0A719C53BE80}" destId="{55FF01B4-4B3C-4526-99F8-CC6B67CFEF2C}" srcOrd="0" destOrd="0" presId="urn:microsoft.com/office/officeart/2005/8/layout/matrix3"/>
    <dgm:cxn modelId="{D7AEC10F-72D5-41B8-A433-129CC2723E7A}" srcId="{A6B7C2D8-F1AC-424E-92BC-E57A1DFF483D}" destId="{7A87A934-BC4A-4E6B-9386-A4434AB9D207}" srcOrd="2" destOrd="0" parTransId="{57471527-54D3-4F09-A798-1399C9E18839}" sibTransId="{06EC6291-ED73-4B56-B173-704AFFC36AF2}"/>
    <dgm:cxn modelId="{C1D13027-2AE6-4539-9258-33A22915C885}" srcId="{A6B7C2D8-F1AC-424E-92BC-E57A1DFF483D}" destId="{A8590C18-AE6B-47C8-ACD4-0A719C53BE80}" srcOrd="3" destOrd="0" parTransId="{AB85FBEE-2C3F-4DC2-9EFE-C499AAED8867}" sibTransId="{9EDEEDEF-A1FD-4353-BEAC-B0DCDDDB2B22}"/>
    <dgm:cxn modelId="{71DEF43D-F534-430A-9175-87F3949334C9}" srcId="{A6B7C2D8-F1AC-424E-92BC-E57A1DFF483D}" destId="{DE1A4339-649C-4B9B-8FFD-571CBB4E286B}" srcOrd="4" destOrd="0" parTransId="{75564F61-D47F-4663-AFC4-15E4BA20CFF1}" sibTransId="{C2C9C043-4A58-444B-B658-8B54958F6282}"/>
    <dgm:cxn modelId="{21CBD46D-2D4E-4125-AB9B-9037266F5D42}" srcId="{A6B7C2D8-F1AC-424E-92BC-E57A1DFF483D}" destId="{47B5C2F5-97A2-4EA8-BE08-E899436F203B}" srcOrd="5" destOrd="0" parTransId="{1FFD2CE8-B3FC-4F6C-BF9A-C48B955E7EFC}" sibTransId="{E20C9028-9998-4C42-944E-33F317D5DB87}"/>
    <dgm:cxn modelId="{B004917C-D944-484F-94A2-6A7B8981D3BD}" type="presOf" srcId="{7A87A934-BC4A-4E6B-9386-A4434AB9D207}" destId="{2816D799-05E4-4A70-ADA0-0544EC309551}" srcOrd="0" destOrd="0" presId="urn:microsoft.com/office/officeart/2005/8/layout/matrix3"/>
    <dgm:cxn modelId="{9A58967C-97CC-4AE8-BD9D-717532F8DEDA}" srcId="{A6B7C2D8-F1AC-424E-92BC-E57A1DFF483D}" destId="{80474CD5-F212-4E21-BEAE-1A37A08A6D31}" srcOrd="0" destOrd="0" parTransId="{598103C6-DA40-465E-922A-E781F643F690}" sibTransId="{4309FCA4-F1BA-447F-A193-FAD2C068C7DA}"/>
    <dgm:cxn modelId="{EB455B8B-44D6-42E5-927D-83F136830877}" srcId="{A6B7C2D8-F1AC-424E-92BC-E57A1DFF483D}" destId="{6003C72C-C01B-4143-BBBE-BA1FB78D49CA}" srcOrd="1" destOrd="0" parTransId="{3E626B15-958D-46E8-9B78-1B5F42537BC1}" sibTransId="{4C2AC0A5-61E6-41FB-AF57-5819115C0A7D}"/>
    <dgm:cxn modelId="{67971DA2-4A13-43BD-8ACF-7A798647B6F1}" type="presOf" srcId="{6003C72C-C01B-4143-BBBE-BA1FB78D49CA}" destId="{E5584713-91DB-4D19-8589-238691D20F2A}" srcOrd="0" destOrd="0" presId="urn:microsoft.com/office/officeart/2005/8/layout/matrix3"/>
    <dgm:cxn modelId="{D8013AB3-8FAD-480D-BD8E-5AC4C8D4ABA6}" type="presOf" srcId="{80474CD5-F212-4E21-BEAE-1A37A08A6D31}" destId="{C88D519C-31D0-4EEA-AFEB-DCC874270ABB}" srcOrd="0" destOrd="0" presId="urn:microsoft.com/office/officeart/2005/8/layout/matrix3"/>
    <dgm:cxn modelId="{984502E2-F939-454D-9A3F-78914EB1E9D4}" type="presOf" srcId="{A6B7C2D8-F1AC-424E-92BC-E57A1DFF483D}" destId="{623A47E9-C5DA-4285-ABA2-F1471E2E3E1C}" srcOrd="0" destOrd="0" presId="urn:microsoft.com/office/officeart/2005/8/layout/matrix3"/>
    <dgm:cxn modelId="{3F27466B-3304-4888-9216-58B28B443E0B}" type="presParOf" srcId="{623A47E9-C5DA-4285-ABA2-F1471E2E3E1C}" destId="{4F6D259B-03B1-415D-855A-935806F9A575}" srcOrd="0" destOrd="0" presId="urn:microsoft.com/office/officeart/2005/8/layout/matrix3"/>
    <dgm:cxn modelId="{78AD8F88-DA64-46B7-9E79-F3B62E7E0D96}" type="presParOf" srcId="{623A47E9-C5DA-4285-ABA2-F1471E2E3E1C}" destId="{C88D519C-31D0-4EEA-AFEB-DCC874270ABB}" srcOrd="1" destOrd="0" presId="urn:microsoft.com/office/officeart/2005/8/layout/matrix3"/>
    <dgm:cxn modelId="{E4384ADB-59E5-4333-B4CB-438F5F78F737}" type="presParOf" srcId="{623A47E9-C5DA-4285-ABA2-F1471E2E3E1C}" destId="{E5584713-91DB-4D19-8589-238691D20F2A}" srcOrd="2" destOrd="0" presId="urn:microsoft.com/office/officeart/2005/8/layout/matrix3"/>
    <dgm:cxn modelId="{04687B00-B128-4DED-BCDA-4ED68B297E47}" type="presParOf" srcId="{623A47E9-C5DA-4285-ABA2-F1471E2E3E1C}" destId="{2816D799-05E4-4A70-ADA0-0544EC309551}" srcOrd="3" destOrd="0" presId="urn:microsoft.com/office/officeart/2005/8/layout/matrix3"/>
    <dgm:cxn modelId="{064A10CA-922A-4387-8B19-23C2BCDB91AB}" type="presParOf" srcId="{623A47E9-C5DA-4285-ABA2-F1471E2E3E1C}" destId="{55FF01B4-4B3C-4526-99F8-CC6B67CFEF2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34D08-D2CE-4BC0-9465-21F3566A9AA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11301-A87D-4990-93C9-2F9FC1A2833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Поиск</a:t>
          </a:r>
          <a:r>
            <a:rPr lang="ru-RU" sz="16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механизмов по обеспечению новых источников финансирования</a:t>
          </a:r>
          <a:endParaRPr lang="ru-RU" sz="1600" dirty="0"/>
        </a:p>
      </dgm:t>
    </dgm:pt>
    <dgm:pt modelId="{4DAA954C-212B-4335-AB1D-1BA8F77E03E5}" type="parTrans" cxnId="{B4EEB315-AE21-4DEB-8A0C-1B3F994D949C}">
      <dgm:prSet/>
      <dgm:spPr/>
      <dgm:t>
        <a:bodyPr/>
        <a:lstStyle/>
        <a:p>
          <a:endParaRPr lang="ru-RU"/>
        </a:p>
      </dgm:t>
    </dgm:pt>
    <dgm:pt modelId="{031CEFB2-7450-45E4-8AB9-5CBCCF0B36B6}" type="sibTrans" cxnId="{B4EEB315-AE21-4DEB-8A0C-1B3F994D949C}">
      <dgm:prSet/>
      <dgm:spPr/>
      <dgm:t>
        <a:bodyPr/>
        <a:lstStyle/>
        <a:p>
          <a:endParaRPr lang="ru-RU"/>
        </a:p>
      </dgm:t>
    </dgm:pt>
    <dgm:pt modelId="{744EE2B1-97F0-4828-96EC-303206F2E84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Инициативы членов сети и развитие новых форм взаимодействия между собой и с другими  ОГО  и платформами </a:t>
          </a:r>
          <a:endParaRPr lang="ru-RU" sz="1600" dirty="0"/>
        </a:p>
      </dgm:t>
    </dgm:pt>
    <dgm:pt modelId="{A507725A-8D5C-4BDC-A25A-64A5F8836F4F}" type="parTrans" cxnId="{8F76B6BF-0B97-41D8-8657-9E29AB25C4C8}">
      <dgm:prSet/>
      <dgm:spPr/>
      <dgm:t>
        <a:bodyPr/>
        <a:lstStyle/>
        <a:p>
          <a:endParaRPr lang="ru-RU"/>
        </a:p>
      </dgm:t>
    </dgm:pt>
    <dgm:pt modelId="{917A238F-8047-40E6-9C4B-8098208C5C97}" type="sibTrans" cxnId="{8F76B6BF-0B97-41D8-8657-9E29AB25C4C8}">
      <dgm:prSet/>
      <dgm:spPr/>
      <dgm:t>
        <a:bodyPr/>
        <a:lstStyle/>
        <a:p>
          <a:endParaRPr lang="ru-RU"/>
        </a:p>
      </dgm:t>
    </dgm:pt>
    <dgm:pt modelId="{256C7F22-2AAA-41AD-8923-CCEC4B7C349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Расширение круга партнеров через вовлечение мужчин, молодежных организаций и др.</a:t>
          </a:r>
          <a:endParaRPr lang="ru-RU" sz="1600" dirty="0"/>
        </a:p>
      </dgm:t>
    </dgm:pt>
    <dgm:pt modelId="{044C77F7-BCE3-4C75-AABE-DAF985E65F3B}" type="parTrans" cxnId="{D95F6736-339B-4F8C-AC93-6FB081476AFE}">
      <dgm:prSet/>
      <dgm:spPr/>
      <dgm:t>
        <a:bodyPr/>
        <a:lstStyle/>
        <a:p>
          <a:endParaRPr lang="ru-RU"/>
        </a:p>
      </dgm:t>
    </dgm:pt>
    <dgm:pt modelId="{FCBBBE3E-10F9-4C11-A889-006755920E98}" type="sibTrans" cxnId="{D95F6736-339B-4F8C-AC93-6FB081476AFE}">
      <dgm:prSet/>
      <dgm:spPr/>
      <dgm:t>
        <a:bodyPr/>
        <a:lstStyle/>
        <a:p>
          <a:endParaRPr lang="ru-RU"/>
        </a:p>
      </dgm:t>
    </dgm:pt>
    <dgm:pt modelId="{3330536C-1F28-4C85-8DD2-BD413C35461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Повышение потенциала членов сети через постояннодействующие механизмы (Академия НПО и др.)</a:t>
          </a:r>
          <a:endParaRPr lang="ru-RU" sz="1600" dirty="0"/>
        </a:p>
      </dgm:t>
    </dgm:pt>
    <dgm:pt modelId="{3065E4B7-7D1E-4764-9BC6-7BC35A30F16B}" type="parTrans" cxnId="{3E33D7FB-7C83-484D-95CD-04E002A29067}">
      <dgm:prSet/>
      <dgm:spPr/>
      <dgm:t>
        <a:bodyPr/>
        <a:lstStyle/>
        <a:p>
          <a:endParaRPr lang="ru-RU"/>
        </a:p>
      </dgm:t>
    </dgm:pt>
    <dgm:pt modelId="{2F971157-7604-443F-80E8-5E73E7244CFA}" type="sibTrans" cxnId="{3E33D7FB-7C83-484D-95CD-04E002A29067}">
      <dgm:prSet/>
      <dgm:spPr/>
      <dgm:t>
        <a:bodyPr/>
        <a:lstStyle/>
        <a:p>
          <a:endParaRPr lang="ru-RU"/>
        </a:p>
      </dgm:t>
    </dgm:pt>
    <dgm:pt modelId="{78C61AC6-BD9E-42A6-9837-20137828611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Усиление лоббирования принятия Правительством Коммуникационной стратегии по искоренению НОЖД и активизация мероприятий членов сети  на местном уровне </a:t>
          </a:r>
          <a:endParaRPr lang="ru-RU" sz="1600" dirty="0"/>
        </a:p>
      </dgm:t>
    </dgm:pt>
    <dgm:pt modelId="{262796A8-9112-4AD4-A1A2-7EE59D59B72E}" type="parTrans" cxnId="{EF3BFC07-A818-4B95-9E43-A28BF12E30CC}">
      <dgm:prSet/>
      <dgm:spPr/>
      <dgm:t>
        <a:bodyPr/>
        <a:lstStyle/>
        <a:p>
          <a:endParaRPr lang="ru-RU"/>
        </a:p>
      </dgm:t>
    </dgm:pt>
    <dgm:pt modelId="{0130F8CB-EA1E-4A52-99B9-1A238BF3DAF3}" type="sibTrans" cxnId="{EF3BFC07-A818-4B95-9E43-A28BF12E30CC}">
      <dgm:prSet/>
      <dgm:spPr/>
      <dgm:t>
        <a:bodyPr/>
        <a:lstStyle/>
        <a:p>
          <a:endParaRPr lang="ru-RU"/>
        </a:p>
      </dgm:t>
    </dgm:pt>
    <dgm:pt modelId="{155E6397-EE5B-4023-A6D1-59E536BC6A1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Укрепление партнерства с госструктурами</a:t>
          </a:r>
        </a:p>
      </dgm:t>
    </dgm:pt>
    <dgm:pt modelId="{B457C278-5B51-4509-988F-EA5F6D32E812}" type="parTrans" cxnId="{D83FCFF0-8662-453A-9DA8-B20573110C04}">
      <dgm:prSet/>
      <dgm:spPr/>
      <dgm:t>
        <a:bodyPr/>
        <a:lstStyle/>
        <a:p>
          <a:endParaRPr lang="ru-RU"/>
        </a:p>
      </dgm:t>
    </dgm:pt>
    <dgm:pt modelId="{ECC36963-B7B7-4BAD-B1D6-5A7DE100E7B5}" type="sibTrans" cxnId="{D83FCFF0-8662-453A-9DA8-B20573110C04}">
      <dgm:prSet/>
      <dgm:spPr/>
      <dgm:t>
        <a:bodyPr/>
        <a:lstStyle/>
        <a:p>
          <a:endParaRPr lang="ru-RU"/>
        </a:p>
      </dgm:t>
    </dgm:pt>
    <dgm:pt modelId="{57223039-7705-4F15-AB0E-C9A191BD7523}" type="pres">
      <dgm:prSet presAssocID="{39334D08-D2CE-4BC0-9465-21F3566A9AAE}" presName="Name0" presStyleCnt="0">
        <dgm:presLayoutVars>
          <dgm:dir/>
          <dgm:resizeHandles val="exact"/>
        </dgm:presLayoutVars>
      </dgm:prSet>
      <dgm:spPr/>
    </dgm:pt>
    <dgm:pt modelId="{D857E1A4-931E-4960-B18A-2512B5D68B79}" type="pres">
      <dgm:prSet presAssocID="{39334D08-D2CE-4BC0-9465-21F3566A9AAE}" presName="cycle" presStyleCnt="0"/>
      <dgm:spPr/>
    </dgm:pt>
    <dgm:pt modelId="{7F236B71-2CC5-492F-AAA0-57B5E29B75A0}" type="pres">
      <dgm:prSet presAssocID="{56311301-A87D-4990-93C9-2F9FC1A28330}" presName="nodeFirstNode" presStyleLbl="node1" presStyleIdx="0" presStyleCnt="6" custScaleX="168182" custScaleY="109516">
        <dgm:presLayoutVars>
          <dgm:bulletEnabled val="1"/>
        </dgm:presLayoutVars>
      </dgm:prSet>
      <dgm:spPr/>
    </dgm:pt>
    <dgm:pt modelId="{2E732CA6-B1C0-46B1-AE6D-39DDFB882B1B}" type="pres">
      <dgm:prSet presAssocID="{031CEFB2-7450-45E4-8AB9-5CBCCF0B36B6}" presName="sibTransFirstNode" presStyleLbl="bgShp" presStyleIdx="0" presStyleCnt="1"/>
      <dgm:spPr/>
    </dgm:pt>
    <dgm:pt modelId="{9E66F108-F4F5-428E-99AA-2EA68BBF4304}" type="pres">
      <dgm:prSet presAssocID="{744EE2B1-97F0-4828-96EC-303206F2E846}" presName="nodeFollowingNodes" presStyleLbl="node1" presStyleIdx="1" presStyleCnt="6" custScaleX="175901" custScaleY="125650" custRadScaleRad="101994" custRadScaleInc="16988">
        <dgm:presLayoutVars>
          <dgm:bulletEnabled val="1"/>
        </dgm:presLayoutVars>
      </dgm:prSet>
      <dgm:spPr/>
    </dgm:pt>
    <dgm:pt modelId="{FA3C4377-946B-4080-A559-0802F199B8CD}" type="pres">
      <dgm:prSet presAssocID="{78C61AC6-BD9E-42A6-9837-201378286113}" presName="nodeFollowingNodes" presStyleLbl="node1" presStyleIdx="2" presStyleCnt="6" custScaleX="186726" custScaleY="116670" custRadScaleRad="98581" custRadScaleInc="-21923">
        <dgm:presLayoutVars>
          <dgm:bulletEnabled val="1"/>
        </dgm:presLayoutVars>
      </dgm:prSet>
      <dgm:spPr/>
    </dgm:pt>
    <dgm:pt modelId="{97D54ACD-553E-40E7-A889-802F2E287ADC}" type="pres">
      <dgm:prSet presAssocID="{256C7F22-2AAA-41AD-8923-CCEC4B7C3498}" presName="nodeFollowingNodes" presStyleLbl="node1" presStyleIdx="3" presStyleCnt="6" custScaleX="202226" custScaleY="113935" custRadScaleRad="97481" custRadScaleInc="-11742">
        <dgm:presLayoutVars>
          <dgm:bulletEnabled val="1"/>
        </dgm:presLayoutVars>
      </dgm:prSet>
      <dgm:spPr/>
    </dgm:pt>
    <dgm:pt modelId="{49BFB60B-7816-4E72-A3D0-7A8755D19DAB}" type="pres">
      <dgm:prSet presAssocID="{3330536C-1F28-4C85-8DD2-BD413C354616}" presName="nodeFollowingNodes" presStyleLbl="node1" presStyleIdx="4" presStyleCnt="6" custScaleX="169388" custScaleY="107241" custRadScaleRad="91716" custRadScaleInc="19364">
        <dgm:presLayoutVars>
          <dgm:bulletEnabled val="1"/>
        </dgm:presLayoutVars>
      </dgm:prSet>
      <dgm:spPr/>
    </dgm:pt>
    <dgm:pt modelId="{7CFE093F-0C49-4386-AE73-D8C7238359C8}" type="pres">
      <dgm:prSet presAssocID="{155E6397-EE5B-4023-A6D1-59E536BC6A14}" presName="nodeFollowingNodes" presStyleLbl="node1" presStyleIdx="5" presStyleCnt="6" custScaleX="169100" custScaleY="115672" custRadScaleRad="92660" custRadScaleInc="-14318">
        <dgm:presLayoutVars>
          <dgm:bulletEnabled val="1"/>
        </dgm:presLayoutVars>
      </dgm:prSet>
      <dgm:spPr/>
    </dgm:pt>
  </dgm:ptLst>
  <dgm:cxnLst>
    <dgm:cxn modelId="{EF3BFC07-A818-4B95-9E43-A28BF12E30CC}" srcId="{39334D08-D2CE-4BC0-9465-21F3566A9AAE}" destId="{78C61AC6-BD9E-42A6-9837-201378286113}" srcOrd="2" destOrd="0" parTransId="{262796A8-9112-4AD4-A1A2-7EE59D59B72E}" sibTransId="{0130F8CB-EA1E-4A52-99B9-1A238BF3DAF3}"/>
    <dgm:cxn modelId="{B4EEB315-AE21-4DEB-8A0C-1B3F994D949C}" srcId="{39334D08-D2CE-4BC0-9465-21F3566A9AAE}" destId="{56311301-A87D-4990-93C9-2F9FC1A28330}" srcOrd="0" destOrd="0" parTransId="{4DAA954C-212B-4335-AB1D-1BA8F77E03E5}" sibTransId="{031CEFB2-7450-45E4-8AB9-5CBCCF0B36B6}"/>
    <dgm:cxn modelId="{F6BACB33-060C-43D4-B9C9-C9B03B31D48F}" type="presOf" srcId="{39334D08-D2CE-4BC0-9465-21F3566A9AAE}" destId="{57223039-7705-4F15-AB0E-C9A191BD7523}" srcOrd="0" destOrd="0" presId="urn:microsoft.com/office/officeart/2005/8/layout/cycle3"/>
    <dgm:cxn modelId="{D95F6736-339B-4F8C-AC93-6FB081476AFE}" srcId="{39334D08-D2CE-4BC0-9465-21F3566A9AAE}" destId="{256C7F22-2AAA-41AD-8923-CCEC4B7C3498}" srcOrd="3" destOrd="0" parTransId="{044C77F7-BCE3-4C75-AABE-DAF985E65F3B}" sibTransId="{FCBBBE3E-10F9-4C11-A889-006755920E98}"/>
    <dgm:cxn modelId="{95EEEA4A-5182-41A5-A098-FC9503107426}" type="presOf" srcId="{56311301-A87D-4990-93C9-2F9FC1A28330}" destId="{7F236B71-2CC5-492F-AAA0-57B5E29B75A0}" srcOrd="0" destOrd="0" presId="urn:microsoft.com/office/officeart/2005/8/layout/cycle3"/>
    <dgm:cxn modelId="{AD2FC26B-A63E-460E-BA4A-2244936334A4}" type="presOf" srcId="{256C7F22-2AAA-41AD-8923-CCEC4B7C3498}" destId="{97D54ACD-553E-40E7-A889-802F2E287ADC}" srcOrd="0" destOrd="0" presId="urn:microsoft.com/office/officeart/2005/8/layout/cycle3"/>
    <dgm:cxn modelId="{07B3C67B-EA25-42F6-A613-8CD34AA773E6}" type="presOf" srcId="{78C61AC6-BD9E-42A6-9837-201378286113}" destId="{FA3C4377-946B-4080-A559-0802F199B8CD}" srcOrd="0" destOrd="0" presId="urn:microsoft.com/office/officeart/2005/8/layout/cycle3"/>
    <dgm:cxn modelId="{0D4F5E82-BDE5-404E-B440-A717248D5486}" type="presOf" srcId="{155E6397-EE5B-4023-A6D1-59E536BC6A14}" destId="{7CFE093F-0C49-4386-AE73-D8C7238359C8}" srcOrd="0" destOrd="0" presId="urn:microsoft.com/office/officeart/2005/8/layout/cycle3"/>
    <dgm:cxn modelId="{8F76B6BF-0B97-41D8-8657-9E29AB25C4C8}" srcId="{39334D08-D2CE-4BC0-9465-21F3566A9AAE}" destId="{744EE2B1-97F0-4828-96EC-303206F2E846}" srcOrd="1" destOrd="0" parTransId="{A507725A-8D5C-4BDC-A25A-64A5F8836F4F}" sibTransId="{917A238F-8047-40E6-9C4B-8098208C5C97}"/>
    <dgm:cxn modelId="{23FC3FC1-0EB6-4258-9639-0B873D60C0C1}" type="presOf" srcId="{744EE2B1-97F0-4828-96EC-303206F2E846}" destId="{9E66F108-F4F5-428E-99AA-2EA68BBF4304}" srcOrd="0" destOrd="0" presId="urn:microsoft.com/office/officeart/2005/8/layout/cycle3"/>
    <dgm:cxn modelId="{6CE509D2-54A0-4179-9BCF-F9C20ECA8E47}" type="presOf" srcId="{031CEFB2-7450-45E4-8AB9-5CBCCF0B36B6}" destId="{2E732CA6-B1C0-46B1-AE6D-39DDFB882B1B}" srcOrd="0" destOrd="0" presId="urn:microsoft.com/office/officeart/2005/8/layout/cycle3"/>
    <dgm:cxn modelId="{D83FCFF0-8662-453A-9DA8-B20573110C04}" srcId="{39334D08-D2CE-4BC0-9465-21F3566A9AAE}" destId="{155E6397-EE5B-4023-A6D1-59E536BC6A14}" srcOrd="5" destOrd="0" parTransId="{B457C278-5B51-4509-988F-EA5F6D32E812}" sibTransId="{ECC36963-B7B7-4BAD-B1D6-5A7DE100E7B5}"/>
    <dgm:cxn modelId="{770D11F4-15D6-415A-916E-025026B24FFB}" type="presOf" srcId="{3330536C-1F28-4C85-8DD2-BD413C354616}" destId="{49BFB60B-7816-4E72-A3D0-7A8755D19DAB}" srcOrd="0" destOrd="0" presId="urn:microsoft.com/office/officeart/2005/8/layout/cycle3"/>
    <dgm:cxn modelId="{3E33D7FB-7C83-484D-95CD-04E002A29067}" srcId="{39334D08-D2CE-4BC0-9465-21F3566A9AAE}" destId="{3330536C-1F28-4C85-8DD2-BD413C354616}" srcOrd="4" destOrd="0" parTransId="{3065E4B7-7D1E-4764-9BC6-7BC35A30F16B}" sibTransId="{2F971157-7604-443F-80E8-5E73E7244CFA}"/>
    <dgm:cxn modelId="{D963506F-D9C8-4CBB-8F84-107A6DC10B5E}" type="presParOf" srcId="{57223039-7705-4F15-AB0E-C9A191BD7523}" destId="{D857E1A4-931E-4960-B18A-2512B5D68B79}" srcOrd="0" destOrd="0" presId="urn:microsoft.com/office/officeart/2005/8/layout/cycle3"/>
    <dgm:cxn modelId="{E66A2DB8-8545-4890-85AB-9CA81D00B7EB}" type="presParOf" srcId="{D857E1A4-931E-4960-B18A-2512B5D68B79}" destId="{7F236B71-2CC5-492F-AAA0-57B5E29B75A0}" srcOrd="0" destOrd="0" presId="urn:microsoft.com/office/officeart/2005/8/layout/cycle3"/>
    <dgm:cxn modelId="{FEFB2120-60DB-47F5-A03C-BDC2FB8518EC}" type="presParOf" srcId="{D857E1A4-931E-4960-B18A-2512B5D68B79}" destId="{2E732CA6-B1C0-46B1-AE6D-39DDFB882B1B}" srcOrd="1" destOrd="0" presId="urn:microsoft.com/office/officeart/2005/8/layout/cycle3"/>
    <dgm:cxn modelId="{C0F23F36-AF84-48FF-B61C-35F10ACDAAFD}" type="presParOf" srcId="{D857E1A4-931E-4960-B18A-2512B5D68B79}" destId="{9E66F108-F4F5-428E-99AA-2EA68BBF4304}" srcOrd="2" destOrd="0" presId="urn:microsoft.com/office/officeart/2005/8/layout/cycle3"/>
    <dgm:cxn modelId="{B944B40E-5436-4DA8-AC20-A4B92B10FC9E}" type="presParOf" srcId="{D857E1A4-931E-4960-B18A-2512B5D68B79}" destId="{FA3C4377-946B-4080-A559-0802F199B8CD}" srcOrd="3" destOrd="0" presId="urn:microsoft.com/office/officeart/2005/8/layout/cycle3"/>
    <dgm:cxn modelId="{D6DEBE09-D28A-47AA-A3FF-C3A334820CF1}" type="presParOf" srcId="{D857E1A4-931E-4960-B18A-2512B5D68B79}" destId="{97D54ACD-553E-40E7-A889-802F2E287ADC}" srcOrd="4" destOrd="0" presId="urn:microsoft.com/office/officeart/2005/8/layout/cycle3"/>
    <dgm:cxn modelId="{3BE5EB19-ACBB-4917-9B96-B86E82DA1F0B}" type="presParOf" srcId="{D857E1A4-931E-4960-B18A-2512B5D68B79}" destId="{49BFB60B-7816-4E72-A3D0-7A8755D19DAB}" srcOrd="5" destOrd="0" presId="urn:microsoft.com/office/officeart/2005/8/layout/cycle3"/>
    <dgm:cxn modelId="{AF59D1DE-3C31-485F-8D82-5A2E84A34E84}" type="presParOf" srcId="{D857E1A4-931E-4960-B18A-2512B5D68B79}" destId="{7CFE093F-0C49-4386-AE73-D8C7238359C8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88BE1-4620-496D-AC47-5337E78734ED}">
      <dsp:nvSpPr>
        <dsp:cNvPr id="0" name=""/>
        <dsp:cNvSpPr/>
      </dsp:nvSpPr>
      <dsp:spPr>
        <a:xfrm>
          <a:off x="8955580" y="2341704"/>
          <a:ext cx="91440" cy="435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CA1F9-4D4F-45F5-9CB5-79DF8F2CF4ED}">
      <dsp:nvSpPr>
        <dsp:cNvPr id="0" name=""/>
        <dsp:cNvSpPr/>
      </dsp:nvSpPr>
      <dsp:spPr>
        <a:xfrm>
          <a:off x="5986887" y="1053106"/>
          <a:ext cx="3014412" cy="336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60"/>
              </a:lnTo>
              <a:lnTo>
                <a:pt x="3014412" y="198160"/>
              </a:lnTo>
              <a:lnTo>
                <a:pt x="3014412" y="336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6B36-857E-431A-9E75-DA70E19E318C}">
      <dsp:nvSpPr>
        <dsp:cNvPr id="0" name=""/>
        <dsp:cNvSpPr/>
      </dsp:nvSpPr>
      <dsp:spPr>
        <a:xfrm>
          <a:off x="5762149" y="2341704"/>
          <a:ext cx="91440" cy="479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749"/>
              </a:lnTo>
              <a:lnTo>
                <a:pt x="74897" y="340749"/>
              </a:lnTo>
              <a:lnTo>
                <a:pt x="74897" y="4795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4D167-D0F0-4CAA-B62A-5EC5A8017B9A}">
      <dsp:nvSpPr>
        <dsp:cNvPr id="0" name=""/>
        <dsp:cNvSpPr/>
      </dsp:nvSpPr>
      <dsp:spPr>
        <a:xfrm>
          <a:off x="5807869" y="1053106"/>
          <a:ext cx="179018" cy="336988"/>
        </a:xfrm>
        <a:custGeom>
          <a:avLst/>
          <a:gdLst/>
          <a:ahLst/>
          <a:cxnLst/>
          <a:rect l="0" t="0" r="0" b="0"/>
          <a:pathLst>
            <a:path>
              <a:moveTo>
                <a:pt x="179018" y="0"/>
              </a:moveTo>
              <a:lnTo>
                <a:pt x="179018" y="198160"/>
              </a:lnTo>
              <a:lnTo>
                <a:pt x="0" y="198160"/>
              </a:lnTo>
              <a:lnTo>
                <a:pt x="0" y="336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F955F-65CF-48BB-96A5-036B01985BEE}">
      <dsp:nvSpPr>
        <dsp:cNvPr id="0" name=""/>
        <dsp:cNvSpPr/>
      </dsp:nvSpPr>
      <dsp:spPr>
        <a:xfrm>
          <a:off x="2424770" y="2341704"/>
          <a:ext cx="91440" cy="456377"/>
        </a:xfrm>
        <a:custGeom>
          <a:avLst/>
          <a:gdLst/>
          <a:ahLst/>
          <a:cxnLst/>
          <a:rect l="0" t="0" r="0" b="0"/>
          <a:pathLst>
            <a:path>
              <a:moveTo>
                <a:pt x="127843" y="0"/>
              </a:moveTo>
              <a:lnTo>
                <a:pt x="127843" y="317549"/>
              </a:lnTo>
              <a:lnTo>
                <a:pt x="45720" y="317549"/>
              </a:lnTo>
              <a:lnTo>
                <a:pt x="45720" y="4563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6E38-8162-46D1-A5DD-6C7480F26AB9}">
      <dsp:nvSpPr>
        <dsp:cNvPr id="0" name=""/>
        <dsp:cNvSpPr/>
      </dsp:nvSpPr>
      <dsp:spPr>
        <a:xfrm>
          <a:off x="2552613" y="1053106"/>
          <a:ext cx="3434274" cy="336988"/>
        </a:xfrm>
        <a:custGeom>
          <a:avLst/>
          <a:gdLst/>
          <a:ahLst/>
          <a:cxnLst/>
          <a:rect l="0" t="0" r="0" b="0"/>
          <a:pathLst>
            <a:path>
              <a:moveTo>
                <a:pt x="3434274" y="0"/>
              </a:moveTo>
              <a:lnTo>
                <a:pt x="3434274" y="198160"/>
              </a:lnTo>
              <a:lnTo>
                <a:pt x="0" y="198160"/>
              </a:lnTo>
              <a:lnTo>
                <a:pt x="0" y="336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2124-E8AF-4E8B-8213-33AC67B3FBAF}">
      <dsp:nvSpPr>
        <dsp:cNvPr id="0" name=""/>
        <dsp:cNvSpPr/>
      </dsp:nvSpPr>
      <dsp:spPr>
        <a:xfrm>
          <a:off x="3814911" y="101497"/>
          <a:ext cx="4343952" cy="9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91E4C-ACE1-4E3D-A7C5-E92E658B219F}">
      <dsp:nvSpPr>
        <dsp:cNvPr id="0" name=""/>
        <dsp:cNvSpPr/>
      </dsp:nvSpPr>
      <dsp:spPr>
        <a:xfrm>
          <a:off x="3981422" y="259682"/>
          <a:ext cx="4343952" cy="9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Факторы, воздействующие на гендерное насилие</a:t>
          </a:r>
        </a:p>
      </dsp:txBody>
      <dsp:txXfrm>
        <a:off x="4009294" y="287554"/>
        <a:ext cx="4288208" cy="895865"/>
      </dsp:txXfrm>
    </dsp:sp>
    <dsp:sp modelId="{6F7503C5-B3DA-429C-A174-173559FB4FED}">
      <dsp:nvSpPr>
        <dsp:cNvPr id="0" name=""/>
        <dsp:cNvSpPr/>
      </dsp:nvSpPr>
      <dsp:spPr>
        <a:xfrm>
          <a:off x="1438069" y="1390095"/>
          <a:ext cx="2229087" cy="9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C784D3-925D-46F3-8357-B69940160C01}">
      <dsp:nvSpPr>
        <dsp:cNvPr id="0" name=""/>
        <dsp:cNvSpPr/>
      </dsp:nvSpPr>
      <dsp:spPr>
        <a:xfrm>
          <a:off x="1604580" y="1548280"/>
          <a:ext cx="2229087" cy="9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Социально-экономические</a:t>
          </a:r>
        </a:p>
      </dsp:txBody>
      <dsp:txXfrm>
        <a:off x="1632452" y="1576152"/>
        <a:ext cx="2173343" cy="895865"/>
      </dsp:txXfrm>
    </dsp:sp>
    <dsp:sp modelId="{79DAFD16-1649-4807-9BBF-CAC0A8DB41DB}">
      <dsp:nvSpPr>
        <dsp:cNvPr id="0" name=""/>
        <dsp:cNvSpPr/>
      </dsp:nvSpPr>
      <dsp:spPr>
        <a:xfrm>
          <a:off x="971976" y="2798081"/>
          <a:ext cx="2997028" cy="1543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C6870C-0527-4251-B305-57401F418BC9}">
      <dsp:nvSpPr>
        <dsp:cNvPr id="0" name=""/>
        <dsp:cNvSpPr/>
      </dsp:nvSpPr>
      <dsp:spPr>
        <a:xfrm>
          <a:off x="1138486" y="2956267"/>
          <a:ext cx="2997028" cy="1543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1. Материальные проблемы в домохозяйствах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2. Экономическая зависимость женщин от мужчин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3. Жилищные проблемы и др.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</dsp:txBody>
      <dsp:txXfrm>
        <a:off x="1183698" y="3001479"/>
        <a:ext cx="2906604" cy="1453228"/>
      </dsp:txXfrm>
    </dsp:sp>
    <dsp:sp modelId="{AE8BD521-B453-4DD5-BC6F-61F2E15EB494}">
      <dsp:nvSpPr>
        <dsp:cNvPr id="0" name=""/>
        <dsp:cNvSpPr/>
      </dsp:nvSpPr>
      <dsp:spPr>
        <a:xfrm>
          <a:off x="4626929" y="1390095"/>
          <a:ext cx="2361878" cy="9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97EDC6-7FC6-4FDB-AC13-4E5695AAD14B}">
      <dsp:nvSpPr>
        <dsp:cNvPr id="0" name=""/>
        <dsp:cNvSpPr/>
      </dsp:nvSpPr>
      <dsp:spPr>
        <a:xfrm>
          <a:off x="4793440" y="1548280"/>
          <a:ext cx="2361878" cy="9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Социально-культурные</a:t>
          </a:r>
        </a:p>
      </dsp:txBody>
      <dsp:txXfrm>
        <a:off x="4821312" y="1576152"/>
        <a:ext cx="2306134" cy="895865"/>
      </dsp:txXfrm>
    </dsp:sp>
    <dsp:sp modelId="{EAF82436-93EA-4628-A570-0DAC8248AC17}">
      <dsp:nvSpPr>
        <dsp:cNvPr id="0" name=""/>
        <dsp:cNvSpPr/>
      </dsp:nvSpPr>
      <dsp:spPr>
        <a:xfrm>
          <a:off x="4413327" y="2821282"/>
          <a:ext cx="2847439" cy="1527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CF5055-4412-45DE-88BE-CFB30357F5DF}">
      <dsp:nvSpPr>
        <dsp:cNvPr id="0" name=""/>
        <dsp:cNvSpPr/>
      </dsp:nvSpPr>
      <dsp:spPr>
        <a:xfrm>
          <a:off x="4579838" y="2979467"/>
          <a:ext cx="2847439" cy="1527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1. Культурно-традиционные  нормы, провоцирующие насилие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2. Гендерные стереотипы 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3. Толерантное отношение общества к насилию в семье  и обществе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4. </a:t>
          </a:r>
          <a:r>
            <a:rPr lang="ru-RU" sz="1200" b="1" i="0" kern="1200" dirty="0"/>
            <a:t>Патриархально социальная структура, </a:t>
          </a:r>
          <a:r>
            <a:rPr lang="ru-RU" sz="1200" b="1" kern="1200" dirty="0"/>
            <a:t>, благоприятствующая доминирующей роли мужчин и др.</a:t>
          </a:r>
        </a:p>
      </dsp:txBody>
      <dsp:txXfrm>
        <a:off x="4624578" y="3024207"/>
        <a:ext cx="2757959" cy="1438071"/>
      </dsp:txXfrm>
    </dsp:sp>
    <dsp:sp modelId="{C7F5C525-4F75-41F7-8643-7D0FD59FC22B}">
      <dsp:nvSpPr>
        <dsp:cNvPr id="0" name=""/>
        <dsp:cNvSpPr/>
      </dsp:nvSpPr>
      <dsp:spPr>
        <a:xfrm>
          <a:off x="7858657" y="1390095"/>
          <a:ext cx="2285285" cy="95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CDA061-42A7-4EDA-B8CA-A9F49B6F5CDA}">
      <dsp:nvSpPr>
        <dsp:cNvPr id="0" name=""/>
        <dsp:cNvSpPr/>
      </dsp:nvSpPr>
      <dsp:spPr>
        <a:xfrm>
          <a:off x="8025168" y="1548280"/>
          <a:ext cx="2285285" cy="9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Социально-психологические</a:t>
          </a:r>
        </a:p>
      </dsp:txBody>
      <dsp:txXfrm>
        <a:off x="8053040" y="1576152"/>
        <a:ext cx="2229541" cy="895865"/>
      </dsp:txXfrm>
    </dsp:sp>
    <dsp:sp modelId="{1DF46FE5-EB2B-4928-A4AD-7C5E93CE93EE}">
      <dsp:nvSpPr>
        <dsp:cNvPr id="0" name=""/>
        <dsp:cNvSpPr/>
      </dsp:nvSpPr>
      <dsp:spPr>
        <a:xfrm>
          <a:off x="7564610" y="2777546"/>
          <a:ext cx="2873379" cy="1603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0FAD6F-6A69-4E02-90C3-DB5FC768BD1D}">
      <dsp:nvSpPr>
        <dsp:cNvPr id="0" name=""/>
        <dsp:cNvSpPr/>
      </dsp:nvSpPr>
      <dsp:spPr>
        <a:xfrm>
          <a:off x="7731121" y="2935731"/>
          <a:ext cx="2873379" cy="1603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1. Стрессы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2. Приверженность к насилию с учетом опыта родительских отношений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3.Алкоголизм, наркомания и др. явления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4. Общественная изоляция  и др.</a:t>
          </a:r>
        </a:p>
      </dsp:txBody>
      <dsp:txXfrm>
        <a:off x="7778085" y="2982695"/>
        <a:ext cx="2779451" cy="150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D259B-03B1-415D-855A-935806F9A575}">
      <dsp:nvSpPr>
        <dsp:cNvPr id="0" name=""/>
        <dsp:cNvSpPr/>
      </dsp:nvSpPr>
      <dsp:spPr>
        <a:xfrm>
          <a:off x="1618161" y="0"/>
          <a:ext cx="7388926" cy="469328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D519C-31D0-4EEA-AFEB-DCC874270ABB}">
      <dsp:nvSpPr>
        <dsp:cNvPr id="0" name=""/>
        <dsp:cNvSpPr/>
      </dsp:nvSpPr>
      <dsp:spPr>
        <a:xfrm>
          <a:off x="1457497" y="264489"/>
          <a:ext cx="3729313" cy="205112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Институциональный потенциал ОО, включая экспертный потенциал, потенциал по оказанию услуг населению</a:t>
          </a:r>
        </a:p>
      </dsp:txBody>
      <dsp:txXfrm>
        <a:off x="1557625" y="364617"/>
        <a:ext cx="3529057" cy="1850870"/>
      </dsp:txXfrm>
    </dsp:sp>
    <dsp:sp modelId="{E5584713-91DB-4D19-8589-238691D20F2A}">
      <dsp:nvSpPr>
        <dsp:cNvPr id="0" name=""/>
        <dsp:cNvSpPr/>
      </dsp:nvSpPr>
      <dsp:spPr>
        <a:xfrm>
          <a:off x="5369012" y="228852"/>
          <a:ext cx="3522443" cy="214418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 использованные возможности социального партнерства ОО с госструктурами, особенно на местном уровне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473682" y="333522"/>
        <a:ext cx="3313103" cy="1934843"/>
      </dsp:txXfrm>
    </dsp:sp>
    <dsp:sp modelId="{2816D799-05E4-4A70-ADA0-0544EC309551}">
      <dsp:nvSpPr>
        <dsp:cNvPr id="0" name=""/>
        <dsp:cNvSpPr/>
      </dsp:nvSpPr>
      <dsp:spPr>
        <a:xfrm>
          <a:off x="1445627" y="2457202"/>
          <a:ext cx="3817556" cy="210325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Неразвитость взаимодействия с частным сектором, с </a:t>
          </a:r>
          <a:r>
            <a:rPr lang="ru-RU" sz="22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молодежными, религиозными организациями,  слабое вовлечение мужчин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1548299" y="2559874"/>
        <a:ext cx="3612212" cy="1897912"/>
      </dsp:txXfrm>
    </dsp:sp>
    <dsp:sp modelId="{55FF01B4-4B3C-4526-99F8-CC6B67CFEF2C}">
      <dsp:nvSpPr>
        <dsp:cNvPr id="0" name=""/>
        <dsp:cNvSpPr/>
      </dsp:nvSpPr>
      <dsp:spPr>
        <a:xfrm>
          <a:off x="5416885" y="2478901"/>
          <a:ext cx="3723950" cy="205985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rPr>
            <a:t>Дефицит инициатив членов сети и неуверенность в своих силах к переходу на новые источники финансирования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517439" y="2579455"/>
        <a:ext cx="3522842" cy="1858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32CA6-B1C0-46B1-AE6D-39DDFB882B1B}">
      <dsp:nvSpPr>
        <dsp:cNvPr id="0" name=""/>
        <dsp:cNvSpPr/>
      </dsp:nvSpPr>
      <dsp:spPr>
        <a:xfrm>
          <a:off x="1682172" y="-569461"/>
          <a:ext cx="5839460" cy="5839460"/>
        </a:xfrm>
        <a:prstGeom prst="circularArrow">
          <a:avLst>
            <a:gd name="adj1" fmla="val 5274"/>
            <a:gd name="adj2" fmla="val 312630"/>
            <a:gd name="adj3" fmla="val 12862560"/>
            <a:gd name="adj4" fmla="val 17982679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36B71-2CC5-492F-AAA0-57B5E29B75A0}">
      <dsp:nvSpPr>
        <dsp:cNvPr id="0" name=""/>
        <dsp:cNvSpPr/>
      </dsp:nvSpPr>
      <dsp:spPr>
        <a:xfrm>
          <a:off x="2718809" y="-64061"/>
          <a:ext cx="3766186" cy="122622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Поиск</a:t>
          </a:r>
          <a:r>
            <a:rPr lang="ru-RU" sz="16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механизмов по обеспечению новых источников финансирования</a:t>
          </a:r>
          <a:endParaRPr lang="ru-RU" sz="1600" kern="1200" dirty="0"/>
        </a:p>
      </dsp:txBody>
      <dsp:txXfrm>
        <a:off x="2778668" y="-4202"/>
        <a:ext cx="3646468" cy="1106506"/>
      </dsp:txXfrm>
    </dsp:sp>
    <dsp:sp modelId="{9E66F108-F4F5-428E-99AA-2EA68BBF4304}">
      <dsp:nvSpPr>
        <dsp:cNvPr id="0" name=""/>
        <dsp:cNvSpPr/>
      </dsp:nvSpPr>
      <dsp:spPr>
        <a:xfrm>
          <a:off x="4884082" y="1338322"/>
          <a:ext cx="3939041" cy="140687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Инициативы членов сети и развитие новых форм взаимодействия между собой и с другими  ОГО  и платформами </a:t>
          </a:r>
          <a:endParaRPr lang="ru-RU" sz="1600" kern="1200" dirty="0"/>
        </a:p>
      </dsp:txBody>
      <dsp:txXfrm>
        <a:off x="4952760" y="1407000"/>
        <a:ext cx="3801685" cy="1269516"/>
      </dsp:txXfrm>
    </dsp:sp>
    <dsp:sp modelId="{FA3C4377-946B-4080-A559-0802F199B8CD}">
      <dsp:nvSpPr>
        <dsp:cNvPr id="0" name=""/>
        <dsp:cNvSpPr/>
      </dsp:nvSpPr>
      <dsp:spPr>
        <a:xfrm>
          <a:off x="4722898" y="3014552"/>
          <a:ext cx="4181451" cy="130632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Усиление лоббирования принятия Правительством Коммуникационной стратегии по искоренению НОЖД и активизация мероприятий членов сети  на местном уровне </a:t>
          </a:r>
          <a:endParaRPr lang="ru-RU" sz="1600" kern="1200" dirty="0"/>
        </a:p>
      </dsp:txBody>
      <dsp:txXfrm>
        <a:off x="4786668" y="3078322"/>
        <a:ext cx="4053911" cy="1178785"/>
      </dsp:txXfrm>
    </dsp:sp>
    <dsp:sp modelId="{97D54ACD-553E-40E7-A889-802F2E287ADC}">
      <dsp:nvSpPr>
        <dsp:cNvPr id="0" name=""/>
        <dsp:cNvSpPr/>
      </dsp:nvSpPr>
      <dsp:spPr>
        <a:xfrm>
          <a:off x="2580564" y="4576610"/>
          <a:ext cx="4528550" cy="127570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Расширение круга партнеров через вовлечение мужчин, молодежных организаций и др.</a:t>
          </a:r>
          <a:endParaRPr lang="ru-RU" sz="1600" kern="1200" dirty="0"/>
        </a:p>
      </dsp:txBody>
      <dsp:txXfrm>
        <a:off x="2642839" y="4638885"/>
        <a:ext cx="4404000" cy="1151152"/>
      </dsp:txXfrm>
    </dsp:sp>
    <dsp:sp modelId="{49BFB60B-7816-4E72-A3D0-7A8755D19DAB}">
      <dsp:nvSpPr>
        <dsp:cNvPr id="0" name=""/>
        <dsp:cNvSpPr/>
      </dsp:nvSpPr>
      <dsp:spPr>
        <a:xfrm>
          <a:off x="664167" y="3062207"/>
          <a:ext cx="3793192" cy="120075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Повышение потенциала членов сети через постояннодействующие механизмы (Академия НПО и др.)</a:t>
          </a:r>
          <a:endParaRPr lang="ru-RU" sz="1600" kern="1200" dirty="0"/>
        </a:p>
      </dsp:txBody>
      <dsp:txXfrm>
        <a:off x="722783" y="3120823"/>
        <a:ext cx="3675960" cy="1083519"/>
      </dsp:txXfrm>
    </dsp:sp>
    <dsp:sp modelId="{7CFE093F-0C49-4386-AE73-D8C7238359C8}">
      <dsp:nvSpPr>
        <dsp:cNvPr id="0" name=""/>
        <dsp:cNvSpPr/>
      </dsp:nvSpPr>
      <dsp:spPr>
        <a:xfrm>
          <a:off x="682558" y="1425580"/>
          <a:ext cx="3786743" cy="129515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Укрепление партнерства с госструктурами</a:t>
          </a:r>
        </a:p>
      </dsp:txBody>
      <dsp:txXfrm>
        <a:off x="745782" y="1488804"/>
        <a:ext cx="3660295" cy="116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BBA2-12BF-4CDF-81A2-A170DC0FAF7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0358-27CB-46E7-9952-78EA22D34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 способам регулирования общественных отношений социальные нормы делятся на нормы – дозволения, нормы – предписания, нормы – запреты.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дозволения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указывают на желательное, но не обязательное поведение (пример: празднование дня рождения).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предписания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указывают на требуемое поведение (пример: соблюдение правил этикета за столом), а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запреты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на поведение, от совершения которого следует воздержаться (пример: проезд на красный свет светофора).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E23B2-AB0A-418E-8392-565540EE3C71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185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 способам регулирования общественных отношений социальные нормы делятся на нормы – дозволения, нормы – предписания, нормы – запреты.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дозволения 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указывают на желательное, но не обязательное поведение (пример: празднование дня рождения).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предписания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указывают на требуемое поведение (пример: соблюдение правил этикета за столом), а </a:t>
            </a:r>
            <a:r>
              <a:rPr lang="ru-RU" b="1" i="0" dirty="0">
                <a:solidFill>
                  <a:srgbClr val="475577"/>
                </a:solidFill>
                <a:effectLst/>
                <a:latin typeface="Roboto" panose="02000000000000000000" pitchFamily="2" charset="0"/>
              </a:rPr>
              <a:t>нормы – запреты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на поведение, от совершения которого следует воздержаться (пример: проезд на красный свет светофора).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E23B2-AB0A-418E-8392-565540EE3C71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04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9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9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8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8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8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4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0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2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F6389C-E80A-48CC-8A52-DB3EFAE42804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EC711-E56C-49FD-8955-19AA1EEEF9D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guljahon@mail.ru(992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goplatforma.tj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23DC6-91A5-43F4-B366-597F396CF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909" y="2162351"/>
            <a:ext cx="10209511" cy="1590931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2670175" algn="l"/>
              </a:tabLst>
            </a:pPr>
            <a:r>
              <a:rPr lang="ru-RU" sz="3600" b="1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ФАЪОЛИЯТИ ШАБАКАИ “ҲАЁТ БЕ ЗӮРОВАРӢ” – “МО ЯКҶО ҚУВВАТЕМ!”</a:t>
            </a:r>
            <a:br>
              <a:rPr lang="ru-RU" sz="24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A432A9-EB57-4FE5-9C27-91B1234B0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909" y="4366268"/>
            <a:ext cx="11322121" cy="1688221"/>
          </a:xfrm>
        </p:spPr>
        <p:txBody>
          <a:bodyPr>
            <a:noAutofit/>
          </a:bodyPr>
          <a:lstStyle/>
          <a:p>
            <a:pPr algn="l"/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МИЗИ МУДАВАР дар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мавзӯи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Ҳамкориҳои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муштарак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дар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амал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вусъатдиҳии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имкониятҳои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занон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баҳри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пешгирии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зӯроварӣ</a:t>
            </a:r>
            <a:r>
              <a:rPr lang="ru-RU" sz="2000" b="1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ru-RU" sz="20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Раиси </a:t>
            </a:r>
            <a:r>
              <a:rPr lang="ru-RU" sz="2000" b="1" i="1" u="none" strike="noStrike" baseline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шабакаи</a:t>
            </a:r>
            <a:r>
              <a:rPr lang="ru-RU" sz="20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ru-RU" sz="2000" b="1" i="1" u="none" strike="noStrike" baseline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Ҳаёт</a:t>
            </a:r>
            <a:r>
              <a:rPr lang="ru-RU" sz="20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бе </a:t>
            </a:r>
            <a:r>
              <a:rPr lang="ru-RU" sz="2000" b="1" i="1" u="none" strike="noStrike" baseline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зӯроварӣ</a:t>
            </a:r>
            <a:r>
              <a:rPr lang="ru-RU" sz="20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ru-RU" sz="2000" b="1" i="1" u="none" strike="noStrike" baseline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Гулҷахон</a:t>
            </a:r>
            <a:r>
              <a:rPr lang="ru-RU" sz="2000" b="1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Бобосодиқова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майи соли 2025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A7F0B4AF-F365-12A4-4665-62F53C5E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40F3CF5-8D93-3146-3E9D-F24D6769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A5441-9A54-8C96-77DC-FBC9E9E2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26" y="389462"/>
            <a:ext cx="2577947" cy="9749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F9952E-2D94-A71A-5D66-4C314623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87" y="283991"/>
            <a:ext cx="1624442" cy="1600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9959C3-EB2D-68F3-569C-89A74A4C9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88" y="178914"/>
            <a:ext cx="1439015" cy="146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3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235CF-FB4F-EC6F-CFBB-3B908611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32" y="286603"/>
            <a:ext cx="9931729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Сегодня хотелось бы также  обратить внимание на наши слабые места и неиспользованные возможности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1C0488-EAE5-AA28-E4CB-E2E94876A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77009"/>
              </p:ext>
            </p:extLst>
          </p:nvPr>
        </p:nvGraphicFramePr>
        <p:xfrm>
          <a:off x="1036319" y="1611817"/>
          <a:ext cx="10625249" cy="469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50BF1-C501-CACC-AAB7-CA301CAD0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72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AD7E-5ACC-AEB4-E593-1961AB43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24" y="286603"/>
            <a:ext cx="4430882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ДАЛЬНЕЙШИЕ ШАГИ СЕТИ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A912AFE-4D39-5556-9A7C-2B77641D3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61810"/>
              </p:ext>
            </p:extLst>
          </p:nvPr>
        </p:nvGraphicFramePr>
        <p:xfrm>
          <a:off x="2415442" y="551145"/>
          <a:ext cx="9397934" cy="586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2C8A06-B695-BBB1-9300-9361481867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77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18BA3-8BEB-C88C-D15E-CC9C7949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4" y="365125"/>
            <a:ext cx="9896475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ВАЖНО: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DA252-A037-0672-BB70-54A96A47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93" y="1773447"/>
            <a:ext cx="11257807" cy="47194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Активнее использовать  платформы </a:t>
            </a: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для информирования и обмена данными по лучшим практикам  в сфере продвижени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я </a:t>
            </a: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гендерного равенства и искоренения НОЖД;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 целях поддержки деятельности вновь созданных ОО, особенно местных организаций, активнее использовать механизм менторства в различных формах со стороны организаций с большим опытом реализации социальных программ.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Компетентным ОО по документированию лучшего опыта </a:t>
            </a: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ontserrat-Medium"/>
              </a:rPr>
              <a:t>инициировать реализацию проекта по подготовке материалов по наилучшим практикам ОО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Montserrat-Medium"/>
              </a:rPr>
              <a:t>по укреплению партнерства с госструктурами на основе государственного заказа ОО и развитию партнерства с частным сектором, </a:t>
            </a: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Montserrat-Medium"/>
              </a:rPr>
              <a:t>развитию предпринимательской деятельности ОО,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Шире использовать инновационные подходы к проводимой деятельности и большее разнообразие используемых форм работы с населением.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АКТИВНЕЕ РАБОТАТЬ НА УРОВНЕ МЕСТНЫХ СООБЩЕСТВ, НА ИНДИВИДУАЛЬНОМ УРОВНЕ, С КОНКРЕТНЫМИ ЖЕНЩИНАМИ И МУЖЧИНАМИ! НАШИ ПРОТИВНИКИ РАБОТАЮТ НА ИНДИВИДУАЛЬНОМ УРОВНЕ!</a:t>
            </a:r>
            <a:endParaRPr lang="ru-RU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3575B-96BC-C763-488D-BBF337634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81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A7350-9AA7-4C31-85E1-A75B7489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23" y="154379"/>
            <a:ext cx="9736208" cy="12400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ВМЕСТЕ - МЫ СИЛА!</a:t>
            </a:r>
            <a:b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ru-RU" alt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Дорогу осилит идущий!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FB553A5-7099-46B9-BF9A-F910FF74FD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8" y="1830197"/>
            <a:ext cx="5760719" cy="451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9F9A6-8F69-4519-0507-2CD035D8E156}"/>
              </a:ext>
            </a:extLst>
          </p:cNvPr>
          <p:cNvSpPr txBox="1"/>
          <p:nvPr/>
        </p:nvSpPr>
        <p:spPr>
          <a:xfrm>
            <a:off x="6947065" y="2900986"/>
            <a:ext cx="51449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endParaRPr lang="ru-RU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/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</a:p>
          <a:p>
            <a:pPr algn="ctr" rtl="0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bguljahon@mail.ru </a:t>
            </a: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rtl="0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(992)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907 70 23 08</a:t>
            </a:r>
          </a:p>
        </p:txBody>
      </p:sp>
    </p:spTree>
    <p:extLst>
      <p:ext uri="{BB962C8B-B14F-4D97-AF65-F5344CB8AC3E}">
        <p14:creationId xmlns:p14="http://schemas.microsoft.com/office/powerpoint/2010/main" val="209257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946EE-8E17-8C8C-9E51-29ADE041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32" y="286603"/>
            <a:ext cx="9160910" cy="14507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 год:  Принята Стратегия </a:t>
            </a:r>
            <a:r>
              <a:rPr lang="ru-RU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ОГО «Поведенческие изменения и реализация инициатив по предотвращению насилия в отношении женщин и девочек».  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4D1D4-4071-1B8B-E329-2E4DC1FA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9486" y="1845734"/>
            <a:ext cx="7873340" cy="434130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реализации Стратегии ОГО 15 июля 2022 года на основе Меморандума о сотрудничестве создали </a:t>
            </a:r>
            <a:r>
              <a:rPr lang="ru-RU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сеть ОГО «Жизнь без насилия», </a:t>
            </a:r>
            <a:r>
              <a:rPr lang="ru-RU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которую на 01.01.2025г. входит 56 организаций из всех регионов страны.  </a:t>
            </a:r>
          </a:p>
          <a:p>
            <a:pPr algn="just">
              <a:lnSpc>
                <a:spcPct val="100000"/>
              </a:lnSpc>
            </a:pPr>
            <a:r>
              <a:rPr lang="ru-RU" sz="24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Основная цель создания сети ОГО «Жизнь без насилия» </a:t>
            </a:r>
            <a:r>
              <a:rPr lang="ru-RU" sz="2400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— это усиление вклада и продвижение инициатив организаций гражданского общества по формированию</a:t>
            </a:r>
            <a:r>
              <a:rPr lang="ru-RU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 обществе нулевой терпимости к гендерному насилию</a:t>
            </a:r>
            <a:r>
              <a:rPr lang="ru-RU" sz="2400" kern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на основе их консолидации и с учетом Целей устойчивого развития и национальных стратегий по развитию страны.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F07A7B-D0BD-1E27-4836-3AFB65B01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8732" y="1845734"/>
            <a:ext cx="3260877" cy="4341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1AAED-28AC-646C-09E1-C45D65904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3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48B4F-0DE0-43D2-7FCD-4412B364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082346" cy="145075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 СЕТИ ОГО :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85873-F1FF-D327-B451-AC8C2AB0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845733"/>
            <a:ext cx="11625943" cy="4507565"/>
          </a:xfrm>
        </p:spPr>
        <p:txBody>
          <a:bodyPr>
            <a:normAutofit fontScale="55000" lnSpcReduction="20000"/>
          </a:bodyPr>
          <a:lstStyle/>
          <a:p>
            <a:pPr marL="342900" marR="67310" lvl="0" indent="-342900" algn="just">
              <a:lnSpc>
                <a:spcPct val="115000"/>
              </a:lnSpc>
              <a:spcBef>
                <a:spcPts val="15"/>
              </a:spcBef>
              <a:spcAft>
                <a:spcPts val="800"/>
              </a:spcAft>
              <a:buSzPts val="1100"/>
              <a:buFont typeface="+mj-lt"/>
              <a:buAutoNum type="arabicPeriod"/>
              <a:tabLst>
                <a:tab pos="761365" algn="l"/>
              </a:tabLst>
            </a:pP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Координация деятельности участников сети на основе синергии и выработка наиболее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эффективных подходов к реализации Стратегии ОГО РТ «Поведенческие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изменения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реализация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инициатив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предотвращению насилия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отношении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женщин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девочек”.</a:t>
            </a:r>
          </a:p>
          <a:p>
            <a:pPr marL="342900" marR="67310" lvl="0" indent="-342900" algn="just">
              <a:lnSpc>
                <a:spcPct val="115000"/>
              </a:lnSpc>
              <a:spcBef>
                <a:spcPts val="385"/>
              </a:spcBef>
              <a:spcAft>
                <a:spcPts val="800"/>
              </a:spcAft>
              <a:buSzPts val="1100"/>
              <a:buFont typeface="+mj-lt"/>
              <a:buAutoNum type="arabicPeriod"/>
              <a:tabLst>
                <a:tab pos="761365" algn="l"/>
              </a:tabLst>
            </a:pP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Усиление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влияния ОГО на процессы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принятия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преодолению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неравенства,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предотвращения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сексуального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насилия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услуг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поддержки пострадавших.</a:t>
            </a:r>
          </a:p>
          <a:p>
            <a:pPr marL="342900" marR="68580" lvl="0" indent="-342900" algn="just">
              <a:lnSpc>
                <a:spcPct val="115000"/>
              </a:lnSpc>
              <a:spcBef>
                <a:spcPts val="35"/>
              </a:spcBef>
              <a:spcAft>
                <a:spcPts val="800"/>
              </a:spcAft>
              <a:buSzPts val="1100"/>
              <a:buFont typeface="+mj-lt"/>
              <a:buAutoNum type="arabicPeriod"/>
              <a:tabLst>
                <a:tab pos="761365" algn="l"/>
              </a:tabLst>
            </a:pP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потенциала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осведомленности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всех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заинтересованных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сторон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сфере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противодействия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предотвращения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насилия,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также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смягчения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последствий</a:t>
            </a:r>
            <a:r>
              <a:rPr lang="ru-RU" sz="33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сексуального и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3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насилия.</a:t>
            </a:r>
          </a:p>
          <a:p>
            <a:pPr marL="342900" marR="66675" lvl="0" indent="-342900" algn="just">
              <a:lnSpc>
                <a:spcPct val="115000"/>
              </a:lnSpc>
              <a:spcBef>
                <a:spcPts val="10"/>
              </a:spcBef>
              <a:spcAft>
                <a:spcPts val="800"/>
              </a:spcAft>
              <a:buSzPts val="1100"/>
              <a:buFont typeface="+mj-lt"/>
              <a:buAutoNum type="arabicPeriod"/>
              <a:tabLst>
                <a:tab pos="761365" algn="l"/>
              </a:tabLst>
            </a:pP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преодолению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негативных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стереотипов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обществе,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способствующих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сексуальному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гендерному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насилию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отношении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женщин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девочек,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том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подвергающихся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множественной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дискриминации,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партнерства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государственными</a:t>
            </a:r>
            <a:r>
              <a:rPr lang="ru-RU" sz="3300" spc="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всеми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заинтересованными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структурами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активной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Коммуникационной</a:t>
            </a:r>
            <a:r>
              <a:rPr lang="ru-RU" sz="33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стратегии</a:t>
            </a:r>
            <a:r>
              <a:rPr lang="ru-RU" sz="33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действий.</a:t>
            </a:r>
          </a:p>
          <a:p>
            <a:pPr marL="342900" marR="66675" lvl="0" indent="-342900" algn="just">
              <a:lnSpc>
                <a:spcPct val="115000"/>
              </a:lnSpc>
              <a:spcBef>
                <a:spcPts val="50"/>
              </a:spcBef>
              <a:spcAft>
                <a:spcPts val="800"/>
              </a:spcAft>
              <a:buSzPts val="1100"/>
              <a:buFont typeface="+mj-lt"/>
              <a:buAutoNum type="arabicPeriod"/>
              <a:tabLst>
                <a:tab pos="761365" algn="l"/>
              </a:tabLst>
            </a:pP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мер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всеобъемлющей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поддержке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жертв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сексуального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33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гендерного</a:t>
            </a:r>
            <a:r>
              <a:rPr lang="ru-RU" sz="33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насилия.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9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3E936C-6C25-0E2A-56CD-D3E96FFC4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DB898-2671-AC98-6E81-F63BB48E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КОНКРЕТНЫЕ ДЕЛА: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4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55C09-EB9F-8360-700A-A9022CE4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845734"/>
            <a:ext cx="11055927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Разработаны и представлены в Правительство рекомендации по проектам законодательных актов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результатам общественного мониторинга по реализации законов и госпрограмм в сфере гендерной политики, ЦУР  регулярно представляем наши рекомендации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Разработали проект Концепции и лоббируем принятие Правительством Коммуникационной стратегии </a:t>
            </a:r>
            <a:r>
              <a:rPr lang="ru-RU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 продвижению равенства возможностей мужчин и женщин, искоренению гендерных стереотипов и насильственного поведения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целях повышения потенциала членов сети проводим тренинги, подготовили различные методические и информационные материалы, включая Словарь гендерных терминов на 3-х языках и др.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Члены коалиции и сети на местах реализуют проекты по различным направлениям гендерного равенства и искоренения НОЖД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другое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668B7-ADF1-EF2E-72B1-974E2180C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7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2685E-51A0-EC85-86F2-62984C3D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73" y="231505"/>
            <a:ext cx="11244649" cy="166045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Секретариат сети  в лице ОО «Гендер и развитие» продолжает заполнение материалами сайта-платформы для ОГО  </a:t>
            </a:r>
            <a:r>
              <a:rPr lang="ru-RU" sz="32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https://ogoplatforma.tj/</a:t>
            </a:r>
            <a:br>
              <a:rPr lang="ru-RU" sz="2800" b="1" u="sng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0E313-3ABB-5EEE-AB5A-B4BF7738C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49" y="2161248"/>
            <a:ext cx="4713632" cy="4188939"/>
          </a:xfrm>
        </p:spPr>
        <p:txBody>
          <a:bodyPr/>
          <a:lstStyle/>
          <a:p>
            <a:endParaRPr lang="ru-RU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id="{5C076CAF-91B0-0348-38B9-F24FB2940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" y="1981720"/>
            <a:ext cx="6167394" cy="418893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DDF2E71-860E-ED5D-B455-32C5B4741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72" y="1981721"/>
            <a:ext cx="5728730" cy="4188938"/>
          </a:xfrm>
        </p:spPr>
      </p:pic>
    </p:spTree>
    <p:extLst>
      <p:ext uri="{BB962C8B-B14F-4D97-AF65-F5344CB8AC3E}">
        <p14:creationId xmlns:p14="http://schemas.microsoft.com/office/powerpoint/2010/main" val="156744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4E600-691B-4BE9-AC74-A6AD4AAB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286603"/>
            <a:ext cx="94036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Деятельность сети базируется на  необходимости использования комплексного подхода к решению проблем гендерного насилия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5925B8D3-6302-67F1-7907-1D478E674E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1566863"/>
          <a:ext cx="11658600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D09D87-F7E1-1A6F-8C1C-F26C66762F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95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81407-5CEE-B80C-B3D1-670FA5E5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830491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Особое внимание членам сети необходимо сконцентрировать на деятельности в местных сообществах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6B74D-B71C-0D27-5054-3B1582FF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ЛЕГКО ЛЮБИТЬ ВСЕ ЧЕЛОВЕЧЕСТВО И ГОРАЗДО СЛОЖНЕЕ КАЖДОГО КОНКРЕТНОГО ЧЕЛОВЕКА!</a:t>
            </a:r>
          </a:p>
          <a:p>
            <a:pPr algn="ctr"/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 КАЖДОЙ КОНКРЕТНОЙ ЖЕНЩИНЫ, ДЕВОЧКИ, СЕМЬИ СВОИ КОНКРЕТНЫЕ ПРОБЛЕМЫ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B43763-49C0-DB90-BE78-C1D1B061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837" y="107662"/>
            <a:ext cx="1605184" cy="1629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08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8B0B16-36C6-814B-818F-8AD4AC2B2711}"/>
              </a:ext>
            </a:extLst>
          </p:cNvPr>
          <p:cNvSpPr txBox="1"/>
          <p:nvPr/>
        </p:nvSpPr>
        <p:spPr>
          <a:xfrm>
            <a:off x="95004" y="208523"/>
            <a:ext cx="382929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Представление о распространённости насилия - 2022</a:t>
            </a:r>
            <a:endParaRPr lang="ru-RU" sz="2800" kern="12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38EA8-4AB7-544C-9042-2F3784F29265}"/>
              </a:ext>
            </a:extLst>
          </p:cNvPr>
          <p:cNvSpPr txBox="1"/>
          <p:nvPr/>
        </p:nvSpPr>
        <p:spPr>
          <a:xfrm>
            <a:off x="3550722" y="0"/>
            <a:ext cx="843807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500" dirty="0"/>
              <a:t> </a:t>
            </a:r>
            <a:endParaRPr lang="ru-RU" dirty="0"/>
          </a:p>
          <a:p>
            <a:pPr marL="400050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Согласно результатам исследования в рамках Инициативы «Луч света»-, большинство респондентов согласны с утверждением, что НОЖД распространено в обществе (77.3%). </a:t>
            </a:r>
          </a:p>
          <a:p>
            <a:pPr marL="400050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Однако, только менее половины респондентов (45.6%) согласны с утверждением о распространённости насилия в своих населённых пунктах.</a:t>
            </a:r>
          </a:p>
          <a:p>
            <a:pPr marL="1143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5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6FA146D-A273-4BC7-B1C6-0B1B8790F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17643"/>
              </p:ext>
            </p:extLst>
          </p:nvPr>
        </p:nvGraphicFramePr>
        <p:xfrm>
          <a:off x="427512" y="1854444"/>
          <a:ext cx="11561288" cy="4406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880758">
                  <a:extLst>
                    <a:ext uri="{9D8B030D-6E8A-4147-A177-3AD203B41FA5}">
                      <a16:colId xmlns:a16="http://schemas.microsoft.com/office/drawing/2014/main" val="36724019"/>
                    </a:ext>
                  </a:extLst>
                </a:gridCol>
                <a:gridCol w="1671847">
                  <a:extLst>
                    <a:ext uri="{9D8B030D-6E8A-4147-A177-3AD203B41FA5}">
                      <a16:colId xmlns:a16="http://schemas.microsoft.com/office/drawing/2014/main" val="3865419419"/>
                    </a:ext>
                  </a:extLst>
                </a:gridCol>
                <a:gridCol w="1393353">
                  <a:extLst>
                    <a:ext uri="{9D8B030D-6E8A-4147-A177-3AD203B41FA5}">
                      <a16:colId xmlns:a16="http://schemas.microsoft.com/office/drawing/2014/main" val="2609914145"/>
                    </a:ext>
                  </a:extLst>
                </a:gridCol>
                <a:gridCol w="1470969">
                  <a:extLst>
                    <a:ext uri="{9D8B030D-6E8A-4147-A177-3AD203B41FA5}">
                      <a16:colId xmlns:a16="http://schemas.microsoft.com/office/drawing/2014/main" val="3943371390"/>
                    </a:ext>
                  </a:extLst>
                </a:gridCol>
                <a:gridCol w="1072181">
                  <a:extLst>
                    <a:ext uri="{9D8B030D-6E8A-4147-A177-3AD203B41FA5}">
                      <a16:colId xmlns:a16="http://schemas.microsoft.com/office/drawing/2014/main" val="1320778444"/>
                    </a:ext>
                  </a:extLst>
                </a:gridCol>
                <a:gridCol w="1072180">
                  <a:extLst>
                    <a:ext uri="{9D8B030D-6E8A-4147-A177-3AD203B41FA5}">
                      <a16:colId xmlns:a16="http://schemas.microsoft.com/office/drawing/2014/main" val="477694444"/>
                    </a:ext>
                  </a:extLst>
                </a:gridCol>
              </a:tblGrid>
              <a:tr h="5718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Утверждения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Доля согласных, %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Пол респондента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Тип местности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679695"/>
                  </a:ext>
                </a:extLst>
              </a:tr>
              <a:tr h="57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Мужчина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Женщина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Город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Село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245460"/>
                  </a:ext>
                </a:extLst>
              </a:tr>
              <a:tr h="108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Насилие в отношении женщин распространено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  <a:effectLst/>
                        </a:rPr>
                        <a:t>В НАШЕМ ОБЩЕСТВЕ</a:t>
                      </a:r>
                      <a:endParaRPr lang="ru-RU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77.3%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53.3%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61.8%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58.3%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57.0%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41554"/>
                  </a:ext>
                </a:extLst>
              </a:tr>
              <a:tr h="1603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Насилие в отношении женщин распространено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  <a:effectLst/>
                        </a:rPr>
                        <a:t>В ВАШЕМ НАСЕЛЕННОМ ПУНКТЕ</a:t>
                      </a:r>
                      <a:endParaRPr lang="ru-RU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45.6%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31.3%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29.4%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28.4%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31.7%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835046"/>
                  </a:ext>
                </a:extLst>
              </a:tr>
              <a:tr h="57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</a:rPr>
                        <a:t>Респондентов (n)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1203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604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>
                          <a:effectLst/>
                        </a:rPr>
                        <a:t>599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200">
                          <a:effectLst/>
                        </a:rPr>
                        <a:t>503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200" dirty="0">
                          <a:effectLst/>
                        </a:rPr>
                        <a:t>700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2466" marR="1124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8B0B16-36C6-814B-818F-8AD4AC2B2711}"/>
              </a:ext>
            </a:extLst>
          </p:cNvPr>
          <p:cNvSpPr txBox="1"/>
          <p:nvPr/>
        </p:nvSpPr>
        <p:spPr>
          <a:xfrm>
            <a:off x="546100" y="208522"/>
            <a:ext cx="29210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ОЦЕНКА ПРОБЛЕМЫ НАСИЛИЯ-2022</a:t>
            </a:r>
            <a:endParaRPr lang="ru-RU" sz="3200" kern="12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A38EA8-4AB7-544C-9042-2F3784F29265}"/>
              </a:ext>
            </a:extLst>
          </p:cNvPr>
          <p:cNvSpPr txBox="1"/>
          <p:nvPr/>
        </p:nvSpPr>
        <p:spPr>
          <a:xfrm>
            <a:off x="4292600" y="208523"/>
            <a:ext cx="75438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500" dirty="0"/>
              <a:t> </a:t>
            </a:r>
            <a:endParaRPr lang="ru-RU" dirty="0"/>
          </a:p>
          <a:p>
            <a:pPr marL="1143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7223E-D446-ACAA-B2C5-581406DDD5EB}"/>
              </a:ext>
            </a:extLst>
          </p:cNvPr>
          <p:cNvSpPr txBox="1"/>
          <p:nvPr/>
        </p:nvSpPr>
        <p:spPr>
          <a:xfrm>
            <a:off x="3087584" y="208523"/>
            <a:ext cx="8863116" cy="134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Б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ольшинство респондентов согласны с утверждением, что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НОЖД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является серьёзной проблемой в обществе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(75.2%). </a:t>
            </a:r>
          </a:p>
          <a:p>
            <a:pPr marL="400050" indent="-285750" algn="just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Однако, только менее половины респондентов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(40.7%) 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считают </a:t>
            </a:r>
            <a:r>
              <a:rPr lang="ru-RU" sz="2200" b="1" dirty="0">
                <a:latin typeface="Cambria" panose="02040503050406030204" pitchFamily="18" charset="0"/>
                <a:ea typeface="Cambria" panose="02040503050406030204" pitchFamily="18" charset="0"/>
              </a:rPr>
              <a:t>НОЖД</a:t>
            </a:r>
            <a:r>
              <a:rPr lang="ru-RU" sz="2200" dirty="0">
                <a:latin typeface="Cambria" panose="02040503050406030204" pitchFamily="18" charset="0"/>
                <a:ea typeface="Cambria" panose="02040503050406030204" pitchFamily="18" charset="0"/>
              </a:rPr>
              <a:t> как серьезную проблему в своих населённых пунктах.</a:t>
            </a:r>
            <a:endParaRPr lang="ru-RU" sz="2200" kern="12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1068A0F-8413-A61D-1482-D32BC0893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51783"/>
              </p:ext>
            </p:extLst>
          </p:nvPr>
        </p:nvGraphicFramePr>
        <p:xfrm>
          <a:off x="355600" y="1749455"/>
          <a:ext cx="11734798" cy="44857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33482">
                  <a:extLst>
                    <a:ext uri="{9D8B030D-6E8A-4147-A177-3AD203B41FA5}">
                      <a16:colId xmlns:a16="http://schemas.microsoft.com/office/drawing/2014/main" val="2850200220"/>
                    </a:ext>
                  </a:extLst>
                </a:gridCol>
                <a:gridCol w="1510918">
                  <a:extLst>
                    <a:ext uri="{9D8B030D-6E8A-4147-A177-3AD203B41FA5}">
                      <a16:colId xmlns:a16="http://schemas.microsoft.com/office/drawing/2014/main" val="91136631"/>
                    </a:ext>
                  </a:extLst>
                </a:gridCol>
                <a:gridCol w="1787920">
                  <a:extLst>
                    <a:ext uri="{9D8B030D-6E8A-4147-A177-3AD203B41FA5}">
                      <a16:colId xmlns:a16="http://schemas.microsoft.com/office/drawing/2014/main" val="3130439176"/>
                    </a:ext>
                  </a:extLst>
                </a:gridCol>
                <a:gridCol w="1510918">
                  <a:extLst>
                    <a:ext uri="{9D8B030D-6E8A-4147-A177-3AD203B41FA5}">
                      <a16:colId xmlns:a16="http://schemas.microsoft.com/office/drawing/2014/main" val="924828166"/>
                    </a:ext>
                  </a:extLst>
                </a:gridCol>
                <a:gridCol w="1271690">
                  <a:extLst>
                    <a:ext uri="{9D8B030D-6E8A-4147-A177-3AD203B41FA5}">
                      <a16:colId xmlns:a16="http://schemas.microsoft.com/office/drawing/2014/main" val="1473763910"/>
                    </a:ext>
                  </a:extLst>
                </a:gridCol>
                <a:gridCol w="1019870">
                  <a:extLst>
                    <a:ext uri="{9D8B030D-6E8A-4147-A177-3AD203B41FA5}">
                      <a16:colId xmlns:a16="http://schemas.microsoft.com/office/drawing/2014/main" val="3408227152"/>
                    </a:ext>
                  </a:extLst>
                </a:gridCol>
              </a:tblGrid>
              <a:tr h="8131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Утверждения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Доля согласных, %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Пол респондента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Тип местности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14590"/>
                  </a:ext>
                </a:extLst>
              </a:tr>
              <a:tr h="813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Мужчина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Женщина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Село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9214206"/>
                  </a:ext>
                </a:extLst>
              </a:tr>
              <a:tr h="123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Насилие в отношении женщин является серьезной проблемой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НАШЕГО ОБЩЕСТВА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75.2%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063393"/>
                  </a:ext>
                </a:extLst>
              </a:tr>
              <a:tr h="1233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Насилие в отношении женщин является серьезной проблемой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ДЛЯ НАШЕГО НАСЕЛЕННОГО ПУНКТА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715918"/>
                  </a:ext>
                </a:extLst>
              </a:tr>
              <a:tr h="393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Респондентов (n)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503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310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9343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2913</TotalTime>
  <Words>1218</Words>
  <Application>Microsoft Office PowerPoint</Application>
  <PresentationFormat>Широкоэкранный</PresentationFormat>
  <Paragraphs>131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Ретро</vt:lpstr>
      <vt:lpstr>ФАЪОЛИЯТИ ШАБАКАИ “ҲАЁТ БЕ ЗӮРОВАРӢ” – “МО ЯКҶО ҚУВВАТЕМ!” </vt:lpstr>
      <vt:lpstr>2022 год:  Принята Стратегия ОГО «Поведенческие изменения и реализация инициатив по предотвращению насилия в отношении женщин и девочек».  </vt:lpstr>
      <vt:lpstr>ЗАДАЧИ СЕТИ ОГО :  </vt:lpstr>
      <vt:lpstr>КОНКРЕТНЫЕ ДЕЛА: </vt:lpstr>
      <vt:lpstr>Секретариат сети  в лице ОО «Гендер и развитие» продолжает заполнение материалами сайта-платформы для ОГО  https://ogoplatforma.tj/ </vt:lpstr>
      <vt:lpstr>Деятельность сети базируется на  необходимости использования комплексного подхода к решению проблем гендерного насилия</vt:lpstr>
      <vt:lpstr>Особое внимание членам сети необходимо сконцентрировать на деятельности в местных сообществах</vt:lpstr>
      <vt:lpstr>Презентация PowerPoint</vt:lpstr>
      <vt:lpstr>Презентация PowerPoint</vt:lpstr>
      <vt:lpstr>Сегодня хотелось бы также  обратить внимание на наши слабые места и неиспользованные возможности </vt:lpstr>
      <vt:lpstr>ДАЛЬНЕЙШИЕ ШАГИ СЕТИ</vt:lpstr>
      <vt:lpstr>ВАЖНО: </vt:lpstr>
      <vt:lpstr>ВМЕСТЕ - МЫ СИЛА!                         Дорогу осилит идущий!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4. Повышение потенциала женского лидерства</dc:title>
  <dc:creator>Татьяна Ник</dc:creator>
  <cp:lastModifiedBy>Iroda Bobojonova</cp:lastModifiedBy>
  <cp:revision>176</cp:revision>
  <cp:lastPrinted>2018-04-24T22:28:23Z</cp:lastPrinted>
  <dcterms:created xsi:type="dcterms:W3CDTF">2018-02-12T21:20:58Z</dcterms:created>
  <dcterms:modified xsi:type="dcterms:W3CDTF">2025-05-16T08:28:46Z</dcterms:modified>
</cp:coreProperties>
</file>