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63" r:id="rId5"/>
    <p:sldId id="257" r:id="rId6"/>
    <p:sldId id="266" r:id="rId7"/>
    <p:sldId id="276" r:id="rId8"/>
    <p:sldId id="270" r:id="rId9"/>
    <p:sldId id="271" r:id="rId10"/>
    <p:sldId id="277" r:id="rId11"/>
    <p:sldId id="274" r:id="rId12"/>
    <p:sldId id="275" r:id="rId13"/>
    <p:sldId id="273" r:id="rId14"/>
    <p:sldId id="267" r:id="rId15"/>
    <p:sldId id="264" r:id="rId16"/>
  </p:sldIdLst>
  <p:sldSz cx="12192000" cy="6858000"/>
  <p:notesSz cx="6742113" cy="98758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8CE7A5-63AE-2836-5344-CB6618974123}" name="ql604" initials="" userId="S::ql604@a1e.me::e177b2c9-2c86-4f57-9b6b-b7260e47ae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2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6" d="100"/>
          <a:sy n="76" d="100"/>
        </p:scale>
        <p:origin x="802"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E1D801-3D84-4F29-8C5E-6D3AD7352F3F}" type="doc">
      <dgm:prSet loTypeId="urn:microsoft.com/office/officeart/2005/8/layout/cycle7" loCatId="cycle" qsTypeId="urn:microsoft.com/office/officeart/2005/8/quickstyle/simple3" qsCatId="simple" csTypeId="urn:microsoft.com/office/officeart/2005/8/colors/accent1_2" csCatId="accent1" phldr="1"/>
      <dgm:spPr/>
      <dgm:t>
        <a:bodyPr/>
        <a:lstStyle/>
        <a:p>
          <a:endParaRPr lang="ru-RU"/>
        </a:p>
      </dgm:t>
    </dgm:pt>
    <dgm:pt modelId="{5747C552-C0BB-4AB3-BD1C-9022722710C3}">
      <dgm:prSet phldrT="[Текст]" custT="1"/>
      <dgm:spPr>
        <a:solidFill>
          <a:schemeClr val="accent2">
            <a:lumMod val="75000"/>
          </a:schemeClr>
        </a:solidFill>
      </dgm:spPr>
      <dgm:t>
        <a:bodyPr/>
        <a:lstStyle/>
        <a:p>
          <a:r>
            <a:rPr lang="tg" sz="1800" b="1" dirty="0">
              <a:solidFill>
                <a:schemeClr val="bg1"/>
              </a:solidFill>
              <a:latin typeface="+mn-lt"/>
              <a:cs typeface="Calibri" pitchFamily="34" charset="0"/>
            </a:rPr>
            <a:t>Ҳадафи лоиҳа:</a:t>
          </a:r>
          <a:endParaRPr lang="ru-RU" sz="1800" b="1" dirty="0">
            <a:solidFill>
              <a:schemeClr val="bg1"/>
            </a:solidFill>
            <a:latin typeface="+mn-lt"/>
            <a:cs typeface="Calibri" pitchFamily="34" charset="0"/>
          </a:endParaRPr>
        </a:p>
        <a:p>
          <a:r>
            <a:rPr lang="tg" sz="1800" b="0" dirty="0">
              <a:solidFill>
                <a:schemeClr val="bg1"/>
              </a:solidFill>
              <a:latin typeface="+mn-lt"/>
              <a:cs typeface="Calibri" pitchFamily="34" charset="0"/>
            </a:rPr>
            <a:t>Паст кардани сат</a:t>
          </a:r>
          <a:r>
            <a:rPr lang="tg-Cyrl-TJ" sz="1800" b="0" dirty="0">
              <a:solidFill>
                <a:schemeClr val="bg1"/>
              </a:solidFill>
              <a:latin typeface="+mn-lt"/>
              <a:cs typeface="Calibri" pitchFamily="34" charset="0"/>
            </a:rPr>
            <a:t>ҳи</a:t>
          </a:r>
          <a:r>
            <a:rPr lang="tg" sz="1800" b="0" dirty="0">
              <a:solidFill>
                <a:schemeClr val="bg1"/>
              </a:solidFill>
              <a:latin typeface="+mn-lt"/>
              <a:cs typeface="Calibri" pitchFamily="34" charset="0"/>
            </a:rPr>
            <a:t> зӯроварӣ нисбати занон дар ду минтақаи Тоҷикистон тавассути вусъатдиҳии ҳуқуқ ва имкониятҳо, мубориза бо стереотипҳои гендерӣ ва таҳкими ҷомеаҳои маҳаллӣ тавассути пешбурди ҳамкории самаранок байни мақомот ва созмонҳои ҷомеаи шаҳрвандии занон.</a:t>
          </a:r>
          <a:endParaRPr lang="ru-RU" sz="1800" dirty="0">
            <a:solidFill>
              <a:schemeClr val="bg1"/>
            </a:solidFill>
          </a:endParaRPr>
        </a:p>
      </dgm:t>
    </dgm:pt>
    <dgm:pt modelId="{008AB6A5-A3BA-46DB-B473-96A3F518E4BA}" type="parTrans" cxnId="{CC7EAE1D-0632-4465-881B-B4D8BF804B67}">
      <dgm:prSet/>
      <dgm:spPr/>
      <dgm:t>
        <a:bodyPr/>
        <a:lstStyle/>
        <a:p>
          <a:endParaRPr lang="ru-RU"/>
        </a:p>
      </dgm:t>
    </dgm:pt>
    <dgm:pt modelId="{1A36C073-EEA9-432E-A1FE-5A19D801BD9A}" type="sibTrans" cxnId="{CC7EAE1D-0632-4465-881B-B4D8BF804B67}">
      <dgm:prSet/>
      <dgm:spPr>
        <a:solidFill>
          <a:schemeClr val="accent1"/>
        </a:solidFill>
      </dgm:spPr>
      <dgm:t>
        <a:bodyPr/>
        <a:lstStyle/>
        <a:p>
          <a:endParaRPr lang="ru-RU"/>
        </a:p>
      </dgm:t>
    </dgm:pt>
    <dgm:pt modelId="{555EFED8-989A-4BB4-BBBD-481D6128FA2B}">
      <dgm:prSet phldrT="[Текст]" custT="1"/>
      <dgm:spPr/>
      <dgm:t>
        <a:bodyPr/>
        <a:lstStyle/>
        <a:p>
          <a:r>
            <a:rPr lang="tg" sz="1500" b="1" dirty="0">
              <a:latin typeface="+mn-lt"/>
              <a:cs typeface="Calibri" pitchFamily="34" charset="0"/>
            </a:rPr>
            <a:t>Натиҷаи 2:</a:t>
          </a:r>
          <a:endParaRPr lang="ru-RU" sz="1500" b="1" dirty="0">
            <a:latin typeface="+mn-lt"/>
            <a:cs typeface="Calibri" pitchFamily="34" charset="0"/>
          </a:endParaRPr>
        </a:p>
        <a:p>
          <a:r>
            <a:rPr lang="tg" sz="1500" b="0" dirty="0">
              <a:latin typeface="+mn-lt"/>
              <a:cs typeface="Calibri" pitchFamily="34" charset="0"/>
            </a:rPr>
            <a:t>То соли 2026 ҳукуматҳои маҳаллӣ ва созмонҳои ҷомеаи шаҳрвандӣ дар минтақаҳои мақсаднок барои аз байн бурдани хушунат алайҳи занон ва мусоидат ба баробарии гендерӣ тавассути татбиқи қонунгузории маҳаллӣ ба таври самаранок ҳамкорӣ мекунанд.</a:t>
          </a:r>
          <a:endParaRPr lang="ru-RU" sz="1500" dirty="0"/>
        </a:p>
      </dgm:t>
    </dgm:pt>
    <dgm:pt modelId="{9FD171E3-CB87-43F7-9455-449AECA6342F}" type="parTrans" cxnId="{C8C19173-0B79-403C-94F5-37BC7B328639}">
      <dgm:prSet/>
      <dgm:spPr/>
      <dgm:t>
        <a:bodyPr/>
        <a:lstStyle/>
        <a:p>
          <a:endParaRPr lang="ru-RU"/>
        </a:p>
      </dgm:t>
    </dgm:pt>
    <dgm:pt modelId="{328EC552-B4F9-4C9F-86B8-16DD71C88957}" type="sibTrans" cxnId="{C8C19173-0B79-403C-94F5-37BC7B328639}">
      <dgm:prSet/>
      <dgm:spPr/>
      <dgm:t>
        <a:bodyPr/>
        <a:lstStyle/>
        <a:p>
          <a:endParaRPr lang="ru-RU"/>
        </a:p>
      </dgm:t>
    </dgm:pt>
    <dgm:pt modelId="{893512B8-E343-476B-877C-FFACEC134DD7}">
      <dgm:prSet phldrT="[Текст]" custT="1"/>
      <dgm:spPr>
        <a:solidFill>
          <a:schemeClr val="accent4">
            <a:lumMod val="20000"/>
            <a:lumOff val="80000"/>
          </a:schemeClr>
        </a:solidFill>
      </dgm:spPr>
      <dgm:t>
        <a:bodyPr/>
        <a:lstStyle/>
        <a:p>
          <a:r>
            <a:rPr lang="tg" sz="1500" b="1" kern="1200" dirty="0">
              <a:solidFill>
                <a:schemeClr val="tx1"/>
              </a:solidFill>
              <a:latin typeface="+mn-lt"/>
              <a:cs typeface="Calibri" pitchFamily="34" charset="0"/>
            </a:rPr>
            <a:t>Натиҷаи 1:</a:t>
          </a:r>
          <a:endParaRPr lang="ru-RU" sz="1500" b="1" kern="1200" dirty="0">
            <a:solidFill>
              <a:schemeClr val="tx1"/>
            </a:solidFill>
            <a:latin typeface="+mn-lt"/>
            <a:cs typeface="Calibri" pitchFamily="34" charset="0"/>
          </a:endParaRPr>
        </a:p>
        <a:p>
          <a:r>
            <a:rPr lang="tg" sz="1500" b="0" kern="1200" dirty="0">
              <a:solidFill>
                <a:prstClr val="black"/>
              </a:solidFill>
              <a:latin typeface="Calibri"/>
              <a:ea typeface="+mn-ea"/>
              <a:cs typeface="Calibri" pitchFamily="34" charset="0"/>
            </a:rPr>
            <a:t>Вусъатдиҳии ҳуқуқ ва имкониятҳои занон тавассути  омӯзиши ҳамаҷонибаи малакаҳои ҳаётӣ, ташаббусҳои иқтисодӣ </a:t>
          </a:r>
          <a:r>
            <a:rPr lang="tg" sz="1500" b="0" kern="1200" dirty="0">
              <a:solidFill>
                <a:schemeClr val="tx1"/>
              </a:solidFill>
              <a:latin typeface="+mn-lt"/>
              <a:cs typeface="Calibri" pitchFamily="34" charset="0"/>
            </a:rPr>
            <a:t>ва иҷтимоӣ,  </a:t>
          </a:r>
          <a:r>
            <a:rPr lang="ru-RU" sz="1500" kern="1200" dirty="0" err="1"/>
            <a:t>ки</a:t>
          </a:r>
          <a:r>
            <a:rPr lang="ru-RU" sz="1500" kern="1200" dirty="0"/>
            <a:t> ба </a:t>
          </a:r>
          <a:r>
            <a:rPr lang="ru-RU" sz="1500" kern="1200" dirty="0" err="1"/>
            <a:t>қобилияти</a:t>
          </a:r>
          <a:r>
            <a:rPr lang="ru-RU" sz="1500" kern="1200" dirty="0"/>
            <a:t> </a:t>
          </a:r>
          <a:r>
            <a:rPr lang="ru-RU" sz="1500" kern="1200" dirty="0" err="1"/>
            <a:t>онҳо</a:t>
          </a:r>
          <a:r>
            <a:rPr lang="ru-RU" sz="1500" kern="1200" dirty="0"/>
            <a:t> </a:t>
          </a:r>
          <a:r>
            <a:rPr lang="ru-RU" sz="1500" kern="1200" dirty="0" err="1"/>
            <a:t>барои</a:t>
          </a:r>
          <a:r>
            <a:rPr lang="ru-RU" sz="1500" kern="1200" dirty="0"/>
            <a:t> </a:t>
          </a:r>
          <a:r>
            <a:rPr lang="ru-RU" sz="1500" kern="1200" dirty="0" err="1"/>
            <a:t>ноил</a:t>
          </a:r>
          <a:r>
            <a:rPr lang="ru-RU" sz="1500" kern="1200" dirty="0"/>
            <a:t> </a:t>
          </a:r>
          <a:r>
            <a:rPr lang="ru-RU" sz="1500" kern="1200" dirty="0" err="1"/>
            <a:t>шудан</a:t>
          </a:r>
          <a:r>
            <a:rPr lang="ru-RU" sz="1500" kern="1200" dirty="0"/>
            <a:t> ба </a:t>
          </a:r>
          <a:r>
            <a:rPr lang="ru-RU" sz="1500" kern="1200" dirty="0" err="1"/>
            <a:t>тағйироти</a:t>
          </a:r>
          <a:r>
            <a:rPr lang="ru-RU" sz="1500" kern="1200" dirty="0"/>
            <a:t> </a:t>
          </a:r>
          <a:r>
            <a:rPr lang="ru-RU" sz="1500" kern="1200" dirty="0" err="1"/>
            <a:t>мусбӣ</a:t>
          </a:r>
          <a:r>
            <a:rPr lang="ru-RU" sz="1500" kern="1200" dirty="0"/>
            <a:t> дар </a:t>
          </a:r>
          <a:r>
            <a:rPr lang="ru-RU" sz="1500" kern="1200" dirty="0" err="1"/>
            <a:t>ҷомеаҳои</a:t>
          </a:r>
          <a:r>
            <a:rPr lang="ru-RU" sz="1500" kern="1200" dirty="0"/>
            <a:t> худ </a:t>
          </a:r>
          <a:r>
            <a:rPr lang="ru-RU" sz="1500" kern="1200" dirty="0" err="1"/>
            <a:t>мусоидат</a:t>
          </a:r>
          <a:r>
            <a:rPr lang="ru-RU" sz="1500" kern="1200" dirty="0"/>
            <a:t> </a:t>
          </a:r>
          <a:r>
            <a:rPr lang="ru-RU" sz="1500" kern="1200" dirty="0" err="1"/>
            <a:t>мекунанд</a:t>
          </a:r>
          <a:r>
            <a:rPr lang="ru-RU" sz="1500" kern="1200" dirty="0"/>
            <a:t>.</a:t>
          </a:r>
        </a:p>
      </dgm:t>
    </dgm:pt>
    <dgm:pt modelId="{48BDEFBA-844F-4228-8D56-53A6B980E1FC}" type="parTrans" cxnId="{B772A876-AAC9-4B17-824E-20C03F090064}">
      <dgm:prSet/>
      <dgm:spPr/>
      <dgm:t>
        <a:bodyPr/>
        <a:lstStyle/>
        <a:p>
          <a:endParaRPr lang="ru-RU"/>
        </a:p>
      </dgm:t>
    </dgm:pt>
    <dgm:pt modelId="{08B9CB40-26AE-47D6-A9E3-22889F5B7E25}" type="sibTrans" cxnId="{B772A876-AAC9-4B17-824E-20C03F090064}">
      <dgm:prSet/>
      <dgm:spPr>
        <a:solidFill>
          <a:schemeClr val="accent1"/>
        </a:solidFill>
      </dgm:spPr>
      <dgm:t>
        <a:bodyPr/>
        <a:lstStyle/>
        <a:p>
          <a:endParaRPr lang="ru-RU"/>
        </a:p>
      </dgm:t>
    </dgm:pt>
    <dgm:pt modelId="{C773B530-BCF1-489F-BDD5-45CDA3E73717}" type="pres">
      <dgm:prSet presAssocID="{7BE1D801-3D84-4F29-8C5E-6D3AD7352F3F}" presName="Name0" presStyleCnt="0">
        <dgm:presLayoutVars>
          <dgm:dir/>
          <dgm:resizeHandles val="exact"/>
        </dgm:presLayoutVars>
      </dgm:prSet>
      <dgm:spPr/>
    </dgm:pt>
    <dgm:pt modelId="{A421741B-1C3B-411C-B28E-C830FE77C73D}" type="pres">
      <dgm:prSet presAssocID="{5747C552-C0BB-4AB3-BD1C-9022722710C3}" presName="node" presStyleLbl="node1" presStyleIdx="0" presStyleCnt="3" custScaleX="269285" custScaleY="117737" custRadScaleRad="75709" custRadScaleInc="536">
        <dgm:presLayoutVars>
          <dgm:bulletEnabled val="1"/>
        </dgm:presLayoutVars>
      </dgm:prSet>
      <dgm:spPr/>
    </dgm:pt>
    <dgm:pt modelId="{BD683A2F-7C35-4CB0-AEB2-AB292679CC69}" type="pres">
      <dgm:prSet presAssocID="{1A36C073-EEA9-432E-A1FE-5A19D801BD9A}" presName="sibTrans" presStyleLbl="sibTrans2D1" presStyleIdx="0" presStyleCnt="3" custScaleX="1800113"/>
      <dgm:spPr/>
    </dgm:pt>
    <dgm:pt modelId="{A146BE21-B765-41F8-A198-4825B67B20F3}" type="pres">
      <dgm:prSet presAssocID="{1A36C073-EEA9-432E-A1FE-5A19D801BD9A}" presName="connectorText" presStyleLbl="sibTrans2D1" presStyleIdx="0" presStyleCnt="3"/>
      <dgm:spPr/>
    </dgm:pt>
    <dgm:pt modelId="{450B82F3-7AE1-4B32-B799-EEF4F1A3997E}" type="pres">
      <dgm:prSet presAssocID="{555EFED8-989A-4BB4-BBBD-481D6128FA2B}" presName="node" presStyleLbl="node1" presStyleIdx="1" presStyleCnt="3" custScaleX="162768" custScaleY="132925" custRadScaleRad="92123" custRadScaleInc="-16775">
        <dgm:presLayoutVars>
          <dgm:bulletEnabled val="1"/>
        </dgm:presLayoutVars>
      </dgm:prSet>
      <dgm:spPr/>
    </dgm:pt>
    <dgm:pt modelId="{7BB70858-0A84-4A2B-A333-AEAE64FBDF61}" type="pres">
      <dgm:prSet presAssocID="{328EC552-B4F9-4C9F-86B8-16DD71C88957}" presName="sibTrans" presStyleLbl="sibTrans2D1" presStyleIdx="1" presStyleCnt="3"/>
      <dgm:spPr/>
    </dgm:pt>
    <dgm:pt modelId="{EE297644-3FBD-407F-AE41-AEEA38BD41E4}" type="pres">
      <dgm:prSet presAssocID="{328EC552-B4F9-4C9F-86B8-16DD71C88957}" presName="connectorText" presStyleLbl="sibTrans2D1" presStyleIdx="1" presStyleCnt="3"/>
      <dgm:spPr/>
    </dgm:pt>
    <dgm:pt modelId="{FAFF9BFC-D4AD-4F3A-97D3-D3711D2352FB}" type="pres">
      <dgm:prSet presAssocID="{893512B8-E343-476B-877C-FFACEC134DD7}" presName="node" presStyleLbl="node1" presStyleIdx="2" presStyleCnt="3" custScaleX="163038" custScaleY="127915" custRadScaleRad="92222" custRadScaleInc="16485">
        <dgm:presLayoutVars>
          <dgm:bulletEnabled val="1"/>
        </dgm:presLayoutVars>
      </dgm:prSet>
      <dgm:spPr/>
    </dgm:pt>
    <dgm:pt modelId="{67C9BE2F-D2A0-4E21-9142-97CE9E6952D0}" type="pres">
      <dgm:prSet presAssocID="{08B9CB40-26AE-47D6-A9E3-22889F5B7E25}" presName="sibTrans" presStyleLbl="sibTrans2D1" presStyleIdx="2" presStyleCnt="3" custScaleX="1745569"/>
      <dgm:spPr/>
    </dgm:pt>
    <dgm:pt modelId="{7135873F-FCC3-46B5-A83D-2BDC483C4697}" type="pres">
      <dgm:prSet presAssocID="{08B9CB40-26AE-47D6-A9E3-22889F5B7E25}" presName="connectorText" presStyleLbl="sibTrans2D1" presStyleIdx="2" presStyleCnt="3"/>
      <dgm:spPr/>
    </dgm:pt>
  </dgm:ptLst>
  <dgm:cxnLst>
    <dgm:cxn modelId="{CC7EAE1D-0632-4465-881B-B4D8BF804B67}" srcId="{7BE1D801-3D84-4F29-8C5E-6D3AD7352F3F}" destId="{5747C552-C0BB-4AB3-BD1C-9022722710C3}" srcOrd="0" destOrd="0" parTransId="{008AB6A5-A3BA-46DB-B473-96A3F518E4BA}" sibTransId="{1A36C073-EEA9-432E-A1FE-5A19D801BD9A}"/>
    <dgm:cxn modelId="{E5239232-5C4D-4A22-BA33-BB1BD5062A19}" type="presOf" srcId="{328EC552-B4F9-4C9F-86B8-16DD71C88957}" destId="{EE297644-3FBD-407F-AE41-AEEA38BD41E4}" srcOrd="1" destOrd="0" presId="urn:microsoft.com/office/officeart/2005/8/layout/cycle7"/>
    <dgm:cxn modelId="{02D06C33-0677-4377-83BA-0F12414CD084}" type="presOf" srcId="{1A36C073-EEA9-432E-A1FE-5A19D801BD9A}" destId="{BD683A2F-7C35-4CB0-AEB2-AB292679CC69}" srcOrd="0" destOrd="0" presId="urn:microsoft.com/office/officeart/2005/8/layout/cycle7"/>
    <dgm:cxn modelId="{D6E21E42-2A5A-4BBE-B275-591B34BE1AC3}" type="presOf" srcId="{555EFED8-989A-4BB4-BBBD-481D6128FA2B}" destId="{450B82F3-7AE1-4B32-B799-EEF4F1A3997E}" srcOrd="0" destOrd="0" presId="urn:microsoft.com/office/officeart/2005/8/layout/cycle7"/>
    <dgm:cxn modelId="{C4CE726A-8624-4A90-A903-5F793D6B15A1}" type="presOf" srcId="{328EC552-B4F9-4C9F-86B8-16DD71C88957}" destId="{7BB70858-0A84-4A2B-A333-AEAE64FBDF61}" srcOrd="0" destOrd="0" presId="urn:microsoft.com/office/officeart/2005/8/layout/cycle7"/>
    <dgm:cxn modelId="{C8C19173-0B79-403C-94F5-37BC7B328639}" srcId="{7BE1D801-3D84-4F29-8C5E-6D3AD7352F3F}" destId="{555EFED8-989A-4BB4-BBBD-481D6128FA2B}" srcOrd="1" destOrd="0" parTransId="{9FD171E3-CB87-43F7-9455-449AECA6342F}" sibTransId="{328EC552-B4F9-4C9F-86B8-16DD71C88957}"/>
    <dgm:cxn modelId="{B772A876-AAC9-4B17-824E-20C03F090064}" srcId="{7BE1D801-3D84-4F29-8C5E-6D3AD7352F3F}" destId="{893512B8-E343-476B-877C-FFACEC134DD7}" srcOrd="2" destOrd="0" parTransId="{48BDEFBA-844F-4228-8D56-53A6B980E1FC}" sibTransId="{08B9CB40-26AE-47D6-A9E3-22889F5B7E25}"/>
    <dgm:cxn modelId="{83B5828D-611C-43C4-BC8C-FFC0F1916A0B}" type="presOf" srcId="{08B9CB40-26AE-47D6-A9E3-22889F5B7E25}" destId="{67C9BE2F-D2A0-4E21-9142-97CE9E6952D0}" srcOrd="0" destOrd="0" presId="urn:microsoft.com/office/officeart/2005/8/layout/cycle7"/>
    <dgm:cxn modelId="{F7E348A8-607B-4020-BF08-5E2CAB9F4E80}" type="presOf" srcId="{7BE1D801-3D84-4F29-8C5E-6D3AD7352F3F}" destId="{C773B530-BCF1-489F-BDD5-45CDA3E73717}" srcOrd="0" destOrd="0" presId="urn:microsoft.com/office/officeart/2005/8/layout/cycle7"/>
    <dgm:cxn modelId="{9D85C0B8-6297-4FA3-BC6D-9BA8E07CCD9B}" type="presOf" srcId="{1A36C073-EEA9-432E-A1FE-5A19D801BD9A}" destId="{A146BE21-B765-41F8-A198-4825B67B20F3}" srcOrd="1" destOrd="0" presId="urn:microsoft.com/office/officeart/2005/8/layout/cycle7"/>
    <dgm:cxn modelId="{F66D6AC9-2DCF-4EF3-B07C-C0C41405BF59}" type="presOf" srcId="{08B9CB40-26AE-47D6-A9E3-22889F5B7E25}" destId="{7135873F-FCC3-46B5-A83D-2BDC483C4697}" srcOrd="1" destOrd="0" presId="urn:microsoft.com/office/officeart/2005/8/layout/cycle7"/>
    <dgm:cxn modelId="{00DE94F4-4641-442A-AC79-26558916CF96}" type="presOf" srcId="{893512B8-E343-476B-877C-FFACEC134DD7}" destId="{FAFF9BFC-D4AD-4F3A-97D3-D3711D2352FB}" srcOrd="0" destOrd="0" presId="urn:microsoft.com/office/officeart/2005/8/layout/cycle7"/>
    <dgm:cxn modelId="{FF3424F9-8D3B-4B61-9ACE-177E27379D9E}" type="presOf" srcId="{5747C552-C0BB-4AB3-BD1C-9022722710C3}" destId="{A421741B-1C3B-411C-B28E-C830FE77C73D}" srcOrd="0" destOrd="0" presId="urn:microsoft.com/office/officeart/2005/8/layout/cycle7"/>
    <dgm:cxn modelId="{B8363731-2DDA-43DA-AF36-08EB9935DC32}" type="presParOf" srcId="{C773B530-BCF1-489F-BDD5-45CDA3E73717}" destId="{A421741B-1C3B-411C-B28E-C830FE77C73D}" srcOrd="0" destOrd="0" presId="urn:microsoft.com/office/officeart/2005/8/layout/cycle7"/>
    <dgm:cxn modelId="{E5045784-0313-4D86-A731-8B536961376E}" type="presParOf" srcId="{C773B530-BCF1-489F-BDD5-45CDA3E73717}" destId="{BD683A2F-7C35-4CB0-AEB2-AB292679CC69}" srcOrd="1" destOrd="0" presId="urn:microsoft.com/office/officeart/2005/8/layout/cycle7"/>
    <dgm:cxn modelId="{CA74CF45-69DF-41A4-B46C-BF868D1E6DBD}" type="presParOf" srcId="{BD683A2F-7C35-4CB0-AEB2-AB292679CC69}" destId="{A146BE21-B765-41F8-A198-4825B67B20F3}" srcOrd="0" destOrd="0" presId="urn:microsoft.com/office/officeart/2005/8/layout/cycle7"/>
    <dgm:cxn modelId="{F7B4C813-EB9E-443E-8615-38CEBD3E370D}" type="presParOf" srcId="{C773B530-BCF1-489F-BDD5-45CDA3E73717}" destId="{450B82F3-7AE1-4B32-B799-EEF4F1A3997E}" srcOrd="2" destOrd="0" presId="urn:microsoft.com/office/officeart/2005/8/layout/cycle7"/>
    <dgm:cxn modelId="{967B38DC-0E65-4838-B9D0-6018D093C2AF}" type="presParOf" srcId="{C773B530-BCF1-489F-BDD5-45CDA3E73717}" destId="{7BB70858-0A84-4A2B-A333-AEAE64FBDF61}" srcOrd="3" destOrd="0" presId="urn:microsoft.com/office/officeart/2005/8/layout/cycle7"/>
    <dgm:cxn modelId="{76C32655-061E-49C5-A356-C60BC8796E6A}" type="presParOf" srcId="{7BB70858-0A84-4A2B-A333-AEAE64FBDF61}" destId="{EE297644-3FBD-407F-AE41-AEEA38BD41E4}" srcOrd="0" destOrd="0" presId="urn:microsoft.com/office/officeart/2005/8/layout/cycle7"/>
    <dgm:cxn modelId="{050F3B9B-9494-4342-B66D-9D54654EA7B0}" type="presParOf" srcId="{C773B530-BCF1-489F-BDD5-45CDA3E73717}" destId="{FAFF9BFC-D4AD-4F3A-97D3-D3711D2352FB}" srcOrd="4" destOrd="0" presId="urn:microsoft.com/office/officeart/2005/8/layout/cycle7"/>
    <dgm:cxn modelId="{193E733F-1B25-42D3-82EB-D000347F9AB4}" type="presParOf" srcId="{C773B530-BCF1-489F-BDD5-45CDA3E73717}" destId="{67C9BE2F-D2A0-4E21-9142-97CE9E6952D0}" srcOrd="5" destOrd="0" presId="urn:microsoft.com/office/officeart/2005/8/layout/cycle7"/>
    <dgm:cxn modelId="{B0134592-2FA6-4AAC-99B9-0F9F6F709067}" type="presParOf" srcId="{67C9BE2F-D2A0-4E21-9142-97CE9E6952D0}" destId="{7135873F-FCC3-46B5-A83D-2BDC483C4697}"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1741B-1C3B-411C-B28E-C830FE77C73D}">
      <dsp:nvSpPr>
        <dsp:cNvPr id="0" name=""/>
        <dsp:cNvSpPr/>
      </dsp:nvSpPr>
      <dsp:spPr>
        <a:xfrm>
          <a:off x="943754" y="447640"/>
          <a:ext cx="7129129" cy="1558501"/>
        </a:xfrm>
        <a:prstGeom prst="roundRect">
          <a:avLst>
            <a:gd name="adj" fmla="val 10000"/>
          </a:avLst>
        </a:prstGeom>
        <a:solidFill>
          <a:schemeClr val="accent2">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g" sz="1800" b="1" kern="1200" dirty="0">
              <a:solidFill>
                <a:schemeClr val="bg1"/>
              </a:solidFill>
              <a:latin typeface="+mn-lt"/>
              <a:cs typeface="Calibri" pitchFamily="34" charset="0"/>
            </a:rPr>
            <a:t>Ҳадафи лоиҳа:</a:t>
          </a:r>
          <a:endParaRPr lang="ru-RU" sz="1800" b="1" kern="1200" dirty="0">
            <a:solidFill>
              <a:schemeClr val="bg1"/>
            </a:solidFill>
            <a:latin typeface="+mn-lt"/>
            <a:cs typeface="Calibri" pitchFamily="34" charset="0"/>
          </a:endParaRPr>
        </a:p>
        <a:p>
          <a:pPr marL="0" lvl="0" indent="0" algn="ctr" defTabSz="800100">
            <a:lnSpc>
              <a:spcPct val="90000"/>
            </a:lnSpc>
            <a:spcBef>
              <a:spcPct val="0"/>
            </a:spcBef>
            <a:spcAft>
              <a:spcPct val="35000"/>
            </a:spcAft>
            <a:buNone/>
          </a:pPr>
          <a:r>
            <a:rPr lang="tg" sz="1800" b="0" kern="1200" dirty="0">
              <a:solidFill>
                <a:schemeClr val="bg1"/>
              </a:solidFill>
              <a:latin typeface="+mn-lt"/>
              <a:cs typeface="Calibri" pitchFamily="34" charset="0"/>
            </a:rPr>
            <a:t>Паст кардани сат</a:t>
          </a:r>
          <a:r>
            <a:rPr lang="tg-Cyrl-TJ" sz="1800" b="0" kern="1200" dirty="0">
              <a:solidFill>
                <a:schemeClr val="bg1"/>
              </a:solidFill>
              <a:latin typeface="+mn-lt"/>
              <a:cs typeface="Calibri" pitchFamily="34" charset="0"/>
            </a:rPr>
            <a:t>ҳи</a:t>
          </a:r>
          <a:r>
            <a:rPr lang="tg" sz="1800" b="0" kern="1200" dirty="0">
              <a:solidFill>
                <a:schemeClr val="bg1"/>
              </a:solidFill>
              <a:latin typeface="+mn-lt"/>
              <a:cs typeface="Calibri" pitchFamily="34" charset="0"/>
            </a:rPr>
            <a:t> зӯроварӣ нисбати занон дар ду минтақаи Тоҷикистон тавассути вусъатдиҳии ҳуқуқ ва имкониятҳо, мубориза бо стереотипҳои гендерӣ ва таҳкими ҷомеаҳои маҳаллӣ тавассути пешбурди ҳамкории самаранок байни мақомот ва созмонҳои ҷомеаи шаҳрвандии занон.</a:t>
          </a:r>
          <a:endParaRPr lang="ru-RU" sz="1800" kern="1200" dirty="0">
            <a:solidFill>
              <a:schemeClr val="bg1"/>
            </a:solidFill>
          </a:endParaRPr>
        </a:p>
      </dsp:txBody>
      <dsp:txXfrm>
        <a:off x="989401" y="493287"/>
        <a:ext cx="7037835" cy="1467207"/>
      </dsp:txXfrm>
    </dsp:sp>
    <dsp:sp modelId="{BD683A2F-7C35-4CB0-AEB2-AB292679CC69}">
      <dsp:nvSpPr>
        <dsp:cNvPr id="0" name=""/>
        <dsp:cNvSpPr/>
      </dsp:nvSpPr>
      <dsp:spPr>
        <a:xfrm rot="3070960">
          <a:off x="5114250" y="2297561"/>
          <a:ext cx="883616" cy="463300"/>
        </a:xfrm>
        <a:prstGeom prst="leftRightArrow">
          <a:avLst>
            <a:gd name="adj1" fmla="val 60000"/>
            <a:gd name="adj2" fmla="val 50000"/>
          </a:avLst>
        </a:prstGeom>
        <a:solidFill>
          <a:schemeClr val="accent1"/>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ru-RU" sz="1900" kern="1200"/>
        </a:p>
      </dsp:txBody>
      <dsp:txXfrm>
        <a:off x="5253240" y="2390221"/>
        <a:ext cx="605636" cy="277980"/>
      </dsp:txXfrm>
    </dsp:sp>
    <dsp:sp modelId="{450B82F3-7AE1-4B32-B799-EEF4F1A3997E}">
      <dsp:nvSpPr>
        <dsp:cNvPr id="0" name=""/>
        <dsp:cNvSpPr/>
      </dsp:nvSpPr>
      <dsp:spPr>
        <a:xfrm>
          <a:off x="4530088" y="3052280"/>
          <a:ext cx="4309167" cy="1759547"/>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g" sz="1500" b="1" kern="1200" dirty="0">
              <a:latin typeface="+mn-lt"/>
              <a:cs typeface="Calibri" pitchFamily="34" charset="0"/>
            </a:rPr>
            <a:t>Натиҷаи 2:</a:t>
          </a:r>
          <a:endParaRPr lang="ru-RU" sz="1500" b="1" kern="1200" dirty="0">
            <a:latin typeface="+mn-lt"/>
            <a:cs typeface="Calibri" pitchFamily="34" charset="0"/>
          </a:endParaRPr>
        </a:p>
        <a:p>
          <a:pPr marL="0" lvl="0" indent="0" algn="ctr" defTabSz="666750">
            <a:lnSpc>
              <a:spcPct val="90000"/>
            </a:lnSpc>
            <a:spcBef>
              <a:spcPct val="0"/>
            </a:spcBef>
            <a:spcAft>
              <a:spcPct val="35000"/>
            </a:spcAft>
            <a:buNone/>
          </a:pPr>
          <a:r>
            <a:rPr lang="tg" sz="1500" b="0" kern="1200" dirty="0">
              <a:latin typeface="+mn-lt"/>
              <a:cs typeface="Calibri" pitchFamily="34" charset="0"/>
            </a:rPr>
            <a:t>То соли 2026 ҳукуматҳои маҳаллӣ ва созмонҳои ҷомеаи шаҳрвандӣ дар минтақаҳои мақсаднок барои аз байн бурдани хушунат алайҳи занон ва мусоидат ба баробарии гендерӣ тавассути татбиқи қонунгузории маҳаллӣ ба таври самаранок ҳамкорӣ мекунанд.</a:t>
          </a:r>
          <a:endParaRPr lang="ru-RU" sz="1500" kern="1200" dirty="0"/>
        </a:p>
      </dsp:txBody>
      <dsp:txXfrm>
        <a:off x="4581623" y="3103815"/>
        <a:ext cx="4206097" cy="1656477"/>
      </dsp:txXfrm>
    </dsp:sp>
    <dsp:sp modelId="{7BB70858-0A84-4A2B-A333-AEAE64FBDF61}">
      <dsp:nvSpPr>
        <dsp:cNvPr id="0" name=""/>
        <dsp:cNvSpPr/>
      </dsp:nvSpPr>
      <dsp:spPr>
        <a:xfrm rot="10794107">
          <a:off x="4474866" y="3704149"/>
          <a:ext cx="49086" cy="463300"/>
        </a:xfrm>
        <a:prstGeom prst="lef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ru-RU" sz="1900" kern="1200"/>
        </a:p>
      </dsp:txBody>
      <dsp:txXfrm rot="10800000">
        <a:off x="4489592" y="3796809"/>
        <a:ext cx="19634" cy="277980"/>
      </dsp:txXfrm>
    </dsp:sp>
    <dsp:sp modelId="{FAFF9BFC-D4AD-4F3A-97D3-D3711D2352FB}">
      <dsp:nvSpPr>
        <dsp:cNvPr id="0" name=""/>
        <dsp:cNvSpPr/>
      </dsp:nvSpPr>
      <dsp:spPr>
        <a:xfrm>
          <a:off x="152415" y="3092936"/>
          <a:ext cx="4316315" cy="1693229"/>
        </a:xfrm>
        <a:prstGeom prst="roundRect">
          <a:avLst>
            <a:gd name="adj" fmla="val 10000"/>
          </a:avLst>
        </a:prstGeom>
        <a:solidFill>
          <a:schemeClr val="accent4">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g" sz="1500" b="1" kern="1200" dirty="0">
              <a:solidFill>
                <a:schemeClr val="tx1"/>
              </a:solidFill>
              <a:latin typeface="+mn-lt"/>
              <a:cs typeface="Calibri" pitchFamily="34" charset="0"/>
            </a:rPr>
            <a:t>Натиҷаи 1:</a:t>
          </a:r>
          <a:endParaRPr lang="ru-RU" sz="1500" b="1" kern="1200" dirty="0">
            <a:solidFill>
              <a:schemeClr val="tx1"/>
            </a:solidFill>
            <a:latin typeface="+mn-lt"/>
            <a:cs typeface="Calibri" pitchFamily="34" charset="0"/>
          </a:endParaRPr>
        </a:p>
        <a:p>
          <a:pPr marL="0" lvl="0" indent="0" algn="ctr" defTabSz="666750">
            <a:lnSpc>
              <a:spcPct val="90000"/>
            </a:lnSpc>
            <a:spcBef>
              <a:spcPct val="0"/>
            </a:spcBef>
            <a:spcAft>
              <a:spcPct val="35000"/>
            </a:spcAft>
            <a:buNone/>
          </a:pPr>
          <a:r>
            <a:rPr lang="tg" sz="1500" b="0" kern="1200" dirty="0">
              <a:solidFill>
                <a:prstClr val="black"/>
              </a:solidFill>
              <a:latin typeface="Calibri"/>
              <a:ea typeface="+mn-ea"/>
              <a:cs typeface="Calibri" pitchFamily="34" charset="0"/>
            </a:rPr>
            <a:t>Вусъатдиҳии ҳуқуқ ва имкониятҳои занон тавассути  омӯзиши ҳамаҷонибаи малакаҳои ҳаётӣ, ташаббусҳои иқтисодӣ </a:t>
          </a:r>
          <a:r>
            <a:rPr lang="tg" sz="1500" b="0" kern="1200" dirty="0">
              <a:solidFill>
                <a:schemeClr val="tx1"/>
              </a:solidFill>
              <a:latin typeface="+mn-lt"/>
              <a:cs typeface="Calibri" pitchFamily="34" charset="0"/>
            </a:rPr>
            <a:t>ва иҷтимоӣ,  </a:t>
          </a:r>
          <a:r>
            <a:rPr lang="ru-RU" sz="1500" kern="1200" dirty="0" err="1"/>
            <a:t>ки</a:t>
          </a:r>
          <a:r>
            <a:rPr lang="ru-RU" sz="1500" kern="1200" dirty="0"/>
            <a:t> ба </a:t>
          </a:r>
          <a:r>
            <a:rPr lang="ru-RU" sz="1500" kern="1200" dirty="0" err="1"/>
            <a:t>қобилияти</a:t>
          </a:r>
          <a:r>
            <a:rPr lang="ru-RU" sz="1500" kern="1200" dirty="0"/>
            <a:t> </a:t>
          </a:r>
          <a:r>
            <a:rPr lang="ru-RU" sz="1500" kern="1200" dirty="0" err="1"/>
            <a:t>онҳо</a:t>
          </a:r>
          <a:r>
            <a:rPr lang="ru-RU" sz="1500" kern="1200" dirty="0"/>
            <a:t> </a:t>
          </a:r>
          <a:r>
            <a:rPr lang="ru-RU" sz="1500" kern="1200" dirty="0" err="1"/>
            <a:t>барои</a:t>
          </a:r>
          <a:r>
            <a:rPr lang="ru-RU" sz="1500" kern="1200" dirty="0"/>
            <a:t> </a:t>
          </a:r>
          <a:r>
            <a:rPr lang="ru-RU" sz="1500" kern="1200" dirty="0" err="1"/>
            <a:t>ноил</a:t>
          </a:r>
          <a:r>
            <a:rPr lang="ru-RU" sz="1500" kern="1200" dirty="0"/>
            <a:t> </a:t>
          </a:r>
          <a:r>
            <a:rPr lang="ru-RU" sz="1500" kern="1200" dirty="0" err="1"/>
            <a:t>шудан</a:t>
          </a:r>
          <a:r>
            <a:rPr lang="ru-RU" sz="1500" kern="1200" dirty="0"/>
            <a:t> ба </a:t>
          </a:r>
          <a:r>
            <a:rPr lang="ru-RU" sz="1500" kern="1200" dirty="0" err="1"/>
            <a:t>тағйироти</a:t>
          </a:r>
          <a:r>
            <a:rPr lang="ru-RU" sz="1500" kern="1200" dirty="0"/>
            <a:t> </a:t>
          </a:r>
          <a:r>
            <a:rPr lang="ru-RU" sz="1500" kern="1200" dirty="0" err="1"/>
            <a:t>мусбӣ</a:t>
          </a:r>
          <a:r>
            <a:rPr lang="ru-RU" sz="1500" kern="1200" dirty="0"/>
            <a:t> дар </a:t>
          </a:r>
          <a:r>
            <a:rPr lang="ru-RU" sz="1500" kern="1200" dirty="0" err="1"/>
            <a:t>ҷомеаҳои</a:t>
          </a:r>
          <a:r>
            <a:rPr lang="ru-RU" sz="1500" kern="1200" dirty="0"/>
            <a:t> худ </a:t>
          </a:r>
          <a:r>
            <a:rPr lang="ru-RU" sz="1500" kern="1200" dirty="0" err="1"/>
            <a:t>мусоидат</a:t>
          </a:r>
          <a:r>
            <a:rPr lang="ru-RU" sz="1500" kern="1200" dirty="0"/>
            <a:t> </a:t>
          </a:r>
          <a:r>
            <a:rPr lang="ru-RU" sz="1500" kern="1200" dirty="0" err="1"/>
            <a:t>мекунанд</a:t>
          </a:r>
          <a:r>
            <a:rPr lang="ru-RU" sz="1500" kern="1200" dirty="0"/>
            <a:t>.</a:t>
          </a:r>
        </a:p>
      </dsp:txBody>
      <dsp:txXfrm>
        <a:off x="202008" y="3142529"/>
        <a:ext cx="4217129" cy="1594043"/>
      </dsp:txXfrm>
    </dsp:sp>
    <dsp:sp modelId="{67C9BE2F-D2A0-4E21-9142-97CE9E6952D0}">
      <dsp:nvSpPr>
        <dsp:cNvPr id="0" name=""/>
        <dsp:cNvSpPr/>
      </dsp:nvSpPr>
      <dsp:spPr>
        <a:xfrm rot="18540824">
          <a:off x="3008312" y="2317889"/>
          <a:ext cx="856843" cy="463300"/>
        </a:xfrm>
        <a:prstGeom prst="leftRightArrow">
          <a:avLst>
            <a:gd name="adj1" fmla="val 60000"/>
            <a:gd name="adj2" fmla="val 50000"/>
          </a:avLst>
        </a:prstGeom>
        <a:solidFill>
          <a:schemeClr val="accent1"/>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ru-RU" sz="1900" kern="1200"/>
        </a:p>
      </dsp:txBody>
      <dsp:txXfrm>
        <a:off x="3147302" y="2410549"/>
        <a:ext cx="578863" cy="277980"/>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1582" cy="495507"/>
          </a:xfrm>
          <a:prstGeom prst="rect">
            <a:avLst/>
          </a:prstGeom>
        </p:spPr>
        <p:txBody>
          <a:bodyPr vert="horz" lIns="94947" tIns="47474" rIns="94947" bIns="47474" rtlCol="0"/>
          <a:lstStyle>
            <a:lvl1pPr algn="l">
              <a:defRPr sz="1200"/>
            </a:lvl1pPr>
          </a:lstStyle>
          <a:p>
            <a:endParaRPr lang="ru-RU"/>
          </a:p>
        </p:txBody>
      </p:sp>
      <p:sp>
        <p:nvSpPr>
          <p:cNvPr id="3" name="Дата 2"/>
          <p:cNvSpPr>
            <a:spLocks noGrp="1"/>
          </p:cNvSpPr>
          <p:nvPr>
            <p:ph type="dt" idx="1"/>
          </p:nvPr>
        </p:nvSpPr>
        <p:spPr>
          <a:xfrm>
            <a:off x="3818971" y="0"/>
            <a:ext cx="2921582" cy="495507"/>
          </a:xfrm>
          <a:prstGeom prst="rect">
            <a:avLst/>
          </a:prstGeom>
        </p:spPr>
        <p:txBody>
          <a:bodyPr vert="horz" lIns="94947" tIns="47474" rIns="94947" bIns="47474" rtlCol="0"/>
          <a:lstStyle>
            <a:lvl1pPr algn="r">
              <a:defRPr sz="1200"/>
            </a:lvl1pPr>
          </a:lstStyle>
          <a:p>
            <a:fld id="{FA942EE0-99C4-44C3-A268-8F6C3C0780FF}" type="datetimeFigureOut">
              <a:rPr lang="ru-RU" smtClean="0"/>
              <a:t>05.05.2025</a:t>
            </a:fld>
            <a:endParaRPr lang="ru-RU"/>
          </a:p>
        </p:txBody>
      </p:sp>
      <p:sp>
        <p:nvSpPr>
          <p:cNvPr id="4" name="Образ слайда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4947" tIns="47474" rIns="94947" bIns="47474" rtlCol="0" anchor="ctr"/>
          <a:lstStyle/>
          <a:p>
            <a:endParaRPr lang="ru-RU"/>
          </a:p>
        </p:txBody>
      </p:sp>
      <p:sp>
        <p:nvSpPr>
          <p:cNvPr id="5" name="Заметки 4"/>
          <p:cNvSpPr>
            <a:spLocks noGrp="1"/>
          </p:cNvSpPr>
          <p:nvPr>
            <p:ph type="body" sz="quarter" idx="3"/>
          </p:nvPr>
        </p:nvSpPr>
        <p:spPr>
          <a:xfrm>
            <a:off x="674212" y="4752747"/>
            <a:ext cx="5393690" cy="3888611"/>
          </a:xfrm>
          <a:prstGeom prst="rect">
            <a:avLst/>
          </a:prstGeom>
        </p:spPr>
        <p:txBody>
          <a:bodyPr vert="horz" lIns="94947" tIns="47474" rIns="94947" bIns="47474"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80333"/>
            <a:ext cx="2921582" cy="495506"/>
          </a:xfrm>
          <a:prstGeom prst="rect">
            <a:avLst/>
          </a:prstGeom>
        </p:spPr>
        <p:txBody>
          <a:bodyPr vert="horz" lIns="94947" tIns="47474" rIns="94947" bIns="47474" rtlCol="0" anchor="b"/>
          <a:lstStyle>
            <a:lvl1pPr algn="l">
              <a:defRPr sz="1200"/>
            </a:lvl1pPr>
          </a:lstStyle>
          <a:p>
            <a:endParaRPr lang="ru-RU"/>
          </a:p>
        </p:txBody>
      </p:sp>
      <p:sp>
        <p:nvSpPr>
          <p:cNvPr id="7" name="Номер слайда 6"/>
          <p:cNvSpPr>
            <a:spLocks noGrp="1"/>
          </p:cNvSpPr>
          <p:nvPr>
            <p:ph type="sldNum" sz="quarter" idx="5"/>
          </p:nvPr>
        </p:nvSpPr>
        <p:spPr>
          <a:xfrm>
            <a:off x="3818971" y="9380333"/>
            <a:ext cx="2921582" cy="495506"/>
          </a:xfrm>
          <a:prstGeom prst="rect">
            <a:avLst/>
          </a:prstGeom>
        </p:spPr>
        <p:txBody>
          <a:bodyPr vert="horz" lIns="94947" tIns="47474" rIns="94947" bIns="47474" rtlCol="0" anchor="b"/>
          <a:lstStyle>
            <a:lvl1pPr algn="r">
              <a:defRPr sz="1200"/>
            </a:lvl1pPr>
          </a:lstStyle>
          <a:p>
            <a:fld id="{5EA0DEB0-A2AD-460D-BB40-8CF990D7A96B}" type="slidenum">
              <a:rPr lang="ru-RU" smtClean="0"/>
              <a:t>‹#›</a:t>
            </a:fld>
            <a:endParaRPr lang="ru-RU"/>
          </a:p>
        </p:txBody>
      </p:sp>
    </p:spTree>
    <p:extLst>
      <p:ext uri="{BB962C8B-B14F-4D97-AF65-F5344CB8AC3E}">
        <p14:creationId xmlns:p14="http://schemas.microsoft.com/office/powerpoint/2010/main" val="811869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EA0DEB0-A2AD-460D-BB40-8CF990D7A96B}" type="slidenum">
              <a:rPr lang="ru-RU" smtClean="0"/>
              <a:t>5</a:t>
            </a:fld>
            <a:endParaRPr lang="ru-RU"/>
          </a:p>
        </p:txBody>
      </p:sp>
    </p:spTree>
    <p:extLst>
      <p:ext uri="{BB962C8B-B14F-4D97-AF65-F5344CB8AC3E}">
        <p14:creationId xmlns:p14="http://schemas.microsoft.com/office/powerpoint/2010/main" val="168754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9575" y="1235075"/>
            <a:ext cx="5922963" cy="33321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EA0DEB0-A2AD-460D-BB40-8CF990D7A96B}" type="slidenum">
              <a:rPr lang="ru-RU" smtClean="0"/>
              <a:t>12</a:t>
            </a:fld>
            <a:endParaRPr lang="ru-RU"/>
          </a:p>
        </p:txBody>
      </p:sp>
    </p:spTree>
    <p:extLst>
      <p:ext uri="{BB962C8B-B14F-4D97-AF65-F5344CB8AC3E}">
        <p14:creationId xmlns:p14="http://schemas.microsoft.com/office/powerpoint/2010/main" val="1691052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6D1C9A-2690-4279-89BE-8F5B1FAA35A8}"/>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F4C6F5F1-DF22-48A7-9A82-B49B2D04FE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D4620E67-6EB5-4E25-BA9A-EF1D9E146203}"/>
              </a:ext>
            </a:extLst>
          </p:cNvPr>
          <p:cNvSpPr>
            <a:spLocks noGrp="1"/>
          </p:cNvSpPr>
          <p:nvPr>
            <p:ph type="dt" sz="half" idx="10"/>
          </p:nvPr>
        </p:nvSpPr>
        <p:spPr/>
        <p:txBody>
          <a:bodyPr/>
          <a:lstStyle/>
          <a:p>
            <a:fld id="{65210389-FB9A-49B8-819E-D04557CE26FF}" type="datetimeFigureOut">
              <a:rPr lang="en-US" smtClean="0"/>
              <a:t>5/5/2025</a:t>
            </a:fld>
            <a:endParaRPr lang="en-US"/>
          </a:p>
        </p:txBody>
      </p:sp>
      <p:sp>
        <p:nvSpPr>
          <p:cNvPr id="5" name="Нижний колонтитул 4">
            <a:extLst>
              <a:ext uri="{FF2B5EF4-FFF2-40B4-BE49-F238E27FC236}">
                <a16:creationId xmlns:a16="http://schemas.microsoft.com/office/drawing/2014/main" id="{106F1BFF-6F76-4BE6-B488-1489DC0D8C4D}"/>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48DC7DE3-A95A-4334-8AD9-8446A1C976C8}"/>
              </a:ext>
            </a:extLst>
          </p:cNvPr>
          <p:cNvSpPr>
            <a:spLocks noGrp="1"/>
          </p:cNvSpPr>
          <p:nvPr>
            <p:ph type="sldNum" sz="quarter" idx="12"/>
          </p:nvPr>
        </p:nvSpPr>
        <p:spPr/>
        <p:txBody>
          <a:bodyPr/>
          <a:lstStyle/>
          <a:p>
            <a:fld id="{52B0FAE4-4D18-4964-9D96-80A057604761}" type="slidenum">
              <a:rPr lang="en-US" smtClean="0"/>
              <a:t>‹#›</a:t>
            </a:fld>
            <a:endParaRPr lang="en-US"/>
          </a:p>
        </p:txBody>
      </p:sp>
    </p:spTree>
    <p:extLst>
      <p:ext uri="{BB962C8B-B14F-4D97-AF65-F5344CB8AC3E}">
        <p14:creationId xmlns:p14="http://schemas.microsoft.com/office/powerpoint/2010/main" val="1909792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814CF6-54C5-4907-B52E-1E908D36B98B}"/>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95A70590-7984-496F-9AE6-0392C6EB26B9}"/>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3BDB9DF-2284-4F78-9A62-CCD4023038BD}"/>
              </a:ext>
            </a:extLst>
          </p:cNvPr>
          <p:cNvSpPr>
            <a:spLocks noGrp="1"/>
          </p:cNvSpPr>
          <p:nvPr>
            <p:ph type="dt" sz="half" idx="10"/>
          </p:nvPr>
        </p:nvSpPr>
        <p:spPr/>
        <p:txBody>
          <a:bodyPr/>
          <a:lstStyle/>
          <a:p>
            <a:fld id="{65210389-FB9A-49B8-819E-D04557CE26FF}" type="datetimeFigureOut">
              <a:rPr lang="en-US" smtClean="0"/>
              <a:t>5/5/2025</a:t>
            </a:fld>
            <a:endParaRPr lang="en-US"/>
          </a:p>
        </p:txBody>
      </p:sp>
      <p:sp>
        <p:nvSpPr>
          <p:cNvPr id="5" name="Нижний колонтитул 4">
            <a:extLst>
              <a:ext uri="{FF2B5EF4-FFF2-40B4-BE49-F238E27FC236}">
                <a16:creationId xmlns:a16="http://schemas.microsoft.com/office/drawing/2014/main" id="{AFAE3711-93E8-49C3-8BFA-E00103FF0DB8}"/>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6FFE42CE-B347-4CC7-81FC-55A3F6962BBB}"/>
              </a:ext>
            </a:extLst>
          </p:cNvPr>
          <p:cNvSpPr>
            <a:spLocks noGrp="1"/>
          </p:cNvSpPr>
          <p:nvPr>
            <p:ph type="sldNum" sz="quarter" idx="12"/>
          </p:nvPr>
        </p:nvSpPr>
        <p:spPr/>
        <p:txBody>
          <a:bodyPr/>
          <a:lstStyle/>
          <a:p>
            <a:fld id="{52B0FAE4-4D18-4964-9D96-80A057604761}" type="slidenum">
              <a:rPr lang="en-US" smtClean="0"/>
              <a:t>‹#›</a:t>
            </a:fld>
            <a:endParaRPr lang="en-US"/>
          </a:p>
        </p:txBody>
      </p:sp>
    </p:spTree>
    <p:extLst>
      <p:ext uri="{BB962C8B-B14F-4D97-AF65-F5344CB8AC3E}">
        <p14:creationId xmlns:p14="http://schemas.microsoft.com/office/powerpoint/2010/main" val="723869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AE3F229-5B3C-483B-8CE5-A63E2727A1E3}"/>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A214CB89-FE0C-4BFE-BE5E-E7F8C7BA687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CB75FEF-4955-4559-A63E-C935689D58D8}"/>
              </a:ext>
            </a:extLst>
          </p:cNvPr>
          <p:cNvSpPr>
            <a:spLocks noGrp="1"/>
          </p:cNvSpPr>
          <p:nvPr>
            <p:ph type="dt" sz="half" idx="10"/>
          </p:nvPr>
        </p:nvSpPr>
        <p:spPr/>
        <p:txBody>
          <a:bodyPr/>
          <a:lstStyle/>
          <a:p>
            <a:fld id="{65210389-FB9A-49B8-819E-D04557CE26FF}" type="datetimeFigureOut">
              <a:rPr lang="en-US" smtClean="0"/>
              <a:t>5/5/2025</a:t>
            </a:fld>
            <a:endParaRPr lang="en-US"/>
          </a:p>
        </p:txBody>
      </p:sp>
      <p:sp>
        <p:nvSpPr>
          <p:cNvPr id="5" name="Нижний колонтитул 4">
            <a:extLst>
              <a:ext uri="{FF2B5EF4-FFF2-40B4-BE49-F238E27FC236}">
                <a16:creationId xmlns:a16="http://schemas.microsoft.com/office/drawing/2014/main" id="{B3CED3E2-9D0B-4398-B395-5CCBBDAF565E}"/>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07170376-1560-48E3-823A-30E823334063}"/>
              </a:ext>
            </a:extLst>
          </p:cNvPr>
          <p:cNvSpPr>
            <a:spLocks noGrp="1"/>
          </p:cNvSpPr>
          <p:nvPr>
            <p:ph type="sldNum" sz="quarter" idx="12"/>
          </p:nvPr>
        </p:nvSpPr>
        <p:spPr/>
        <p:txBody>
          <a:bodyPr/>
          <a:lstStyle/>
          <a:p>
            <a:fld id="{52B0FAE4-4D18-4964-9D96-80A057604761}" type="slidenum">
              <a:rPr lang="en-US" smtClean="0"/>
              <a:t>‹#›</a:t>
            </a:fld>
            <a:endParaRPr lang="en-US"/>
          </a:p>
        </p:txBody>
      </p:sp>
    </p:spTree>
    <p:extLst>
      <p:ext uri="{BB962C8B-B14F-4D97-AF65-F5344CB8AC3E}">
        <p14:creationId xmlns:p14="http://schemas.microsoft.com/office/powerpoint/2010/main" val="2098944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A6CBA7-B0C5-4615-ACAF-F09F9A7CE8E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7A884B7-15A5-4C6A-AD39-3A4314826D0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76BF392-84D9-4DF0-9042-A72AE0C23FB7}"/>
              </a:ext>
            </a:extLst>
          </p:cNvPr>
          <p:cNvSpPr>
            <a:spLocks noGrp="1"/>
          </p:cNvSpPr>
          <p:nvPr>
            <p:ph type="dt" sz="half" idx="10"/>
          </p:nvPr>
        </p:nvSpPr>
        <p:spPr/>
        <p:txBody>
          <a:bodyPr/>
          <a:lstStyle/>
          <a:p>
            <a:fld id="{65210389-FB9A-49B8-819E-D04557CE26FF}" type="datetimeFigureOut">
              <a:rPr lang="en-US" smtClean="0"/>
              <a:t>5/5/2025</a:t>
            </a:fld>
            <a:endParaRPr lang="en-US"/>
          </a:p>
        </p:txBody>
      </p:sp>
      <p:sp>
        <p:nvSpPr>
          <p:cNvPr id="5" name="Нижний колонтитул 4">
            <a:extLst>
              <a:ext uri="{FF2B5EF4-FFF2-40B4-BE49-F238E27FC236}">
                <a16:creationId xmlns:a16="http://schemas.microsoft.com/office/drawing/2014/main" id="{1EE0D808-613E-4FC0-B38E-B2AD33AD787B}"/>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DC130DA1-56EC-4B3D-9327-05924562C319}"/>
              </a:ext>
            </a:extLst>
          </p:cNvPr>
          <p:cNvSpPr>
            <a:spLocks noGrp="1"/>
          </p:cNvSpPr>
          <p:nvPr>
            <p:ph type="sldNum" sz="quarter" idx="12"/>
          </p:nvPr>
        </p:nvSpPr>
        <p:spPr/>
        <p:txBody>
          <a:bodyPr/>
          <a:lstStyle/>
          <a:p>
            <a:fld id="{52B0FAE4-4D18-4964-9D96-80A057604761}" type="slidenum">
              <a:rPr lang="en-US" smtClean="0"/>
              <a:t>‹#›</a:t>
            </a:fld>
            <a:endParaRPr lang="en-US"/>
          </a:p>
        </p:txBody>
      </p:sp>
    </p:spTree>
    <p:extLst>
      <p:ext uri="{BB962C8B-B14F-4D97-AF65-F5344CB8AC3E}">
        <p14:creationId xmlns:p14="http://schemas.microsoft.com/office/powerpoint/2010/main" val="218587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0A1DD2-D337-42BE-9DF3-355D93A5781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E3801B35-0B5F-47D3-ACB0-F5BBF203E1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DDB0B027-8DD3-4272-941A-091D21397CD1}"/>
              </a:ext>
            </a:extLst>
          </p:cNvPr>
          <p:cNvSpPr>
            <a:spLocks noGrp="1"/>
          </p:cNvSpPr>
          <p:nvPr>
            <p:ph type="dt" sz="half" idx="10"/>
          </p:nvPr>
        </p:nvSpPr>
        <p:spPr/>
        <p:txBody>
          <a:bodyPr/>
          <a:lstStyle/>
          <a:p>
            <a:fld id="{65210389-FB9A-49B8-819E-D04557CE26FF}" type="datetimeFigureOut">
              <a:rPr lang="en-US" smtClean="0"/>
              <a:t>5/5/2025</a:t>
            </a:fld>
            <a:endParaRPr lang="en-US"/>
          </a:p>
        </p:txBody>
      </p:sp>
      <p:sp>
        <p:nvSpPr>
          <p:cNvPr id="5" name="Нижний колонтитул 4">
            <a:extLst>
              <a:ext uri="{FF2B5EF4-FFF2-40B4-BE49-F238E27FC236}">
                <a16:creationId xmlns:a16="http://schemas.microsoft.com/office/drawing/2014/main" id="{EFAACA7B-E3ED-485B-875C-132629A1E3B1}"/>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A42EEBD5-32A1-471F-90E4-E097BBA9A6F0}"/>
              </a:ext>
            </a:extLst>
          </p:cNvPr>
          <p:cNvSpPr>
            <a:spLocks noGrp="1"/>
          </p:cNvSpPr>
          <p:nvPr>
            <p:ph type="sldNum" sz="quarter" idx="12"/>
          </p:nvPr>
        </p:nvSpPr>
        <p:spPr/>
        <p:txBody>
          <a:bodyPr/>
          <a:lstStyle/>
          <a:p>
            <a:fld id="{52B0FAE4-4D18-4964-9D96-80A057604761}" type="slidenum">
              <a:rPr lang="en-US" smtClean="0"/>
              <a:t>‹#›</a:t>
            </a:fld>
            <a:endParaRPr lang="en-US"/>
          </a:p>
        </p:txBody>
      </p:sp>
    </p:spTree>
    <p:extLst>
      <p:ext uri="{BB962C8B-B14F-4D97-AF65-F5344CB8AC3E}">
        <p14:creationId xmlns:p14="http://schemas.microsoft.com/office/powerpoint/2010/main" val="3639190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DB0467-3C30-4C02-9BE2-F78B93ACDF5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88FB1EC-7B74-496B-8460-13A3AE63AB0F}"/>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C49D58FF-1B07-4DD7-B8C4-6E323D71CC8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30B6A422-0F04-46A5-8FFA-8D3873AC0236}"/>
              </a:ext>
            </a:extLst>
          </p:cNvPr>
          <p:cNvSpPr>
            <a:spLocks noGrp="1"/>
          </p:cNvSpPr>
          <p:nvPr>
            <p:ph type="dt" sz="half" idx="10"/>
          </p:nvPr>
        </p:nvSpPr>
        <p:spPr/>
        <p:txBody>
          <a:bodyPr/>
          <a:lstStyle/>
          <a:p>
            <a:fld id="{65210389-FB9A-49B8-819E-D04557CE26FF}" type="datetimeFigureOut">
              <a:rPr lang="en-US" smtClean="0"/>
              <a:t>5/5/2025</a:t>
            </a:fld>
            <a:endParaRPr lang="en-US"/>
          </a:p>
        </p:txBody>
      </p:sp>
      <p:sp>
        <p:nvSpPr>
          <p:cNvPr id="6" name="Нижний колонтитул 5">
            <a:extLst>
              <a:ext uri="{FF2B5EF4-FFF2-40B4-BE49-F238E27FC236}">
                <a16:creationId xmlns:a16="http://schemas.microsoft.com/office/drawing/2014/main" id="{6FACF5D6-7224-453B-AE27-EF9BD9A07AF8}"/>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B16E780F-FF8E-440E-87B4-BE488A0222CB}"/>
              </a:ext>
            </a:extLst>
          </p:cNvPr>
          <p:cNvSpPr>
            <a:spLocks noGrp="1"/>
          </p:cNvSpPr>
          <p:nvPr>
            <p:ph type="sldNum" sz="quarter" idx="12"/>
          </p:nvPr>
        </p:nvSpPr>
        <p:spPr/>
        <p:txBody>
          <a:bodyPr/>
          <a:lstStyle/>
          <a:p>
            <a:fld id="{52B0FAE4-4D18-4964-9D96-80A057604761}" type="slidenum">
              <a:rPr lang="en-US" smtClean="0"/>
              <a:t>‹#›</a:t>
            </a:fld>
            <a:endParaRPr lang="en-US"/>
          </a:p>
        </p:txBody>
      </p:sp>
    </p:spTree>
    <p:extLst>
      <p:ext uri="{BB962C8B-B14F-4D97-AF65-F5344CB8AC3E}">
        <p14:creationId xmlns:p14="http://schemas.microsoft.com/office/powerpoint/2010/main" val="4274077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42CD45-BB81-465C-BC84-EB6F478F4001}"/>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03DCF569-4881-486F-9147-E8CC4943E0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C1DE973-EAF2-42D8-9C09-A4B1FE65C0A8}"/>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46B14B6-2215-41CC-B8C6-97ADF90F4E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73FBC4D-8982-4A4E-92A1-3E2BD84BC0B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E842973B-93FD-4AC4-BCA4-7E854B679473}"/>
              </a:ext>
            </a:extLst>
          </p:cNvPr>
          <p:cNvSpPr>
            <a:spLocks noGrp="1"/>
          </p:cNvSpPr>
          <p:nvPr>
            <p:ph type="dt" sz="half" idx="10"/>
          </p:nvPr>
        </p:nvSpPr>
        <p:spPr/>
        <p:txBody>
          <a:bodyPr/>
          <a:lstStyle/>
          <a:p>
            <a:fld id="{65210389-FB9A-49B8-819E-D04557CE26FF}" type="datetimeFigureOut">
              <a:rPr lang="en-US" smtClean="0"/>
              <a:t>5/5/2025</a:t>
            </a:fld>
            <a:endParaRPr lang="en-US"/>
          </a:p>
        </p:txBody>
      </p:sp>
      <p:sp>
        <p:nvSpPr>
          <p:cNvPr id="8" name="Нижний колонтитул 7">
            <a:extLst>
              <a:ext uri="{FF2B5EF4-FFF2-40B4-BE49-F238E27FC236}">
                <a16:creationId xmlns:a16="http://schemas.microsoft.com/office/drawing/2014/main" id="{ED8F70FF-9773-45DE-9326-38C6F9CABD37}"/>
              </a:ext>
            </a:extLst>
          </p:cNvPr>
          <p:cNvSpPr>
            <a:spLocks noGrp="1"/>
          </p:cNvSpPr>
          <p:nvPr>
            <p:ph type="ftr" sz="quarter" idx="11"/>
          </p:nvPr>
        </p:nvSpPr>
        <p:spPr/>
        <p:txBody>
          <a:bodyPr/>
          <a:lstStyle/>
          <a:p>
            <a:endParaRPr lang="en-US"/>
          </a:p>
        </p:txBody>
      </p:sp>
      <p:sp>
        <p:nvSpPr>
          <p:cNvPr id="9" name="Номер слайда 8">
            <a:extLst>
              <a:ext uri="{FF2B5EF4-FFF2-40B4-BE49-F238E27FC236}">
                <a16:creationId xmlns:a16="http://schemas.microsoft.com/office/drawing/2014/main" id="{FF9182B3-0A01-4251-8F2F-D68B41CB96D1}"/>
              </a:ext>
            </a:extLst>
          </p:cNvPr>
          <p:cNvSpPr>
            <a:spLocks noGrp="1"/>
          </p:cNvSpPr>
          <p:nvPr>
            <p:ph type="sldNum" sz="quarter" idx="12"/>
          </p:nvPr>
        </p:nvSpPr>
        <p:spPr/>
        <p:txBody>
          <a:bodyPr/>
          <a:lstStyle/>
          <a:p>
            <a:fld id="{52B0FAE4-4D18-4964-9D96-80A057604761}" type="slidenum">
              <a:rPr lang="en-US" smtClean="0"/>
              <a:t>‹#›</a:t>
            </a:fld>
            <a:endParaRPr lang="en-US"/>
          </a:p>
        </p:txBody>
      </p:sp>
    </p:spTree>
    <p:extLst>
      <p:ext uri="{BB962C8B-B14F-4D97-AF65-F5344CB8AC3E}">
        <p14:creationId xmlns:p14="http://schemas.microsoft.com/office/powerpoint/2010/main" val="256856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3D1BAF-89AB-4683-AF95-3509AA1B45A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40272889-61FA-4070-9C12-1C8110CA1859}"/>
              </a:ext>
            </a:extLst>
          </p:cNvPr>
          <p:cNvSpPr>
            <a:spLocks noGrp="1"/>
          </p:cNvSpPr>
          <p:nvPr>
            <p:ph type="dt" sz="half" idx="10"/>
          </p:nvPr>
        </p:nvSpPr>
        <p:spPr/>
        <p:txBody>
          <a:bodyPr/>
          <a:lstStyle/>
          <a:p>
            <a:fld id="{65210389-FB9A-49B8-819E-D04557CE26FF}" type="datetimeFigureOut">
              <a:rPr lang="en-US" smtClean="0"/>
              <a:t>5/5/2025</a:t>
            </a:fld>
            <a:endParaRPr lang="en-US"/>
          </a:p>
        </p:txBody>
      </p:sp>
      <p:sp>
        <p:nvSpPr>
          <p:cNvPr id="4" name="Нижний колонтитул 3">
            <a:extLst>
              <a:ext uri="{FF2B5EF4-FFF2-40B4-BE49-F238E27FC236}">
                <a16:creationId xmlns:a16="http://schemas.microsoft.com/office/drawing/2014/main" id="{356EC974-AE34-4267-B55F-69B073123293}"/>
              </a:ext>
            </a:extLst>
          </p:cNvPr>
          <p:cNvSpPr>
            <a:spLocks noGrp="1"/>
          </p:cNvSpPr>
          <p:nvPr>
            <p:ph type="ftr" sz="quarter" idx="11"/>
          </p:nvPr>
        </p:nvSpPr>
        <p:spPr/>
        <p:txBody>
          <a:bodyPr/>
          <a:lstStyle/>
          <a:p>
            <a:endParaRPr lang="en-US"/>
          </a:p>
        </p:txBody>
      </p:sp>
      <p:sp>
        <p:nvSpPr>
          <p:cNvPr id="5" name="Номер слайда 4">
            <a:extLst>
              <a:ext uri="{FF2B5EF4-FFF2-40B4-BE49-F238E27FC236}">
                <a16:creationId xmlns:a16="http://schemas.microsoft.com/office/drawing/2014/main" id="{8EAE4276-2A89-4502-A28F-08681BE568B0}"/>
              </a:ext>
            </a:extLst>
          </p:cNvPr>
          <p:cNvSpPr>
            <a:spLocks noGrp="1"/>
          </p:cNvSpPr>
          <p:nvPr>
            <p:ph type="sldNum" sz="quarter" idx="12"/>
          </p:nvPr>
        </p:nvSpPr>
        <p:spPr/>
        <p:txBody>
          <a:bodyPr/>
          <a:lstStyle/>
          <a:p>
            <a:fld id="{52B0FAE4-4D18-4964-9D96-80A057604761}" type="slidenum">
              <a:rPr lang="en-US" smtClean="0"/>
              <a:t>‹#›</a:t>
            </a:fld>
            <a:endParaRPr lang="en-US"/>
          </a:p>
        </p:txBody>
      </p:sp>
    </p:spTree>
    <p:extLst>
      <p:ext uri="{BB962C8B-B14F-4D97-AF65-F5344CB8AC3E}">
        <p14:creationId xmlns:p14="http://schemas.microsoft.com/office/powerpoint/2010/main" val="2339538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73A43E5D-ADF4-4075-A39B-2C5F03C93E16}"/>
              </a:ext>
            </a:extLst>
          </p:cNvPr>
          <p:cNvSpPr>
            <a:spLocks noGrp="1"/>
          </p:cNvSpPr>
          <p:nvPr>
            <p:ph type="dt" sz="half" idx="10"/>
          </p:nvPr>
        </p:nvSpPr>
        <p:spPr/>
        <p:txBody>
          <a:bodyPr/>
          <a:lstStyle/>
          <a:p>
            <a:fld id="{65210389-FB9A-49B8-819E-D04557CE26FF}" type="datetimeFigureOut">
              <a:rPr lang="en-US" smtClean="0"/>
              <a:t>5/5/2025</a:t>
            </a:fld>
            <a:endParaRPr lang="en-US"/>
          </a:p>
        </p:txBody>
      </p:sp>
      <p:sp>
        <p:nvSpPr>
          <p:cNvPr id="3" name="Нижний колонтитул 2">
            <a:extLst>
              <a:ext uri="{FF2B5EF4-FFF2-40B4-BE49-F238E27FC236}">
                <a16:creationId xmlns:a16="http://schemas.microsoft.com/office/drawing/2014/main" id="{72254397-769B-4DF5-9760-135CCB55F57F}"/>
              </a:ext>
            </a:extLst>
          </p:cNvPr>
          <p:cNvSpPr>
            <a:spLocks noGrp="1"/>
          </p:cNvSpPr>
          <p:nvPr>
            <p:ph type="ftr" sz="quarter" idx="11"/>
          </p:nvPr>
        </p:nvSpPr>
        <p:spPr/>
        <p:txBody>
          <a:bodyPr/>
          <a:lstStyle/>
          <a:p>
            <a:endParaRPr lang="en-US"/>
          </a:p>
        </p:txBody>
      </p:sp>
      <p:sp>
        <p:nvSpPr>
          <p:cNvPr id="4" name="Номер слайда 3">
            <a:extLst>
              <a:ext uri="{FF2B5EF4-FFF2-40B4-BE49-F238E27FC236}">
                <a16:creationId xmlns:a16="http://schemas.microsoft.com/office/drawing/2014/main" id="{15B8E848-4DEF-4727-8355-ADFE2B8EBD52}"/>
              </a:ext>
            </a:extLst>
          </p:cNvPr>
          <p:cNvSpPr>
            <a:spLocks noGrp="1"/>
          </p:cNvSpPr>
          <p:nvPr>
            <p:ph type="sldNum" sz="quarter" idx="12"/>
          </p:nvPr>
        </p:nvSpPr>
        <p:spPr/>
        <p:txBody>
          <a:bodyPr/>
          <a:lstStyle/>
          <a:p>
            <a:fld id="{52B0FAE4-4D18-4964-9D96-80A057604761}" type="slidenum">
              <a:rPr lang="en-US" smtClean="0"/>
              <a:t>‹#›</a:t>
            </a:fld>
            <a:endParaRPr lang="en-US"/>
          </a:p>
        </p:txBody>
      </p:sp>
    </p:spTree>
    <p:extLst>
      <p:ext uri="{BB962C8B-B14F-4D97-AF65-F5344CB8AC3E}">
        <p14:creationId xmlns:p14="http://schemas.microsoft.com/office/powerpoint/2010/main" val="1527694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342CCE-7E36-4842-9C45-5A6C8526BEA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DD19C523-6FC4-4880-AB5E-B64DD40900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38B274F-DEB2-4030-8BDF-06C9A23133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5059DF0-5A34-46FE-8642-E9A7A3F78E1B}"/>
              </a:ext>
            </a:extLst>
          </p:cNvPr>
          <p:cNvSpPr>
            <a:spLocks noGrp="1"/>
          </p:cNvSpPr>
          <p:nvPr>
            <p:ph type="dt" sz="half" idx="10"/>
          </p:nvPr>
        </p:nvSpPr>
        <p:spPr/>
        <p:txBody>
          <a:bodyPr/>
          <a:lstStyle/>
          <a:p>
            <a:fld id="{65210389-FB9A-49B8-819E-D04557CE26FF}" type="datetimeFigureOut">
              <a:rPr lang="en-US" smtClean="0"/>
              <a:t>5/5/2025</a:t>
            </a:fld>
            <a:endParaRPr lang="en-US"/>
          </a:p>
        </p:txBody>
      </p:sp>
      <p:sp>
        <p:nvSpPr>
          <p:cNvPr id="6" name="Нижний колонтитул 5">
            <a:extLst>
              <a:ext uri="{FF2B5EF4-FFF2-40B4-BE49-F238E27FC236}">
                <a16:creationId xmlns:a16="http://schemas.microsoft.com/office/drawing/2014/main" id="{A0497902-C205-4A16-914E-1D518A3088C6}"/>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45A02EE1-0222-4034-8866-400DAEF05323}"/>
              </a:ext>
            </a:extLst>
          </p:cNvPr>
          <p:cNvSpPr>
            <a:spLocks noGrp="1"/>
          </p:cNvSpPr>
          <p:nvPr>
            <p:ph type="sldNum" sz="quarter" idx="12"/>
          </p:nvPr>
        </p:nvSpPr>
        <p:spPr/>
        <p:txBody>
          <a:bodyPr/>
          <a:lstStyle/>
          <a:p>
            <a:fld id="{52B0FAE4-4D18-4964-9D96-80A057604761}" type="slidenum">
              <a:rPr lang="en-US" smtClean="0"/>
              <a:t>‹#›</a:t>
            </a:fld>
            <a:endParaRPr lang="en-US"/>
          </a:p>
        </p:txBody>
      </p:sp>
    </p:spTree>
    <p:extLst>
      <p:ext uri="{BB962C8B-B14F-4D97-AF65-F5344CB8AC3E}">
        <p14:creationId xmlns:p14="http://schemas.microsoft.com/office/powerpoint/2010/main" val="2609284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BDCF71-98B2-41D5-8320-D551DE92BD7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BCF498C4-8E50-49CF-AC1D-8F42953F3E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7638BEB7-C395-4F54-BB09-0E36C10B2A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FB9BE8B-D778-4A6A-9DC3-BEF96AA908B3}"/>
              </a:ext>
            </a:extLst>
          </p:cNvPr>
          <p:cNvSpPr>
            <a:spLocks noGrp="1"/>
          </p:cNvSpPr>
          <p:nvPr>
            <p:ph type="dt" sz="half" idx="10"/>
          </p:nvPr>
        </p:nvSpPr>
        <p:spPr/>
        <p:txBody>
          <a:bodyPr/>
          <a:lstStyle/>
          <a:p>
            <a:fld id="{65210389-FB9A-49B8-819E-D04557CE26FF}" type="datetimeFigureOut">
              <a:rPr lang="en-US" smtClean="0"/>
              <a:t>5/5/2025</a:t>
            </a:fld>
            <a:endParaRPr lang="en-US"/>
          </a:p>
        </p:txBody>
      </p:sp>
      <p:sp>
        <p:nvSpPr>
          <p:cNvPr id="6" name="Нижний колонтитул 5">
            <a:extLst>
              <a:ext uri="{FF2B5EF4-FFF2-40B4-BE49-F238E27FC236}">
                <a16:creationId xmlns:a16="http://schemas.microsoft.com/office/drawing/2014/main" id="{56CA6006-366C-4669-B0DE-1DD240DF9950}"/>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E24F0105-3DD1-4374-A857-3A911BFF60B3}"/>
              </a:ext>
            </a:extLst>
          </p:cNvPr>
          <p:cNvSpPr>
            <a:spLocks noGrp="1"/>
          </p:cNvSpPr>
          <p:nvPr>
            <p:ph type="sldNum" sz="quarter" idx="12"/>
          </p:nvPr>
        </p:nvSpPr>
        <p:spPr/>
        <p:txBody>
          <a:bodyPr/>
          <a:lstStyle/>
          <a:p>
            <a:fld id="{52B0FAE4-4D18-4964-9D96-80A057604761}" type="slidenum">
              <a:rPr lang="en-US" smtClean="0"/>
              <a:t>‹#›</a:t>
            </a:fld>
            <a:endParaRPr lang="en-US"/>
          </a:p>
        </p:txBody>
      </p:sp>
    </p:spTree>
    <p:extLst>
      <p:ext uri="{BB962C8B-B14F-4D97-AF65-F5344CB8AC3E}">
        <p14:creationId xmlns:p14="http://schemas.microsoft.com/office/powerpoint/2010/main" val="659538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2000"/>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FF32BA-14C0-445E-98D5-ED709D2AFE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A15A7CE2-E783-4E9F-B0E8-CD964BDEBE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89AEB19-DEC9-476F-94B4-73D78929C5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10389-FB9A-49B8-819E-D04557CE26FF}" type="datetimeFigureOut">
              <a:rPr lang="en-US" smtClean="0"/>
              <a:t>5/5/2025</a:t>
            </a:fld>
            <a:endParaRPr lang="en-US"/>
          </a:p>
        </p:txBody>
      </p:sp>
      <p:sp>
        <p:nvSpPr>
          <p:cNvPr id="5" name="Нижний колонтитул 4">
            <a:extLst>
              <a:ext uri="{FF2B5EF4-FFF2-40B4-BE49-F238E27FC236}">
                <a16:creationId xmlns:a16="http://schemas.microsoft.com/office/drawing/2014/main" id="{895D0777-5CEA-45EC-9B38-6E011942B7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a:extLst>
              <a:ext uri="{FF2B5EF4-FFF2-40B4-BE49-F238E27FC236}">
                <a16:creationId xmlns:a16="http://schemas.microsoft.com/office/drawing/2014/main" id="{959D512E-38D1-45FA-ABDD-55DCBFDB27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B0FAE4-4D18-4964-9D96-80A057604761}" type="slidenum">
              <a:rPr lang="en-US" smtClean="0"/>
              <a:t>‹#›</a:t>
            </a:fld>
            <a:endParaRPr lang="en-US"/>
          </a:p>
        </p:txBody>
      </p:sp>
    </p:spTree>
    <p:extLst>
      <p:ext uri="{BB962C8B-B14F-4D97-AF65-F5344CB8AC3E}">
        <p14:creationId xmlns:p14="http://schemas.microsoft.com/office/powerpoint/2010/main" val="2695275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facebook.com/MIRTAJIKISTAN/" TargetMode="External"/><Relationship Id="rId4" Type="http://schemas.openxmlformats.org/officeDocument/2006/relationships/hyperlink" Target="mailto:PO.Mir.Tajikistan@gmail.com"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8.png"/><Relationship Id="rId7" Type="http://schemas.openxmlformats.org/officeDocument/2006/relationships/image" Target="../media/image33.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2.png"/><Relationship Id="rId7" Type="http://schemas.openxmlformats.org/officeDocument/2006/relationships/image" Target="../media/image3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facebook.com/MIRTAJIKISTAN/" TargetMode="External"/><Relationship Id="rId4" Type="http://schemas.openxmlformats.org/officeDocument/2006/relationships/hyperlink" Target="mailto:PO.Mir.Tajikistan@gmail.com" TargetMode="External"/><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8.png"/><Relationship Id="rId4" Type="http://schemas.openxmlformats.org/officeDocument/2006/relationships/image" Target="../media/image10.jpe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9.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4348BB6E-6202-4EB9-9AC9-8A54DB7E3988}"/>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847" y="1"/>
            <a:ext cx="12192000" cy="6857999"/>
          </a:xfrm>
          <a:prstGeom prst="rect">
            <a:avLst/>
          </a:prstGeom>
        </p:spPr>
      </p:pic>
      <p:sp>
        <p:nvSpPr>
          <p:cNvPr id="4" name="Title 1">
            <a:extLst>
              <a:ext uri="{FF2B5EF4-FFF2-40B4-BE49-F238E27FC236}">
                <a16:creationId xmlns:a16="http://schemas.microsoft.com/office/drawing/2014/main" id="{6D20041E-D2A7-418D-764D-5BBB97976235}"/>
              </a:ext>
            </a:extLst>
          </p:cNvPr>
          <p:cNvSpPr txBox="1">
            <a:spLocks/>
          </p:cNvSpPr>
          <p:nvPr/>
        </p:nvSpPr>
        <p:spPr>
          <a:xfrm>
            <a:off x="304800" y="1532694"/>
            <a:ext cx="11811000" cy="1524000"/>
          </a:xfrm>
          <a:prstGeom prst="rect">
            <a:avLst/>
          </a:prstGeom>
        </p:spPr>
        <p:txBody>
          <a:bodyPr vert="horz" lIns="91440" tIns="45720" rIns="91440" bIns="45720" rtlCol="0" anchor="b">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tg" sz="2600" b="1" dirty="0">
                <a:solidFill>
                  <a:schemeClr val="accent2">
                    <a:lumMod val="75000"/>
                  </a:schemeClr>
                </a:solidFill>
              </a:rPr>
              <a:t>ЛОИҲА</a:t>
            </a:r>
            <a:r>
              <a:rPr lang="tg" sz="2600" b="1" dirty="0"/>
              <a:t> </a:t>
            </a:r>
            <a:endParaRPr lang="en-US" sz="2600" b="1" dirty="0"/>
          </a:p>
          <a:p>
            <a:pPr>
              <a:lnSpc>
                <a:spcPct val="90000"/>
              </a:lnSpc>
            </a:pPr>
            <a:br>
              <a:rPr lang="en-US" sz="2600" dirty="0"/>
            </a:br>
            <a:r>
              <a:rPr lang="tg-Cyrl-TJ" sz="2700" dirty="0"/>
              <a:t>“Ҳамкории самараноки сохторҳои давлатӣ ва ташкилотҳои ҷомеаи шаҳрвандӣ баҳри таҳкими иқтидори ҷомеаи маҳаллӣ оид ба пешгирии зӯроварӣ нисбати занон дар ду вилояти Тоҷикистон” </a:t>
            </a:r>
            <a:br>
              <a:rPr lang="en-US" sz="2600" dirty="0"/>
            </a:br>
            <a:endParaRPr lang="en-US" sz="2600" dirty="0"/>
          </a:p>
        </p:txBody>
      </p:sp>
      <p:sp>
        <p:nvSpPr>
          <p:cNvPr id="5" name="Subtitle 2">
            <a:extLst>
              <a:ext uri="{FF2B5EF4-FFF2-40B4-BE49-F238E27FC236}">
                <a16:creationId xmlns:a16="http://schemas.microsoft.com/office/drawing/2014/main" id="{4D62EC03-3FCC-7A4F-DEC1-87862FB5E6AD}"/>
              </a:ext>
            </a:extLst>
          </p:cNvPr>
          <p:cNvSpPr txBox="1">
            <a:spLocks/>
          </p:cNvSpPr>
          <p:nvPr/>
        </p:nvSpPr>
        <p:spPr>
          <a:xfrm>
            <a:off x="381000" y="4224578"/>
            <a:ext cx="4056927" cy="141609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tg" sz="1700" b="1" dirty="0"/>
              <a:t>Кишвар</a:t>
            </a:r>
            <a:r>
              <a:rPr lang="en-US" sz="1700" b="1" dirty="0"/>
              <a:t> </a:t>
            </a:r>
            <a:r>
              <a:rPr lang="tg" sz="1700" b="1" dirty="0"/>
              <a:t>: </a:t>
            </a:r>
            <a:r>
              <a:rPr lang="tg-Cyrl-TJ" sz="1700" dirty="0"/>
              <a:t>Ҷумҳурии </a:t>
            </a:r>
            <a:r>
              <a:rPr lang="tg" sz="1700" dirty="0"/>
              <a:t>Тоҷикистон</a:t>
            </a:r>
          </a:p>
          <a:p>
            <a:pPr marL="0" indent="0">
              <a:lnSpc>
                <a:spcPct val="90000"/>
              </a:lnSpc>
              <a:buNone/>
            </a:pPr>
            <a:endParaRPr lang="tg" sz="1700" dirty="0"/>
          </a:p>
          <a:p>
            <a:pPr marL="0" indent="0">
              <a:lnSpc>
                <a:spcPct val="90000"/>
              </a:lnSpc>
              <a:buNone/>
            </a:pPr>
            <a:r>
              <a:rPr lang="tg" sz="1700" b="1" dirty="0"/>
              <a:t>Номи ташкилот:</a:t>
            </a:r>
            <a:r>
              <a:rPr lang="tg" sz="1700" dirty="0"/>
              <a:t> </a:t>
            </a:r>
            <a:endParaRPr lang="ru-RU" sz="1700" dirty="0"/>
          </a:p>
          <a:p>
            <a:pPr marL="0" indent="0">
              <a:lnSpc>
                <a:spcPct val="90000"/>
              </a:lnSpc>
              <a:buNone/>
            </a:pPr>
            <a:r>
              <a:rPr lang="tg" sz="1700" dirty="0"/>
              <a:t>Ташкилоти чамъият</a:t>
            </a:r>
            <a:r>
              <a:rPr lang="ru-RU" sz="1700" dirty="0" err="1"/>
              <a:t>ии</a:t>
            </a:r>
            <a:endParaRPr lang="ru-RU" sz="1700" dirty="0"/>
          </a:p>
          <a:p>
            <a:pPr marL="0" indent="0">
              <a:lnSpc>
                <a:spcPct val="90000"/>
              </a:lnSpc>
              <a:buNone/>
            </a:pPr>
            <a:r>
              <a:rPr lang="tg" sz="1700" dirty="0"/>
              <a:t>“МИР – Маркази Имконият баҳри Рушд”</a:t>
            </a:r>
          </a:p>
          <a:p>
            <a:pPr>
              <a:lnSpc>
                <a:spcPct val="90000"/>
              </a:lnSpc>
            </a:pPr>
            <a:endParaRPr lang="en-US" sz="1700" dirty="0"/>
          </a:p>
        </p:txBody>
      </p:sp>
      <p:pic>
        <p:nvPicPr>
          <p:cNvPr id="12" name="Рисунок 11">
            <a:extLst>
              <a:ext uri="{FF2B5EF4-FFF2-40B4-BE49-F238E27FC236}">
                <a16:creationId xmlns:a16="http://schemas.microsoft.com/office/drawing/2014/main" id="{ACD86687-8009-4BB1-94F4-408D4C104D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7993" y="3876048"/>
            <a:ext cx="5060755" cy="2981952"/>
          </a:xfrm>
          <a:prstGeom prst="rect">
            <a:avLst/>
          </a:prstGeom>
        </p:spPr>
      </p:pic>
      <p:sp>
        <p:nvSpPr>
          <p:cNvPr id="11" name="Заголовок 1">
            <a:extLst>
              <a:ext uri="{FF2B5EF4-FFF2-40B4-BE49-F238E27FC236}">
                <a16:creationId xmlns:a16="http://schemas.microsoft.com/office/drawing/2014/main" id="{E264EA5F-F248-42DF-849F-4523E3B7688E}"/>
              </a:ext>
            </a:extLst>
          </p:cNvPr>
          <p:cNvSpPr txBox="1">
            <a:spLocks/>
          </p:cNvSpPr>
          <p:nvPr/>
        </p:nvSpPr>
        <p:spPr>
          <a:xfrm>
            <a:off x="1651000" y="6553200"/>
            <a:ext cx="7569200" cy="26835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g" sz="1100" b="1" dirty="0">
                <a:solidFill>
                  <a:schemeClr val="accent2">
                    <a:lumMod val="50000"/>
                  </a:schemeClr>
                </a:solidFill>
                <a:latin typeface="Calibri" panose="020F0502020204030204" pitchFamily="34" charset="0"/>
              </a:rPr>
              <a:t>Ҷумҳури Тоҷикистон, Хуҷанд </a:t>
            </a:r>
            <a:r>
              <a:rPr lang="tg" sz="1100" b="1" u="sng" dirty="0">
                <a:solidFill>
                  <a:srgbClr val="0E32E8"/>
                </a:solidFill>
                <a:latin typeface="Calibri" panose="020F0502020204030204" pitchFamily="34" charset="0"/>
              </a:rPr>
              <a:t>, </a:t>
            </a:r>
            <a:r>
              <a:rPr lang="tg" sz="1100" b="1" dirty="0">
                <a:solidFill>
                  <a:schemeClr val="accent2">
                    <a:lumMod val="50000"/>
                  </a:schemeClr>
                </a:solidFill>
                <a:latin typeface="Calibri" panose="020F0502020204030204" pitchFamily="34" charset="0"/>
                <a:hlinkClick r:id="rId4"/>
              </a:rPr>
              <a:t>PO.Mir.Tajikistan@gmail.com </a:t>
            </a:r>
            <a:r>
              <a:rPr lang="tg" sz="1100" b="1" dirty="0">
                <a:solidFill>
                  <a:schemeClr val="accent2">
                    <a:lumMod val="50000"/>
                  </a:schemeClr>
                </a:solidFill>
                <a:latin typeface="Calibri" panose="020F0502020204030204" pitchFamily="34" charset="0"/>
              </a:rPr>
              <a:t>, </a:t>
            </a:r>
            <a:r>
              <a:rPr lang="tg" sz="1100" b="1" dirty="0">
                <a:solidFill>
                  <a:schemeClr val="accent2">
                    <a:lumMod val="50000"/>
                  </a:schemeClr>
                </a:solidFill>
                <a:latin typeface="Calibri" panose="020F0502020204030204" pitchFamily="34" charset="0"/>
                <a:hlinkClick r:id="rId5"/>
              </a:rPr>
              <a:t>facebook.com/MIRTAJIKISTAN </a:t>
            </a:r>
            <a:r>
              <a:rPr lang="tg" sz="1100" b="1" dirty="0">
                <a:solidFill>
                  <a:schemeClr val="accent2">
                    <a:lumMod val="50000"/>
                  </a:schemeClr>
                </a:solidFill>
                <a:latin typeface="Calibri" panose="020F0502020204030204" pitchFamily="34" charset="0"/>
              </a:rPr>
              <a:t>, </a:t>
            </a:r>
            <a:r>
              <a:rPr lang="tg" sz="1100" b="1" u="sng" dirty="0">
                <a:solidFill>
                  <a:srgbClr val="0E32E8"/>
                </a:solidFill>
                <a:latin typeface="Calibri" panose="020F0502020204030204" pitchFamily="34" charset="0"/>
              </a:rPr>
              <a:t>twitter.com/MIRTajikistan</a:t>
            </a:r>
          </a:p>
        </p:txBody>
      </p:sp>
      <p:pic>
        <p:nvPicPr>
          <p:cNvPr id="14" name="Рисунок 13">
            <a:extLst>
              <a:ext uri="{FF2B5EF4-FFF2-40B4-BE49-F238E27FC236}">
                <a16:creationId xmlns:a16="http://schemas.microsoft.com/office/drawing/2014/main" id="{D8367132-7DB1-46FE-82D1-9FF8A2B07A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5526" y="271986"/>
            <a:ext cx="2502414" cy="952330"/>
          </a:xfrm>
          <a:prstGeom prst="rect">
            <a:avLst/>
          </a:prstGeom>
        </p:spPr>
      </p:pic>
      <p:pic>
        <p:nvPicPr>
          <p:cNvPr id="3" name="Рисунок 2">
            <a:extLst>
              <a:ext uri="{FF2B5EF4-FFF2-40B4-BE49-F238E27FC236}">
                <a16:creationId xmlns:a16="http://schemas.microsoft.com/office/drawing/2014/main" id="{6BA6BA84-9A6D-49EF-9866-1492E3D7A47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36672" y="271986"/>
            <a:ext cx="1099802" cy="1119708"/>
          </a:xfrm>
          <a:prstGeom prst="rect">
            <a:avLst/>
          </a:prstGeom>
        </p:spPr>
      </p:pic>
    </p:spTree>
    <p:extLst>
      <p:ext uri="{BB962C8B-B14F-4D97-AF65-F5344CB8AC3E}">
        <p14:creationId xmlns:p14="http://schemas.microsoft.com/office/powerpoint/2010/main" val="4110886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Заголовок 1">
            <a:extLst>
              <a:ext uri="{FF2B5EF4-FFF2-40B4-BE49-F238E27FC236}">
                <a16:creationId xmlns:a16="http://schemas.microsoft.com/office/drawing/2014/main" id="{A89158D5-6748-46C8-B186-98B78DACE6A8}"/>
              </a:ext>
            </a:extLst>
          </p:cNvPr>
          <p:cNvSpPr>
            <a:spLocks noGrp="1"/>
          </p:cNvSpPr>
          <p:nvPr>
            <p:ph type="title"/>
          </p:nvPr>
        </p:nvSpPr>
        <p:spPr>
          <a:xfrm>
            <a:off x="989073" y="955750"/>
            <a:ext cx="10515600" cy="902076"/>
          </a:xfrm>
        </p:spPr>
        <p:txBody>
          <a:bodyPr>
            <a:normAutofit/>
          </a:bodyPr>
          <a:lstStyle/>
          <a:p>
            <a:pPr algn="ctr"/>
            <a:r>
              <a:rPr lang="tg" sz="15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Times New Roman" panose="02020603050405020304" pitchFamily="18" charset="0"/>
              </a:rPr>
              <a:t>3.2: Гузаронидани 4 тренингҳои дурӯза оид ба таҳким додани ҳамкории самаранок байни мақомотҳои давлатӣ ва созмонҳои ҷомеаи шаҳрвандии занон дар самти пешниҳоди хизматрасониҳои босифат ба ҷабрдидагони зӯроварӣ</a:t>
            </a:r>
            <a:endParaRPr lang="ru-RU" sz="15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Times New Roman" panose="02020603050405020304" pitchFamily="18" charset="0"/>
            </a:endParaRPr>
          </a:p>
        </p:txBody>
      </p:sp>
      <p:sp>
        <p:nvSpPr>
          <p:cNvPr id="3" name="Title 1">
            <a:extLst>
              <a:ext uri="{FF2B5EF4-FFF2-40B4-BE49-F238E27FC236}">
                <a16:creationId xmlns:a16="http://schemas.microsoft.com/office/drawing/2014/main" id="{FAE5F5CB-32A3-1B60-8549-EE512CADE586}"/>
              </a:ext>
            </a:extLst>
          </p:cNvPr>
          <p:cNvSpPr txBox="1">
            <a:spLocks/>
          </p:cNvSpPr>
          <p:nvPr/>
        </p:nvSpPr>
        <p:spPr>
          <a:xfrm>
            <a:off x="1927247" y="6415675"/>
            <a:ext cx="8194040" cy="328657"/>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tg-Cyrl-TJ" sz="1000" b="1" dirty="0">
                <a:highlight>
                  <a:srgbClr val="FFFF00"/>
                </a:highlight>
              </a:rPr>
              <a:t>4 тренинг, бо иштироки 40 намояндагони </a:t>
            </a:r>
            <a:r>
              <a:rPr lang="tg" sz="1000" b="1" dirty="0">
                <a:highlight>
                  <a:srgbClr val="FFFF00"/>
                </a:highlight>
              </a:rPr>
              <a:t>мақомотҳои давлатӣ ва созмонҳои ҷомеаи шаҳрвандии</a:t>
            </a:r>
            <a:r>
              <a:rPr lang="tg-Cyrl-TJ" sz="1000" b="1" dirty="0">
                <a:highlight>
                  <a:srgbClr val="FFFF00"/>
                </a:highlight>
              </a:rPr>
              <a:t> гузаронида шуд</a:t>
            </a:r>
            <a:endParaRPr lang="en-US" sz="1000" b="1" dirty="0">
              <a:highlight>
                <a:srgbClr val="FFFF00"/>
              </a:highlight>
            </a:endParaRPr>
          </a:p>
        </p:txBody>
      </p:sp>
      <p:sp>
        <p:nvSpPr>
          <p:cNvPr id="4" name="Заголовок 1">
            <a:extLst>
              <a:ext uri="{FF2B5EF4-FFF2-40B4-BE49-F238E27FC236}">
                <a16:creationId xmlns:a16="http://schemas.microsoft.com/office/drawing/2014/main" id="{FD46F24B-400A-FDD5-C6B0-85688BAB9B94}"/>
              </a:ext>
            </a:extLst>
          </p:cNvPr>
          <p:cNvSpPr txBox="1">
            <a:spLocks/>
          </p:cNvSpPr>
          <p:nvPr/>
        </p:nvSpPr>
        <p:spPr>
          <a:xfrm>
            <a:off x="1788160" y="793627"/>
            <a:ext cx="8686800" cy="4255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g" sz="1800" b="1" dirty="0">
                <a:solidFill>
                  <a:schemeClr val="accent2">
                    <a:lumMod val="75000"/>
                  </a:schemeClr>
                </a:solidFill>
              </a:rPr>
              <a:t>ФАЪОЛИЯТИ ЛОИҲА (СОЛИ 2024)</a:t>
            </a:r>
            <a:endParaRPr lang="ru-RU" sz="1800" b="1" dirty="0">
              <a:solidFill>
                <a:schemeClr val="accent2">
                  <a:lumMod val="75000"/>
                </a:schemeClr>
              </a:solidFill>
            </a:endParaRPr>
          </a:p>
        </p:txBody>
      </p:sp>
      <p:sp>
        <p:nvSpPr>
          <p:cNvPr id="6" name="Title 1">
            <a:extLst>
              <a:ext uri="{FF2B5EF4-FFF2-40B4-BE49-F238E27FC236}">
                <a16:creationId xmlns:a16="http://schemas.microsoft.com/office/drawing/2014/main" id="{A646C761-802E-47F9-A210-36C2D219081C}"/>
              </a:ext>
            </a:extLst>
          </p:cNvPr>
          <p:cNvSpPr txBox="1">
            <a:spLocks/>
          </p:cNvSpPr>
          <p:nvPr/>
        </p:nvSpPr>
        <p:spPr>
          <a:xfrm>
            <a:off x="2397760" y="441223"/>
            <a:ext cx="8194040" cy="328657"/>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tg" sz="1000" b="1" dirty="0"/>
              <a:t>Номи лоиҳа: </a:t>
            </a:r>
            <a:r>
              <a:rPr lang="tg" sz="1000" kern="0" dirty="0">
                <a:latin typeface="Times New Roman" panose="02020603050405020304" pitchFamily="18" charset="0"/>
                <a:ea typeface="Times New Roman" panose="02020603050405020304" pitchFamily="18" charset="0"/>
              </a:rPr>
              <a:t>«</a:t>
            </a:r>
            <a:r>
              <a:rPr lang="tg-Cyrl-TJ" sz="1000" dirty="0"/>
              <a:t>Ҳамкории самараноки сохторҳои давлатӣ ва ташкилотҳои ҷомеаи шаҳрвандӣ баҳри таҳкими иқтидори ҷомеаи маҳаллӣ</a:t>
            </a:r>
          </a:p>
          <a:p>
            <a:pPr>
              <a:lnSpc>
                <a:spcPct val="90000"/>
              </a:lnSpc>
            </a:pPr>
            <a:r>
              <a:rPr lang="tg-Cyrl-TJ" sz="1000" dirty="0"/>
              <a:t>оид ба пешгирии зӯроварӣ нисбати занон дар ду вилояти Тоҷикистон”</a:t>
            </a:r>
            <a:endParaRPr lang="en-US" sz="1000" dirty="0"/>
          </a:p>
        </p:txBody>
      </p:sp>
      <p:pic>
        <p:nvPicPr>
          <p:cNvPr id="7" name="Рисунок 6">
            <a:extLst>
              <a:ext uri="{FF2B5EF4-FFF2-40B4-BE49-F238E27FC236}">
                <a16:creationId xmlns:a16="http://schemas.microsoft.com/office/drawing/2014/main" id="{BAA95B29-A58D-4C0B-B33B-10A8C93F76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460" y="213571"/>
            <a:ext cx="1686340" cy="641761"/>
          </a:xfrm>
          <a:prstGeom prst="rect">
            <a:avLst/>
          </a:prstGeom>
        </p:spPr>
      </p:pic>
      <p:pic>
        <p:nvPicPr>
          <p:cNvPr id="8" name="Рисунок 7">
            <a:extLst>
              <a:ext uri="{FF2B5EF4-FFF2-40B4-BE49-F238E27FC236}">
                <a16:creationId xmlns:a16="http://schemas.microsoft.com/office/drawing/2014/main" id="{85CEF559-C5DA-4DA8-B336-8ADDA42520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7400" y="175998"/>
            <a:ext cx="741140" cy="754554"/>
          </a:xfrm>
          <a:prstGeom prst="rect">
            <a:avLst/>
          </a:prstGeom>
        </p:spPr>
      </p:pic>
      <p:pic>
        <p:nvPicPr>
          <p:cNvPr id="9" name="Рисунок 8">
            <a:extLst>
              <a:ext uri="{FF2B5EF4-FFF2-40B4-BE49-F238E27FC236}">
                <a16:creationId xmlns:a16="http://schemas.microsoft.com/office/drawing/2014/main" id="{E293EB6F-BABE-42EB-9F89-5C3C42C623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360" y="1733550"/>
            <a:ext cx="3343276" cy="2228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Рисунок 10">
            <a:extLst>
              <a:ext uri="{FF2B5EF4-FFF2-40B4-BE49-F238E27FC236}">
                <a16:creationId xmlns:a16="http://schemas.microsoft.com/office/drawing/2014/main" id="{460ED3C3-37F5-4834-9608-8F2F78B39A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8600" y="1716452"/>
            <a:ext cx="3343276" cy="2228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Рисунок 12">
            <a:extLst>
              <a:ext uri="{FF2B5EF4-FFF2-40B4-BE49-F238E27FC236}">
                <a16:creationId xmlns:a16="http://schemas.microsoft.com/office/drawing/2014/main" id="{4333B8AC-45A2-40FD-A075-116AF0EA1B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1360" y="4180578"/>
            <a:ext cx="2971800" cy="2228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Рисунок 14">
            <a:extLst>
              <a:ext uri="{FF2B5EF4-FFF2-40B4-BE49-F238E27FC236}">
                <a16:creationId xmlns:a16="http://schemas.microsoft.com/office/drawing/2014/main" id="{9678C887-E9D4-41E8-9B00-CC066082183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76800" y="1733549"/>
            <a:ext cx="2650176" cy="22117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Рисунок 16">
            <a:extLst>
              <a:ext uri="{FF2B5EF4-FFF2-40B4-BE49-F238E27FC236}">
                <a16:creationId xmlns:a16="http://schemas.microsoft.com/office/drawing/2014/main" id="{F7D04A3A-A8F4-4D03-8F32-7FE48610AD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34400" y="4114801"/>
            <a:ext cx="2971800" cy="2228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Рисунок 18">
            <a:extLst>
              <a:ext uri="{FF2B5EF4-FFF2-40B4-BE49-F238E27FC236}">
                <a16:creationId xmlns:a16="http://schemas.microsoft.com/office/drawing/2014/main" id="{EF71B9B2-FFC5-4070-A45E-CCF97B9C874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56553" y="4194636"/>
            <a:ext cx="3711746" cy="2228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33246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D0BA-DC80-0974-5DF3-305E38434000}"/>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180A37E4-575F-4B3B-95AE-FCAC86F6720E}"/>
              </a:ext>
            </a:extLst>
          </p:cNvPr>
          <p:cNvSpPr txBox="1"/>
          <p:nvPr/>
        </p:nvSpPr>
        <p:spPr>
          <a:xfrm>
            <a:off x="3410154" y="926068"/>
            <a:ext cx="5425703" cy="369332"/>
          </a:xfrm>
          <a:prstGeom prst="rect">
            <a:avLst/>
          </a:prstGeom>
          <a:noFill/>
        </p:spPr>
        <p:txBody>
          <a:bodyPr wrap="square">
            <a:spAutoFit/>
          </a:bodyPr>
          <a:lstStyle/>
          <a:p>
            <a:pPr algn="ctr"/>
            <a:r>
              <a:rPr lang="tg" b="1" dirty="0">
                <a:solidFill>
                  <a:schemeClr val="accent2">
                    <a:lumMod val="75000"/>
                  </a:schemeClr>
                </a:solidFill>
              </a:rPr>
              <a:t>НАТИҶАХОИ ЛОИҲАВӢ</a:t>
            </a:r>
            <a:endParaRPr lang="ru-RU" b="1" dirty="0">
              <a:solidFill>
                <a:schemeClr val="accent2">
                  <a:lumMod val="75000"/>
                </a:schemeClr>
              </a:solidFill>
            </a:endParaRPr>
          </a:p>
        </p:txBody>
      </p:sp>
      <p:sp>
        <p:nvSpPr>
          <p:cNvPr id="3" name="Объект 2">
            <a:extLst>
              <a:ext uri="{FF2B5EF4-FFF2-40B4-BE49-F238E27FC236}">
                <a16:creationId xmlns:a16="http://schemas.microsoft.com/office/drawing/2014/main" id="{B7EFA397-9BA6-4DA7-A9A9-31FF2AE3E1D6}"/>
              </a:ext>
            </a:extLst>
          </p:cNvPr>
          <p:cNvSpPr>
            <a:spLocks noGrp="1"/>
          </p:cNvSpPr>
          <p:nvPr>
            <p:ph idx="1"/>
          </p:nvPr>
        </p:nvSpPr>
        <p:spPr>
          <a:xfrm>
            <a:off x="990600" y="1654391"/>
            <a:ext cx="10744200" cy="4289210"/>
          </a:xfrm>
        </p:spPr>
        <p:txBody>
          <a:bodyPr>
            <a:noAutofit/>
          </a:bodyPr>
          <a:lstStyle/>
          <a:p>
            <a:r>
              <a:rPr lang="ru-RU" sz="1800" dirty="0"/>
              <a:t>2500 </a:t>
            </a:r>
            <a:r>
              <a:rPr lang="ru-RU" sz="1800" dirty="0" err="1"/>
              <a:t>нафар</a:t>
            </a:r>
            <a:r>
              <a:rPr lang="ru-RU" sz="1800" dirty="0"/>
              <a:t> </a:t>
            </a:r>
            <a:r>
              <a:rPr lang="ru-RU" sz="1800" dirty="0" err="1"/>
              <a:t>сокинон</a:t>
            </a:r>
            <a:r>
              <a:rPr lang="ru-RU" sz="1800" dirty="0"/>
              <a:t> аз </a:t>
            </a:r>
            <a:r>
              <a:rPr lang="ru-RU" sz="1800" dirty="0" err="1"/>
              <a:t>ҷамоатҳои</a:t>
            </a:r>
            <a:r>
              <a:rPr lang="ru-RU" sz="1800" dirty="0"/>
              <a:t> </a:t>
            </a:r>
            <a:r>
              <a:rPr lang="ru-RU" sz="1800" dirty="0" err="1"/>
              <a:t>маҳаллӣ</a:t>
            </a:r>
            <a:r>
              <a:rPr lang="ru-RU" sz="1800" dirty="0"/>
              <a:t>, аз </a:t>
            </a:r>
            <a:r>
              <a:rPr lang="ru-RU" sz="1800" dirty="0" err="1"/>
              <a:t>ҷумла</a:t>
            </a:r>
            <a:r>
              <a:rPr lang="ru-RU" sz="1800" dirty="0"/>
              <a:t> на </a:t>
            </a:r>
            <a:r>
              <a:rPr lang="ru-RU" sz="1800" dirty="0" err="1"/>
              <a:t>кам</a:t>
            </a:r>
            <a:r>
              <a:rPr lang="ru-RU" sz="1800" dirty="0"/>
              <a:t> аз 2000 </a:t>
            </a:r>
            <a:r>
              <a:rPr lang="ru-RU" sz="1800" dirty="0" err="1"/>
              <a:t>занон</a:t>
            </a:r>
            <a:r>
              <a:rPr lang="ru-RU" sz="1800" dirty="0"/>
              <a:t> </a:t>
            </a:r>
            <a:r>
              <a:rPr lang="ru-RU" sz="1800" dirty="0" err="1"/>
              <a:t>маълумотнокии</a:t>
            </a:r>
            <a:r>
              <a:rPr lang="ru-RU" sz="1800" dirty="0"/>
              <a:t> </a:t>
            </a:r>
            <a:r>
              <a:rPr lang="ru-RU" sz="1800" dirty="0" err="1"/>
              <a:t>худро</a:t>
            </a:r>
            <a:r>
              <a:rPr lang="ru-RU" sz="1800" dirty="0"/>
              <a:t> </a:t>
            </a:r>
            <a:r>
              <a:rPr lang="ru-RU" sz="1800" dirty="0" err="1"/>
              <a:t>оид</a:t>
            </a:r>
            <a:r>
              <a:rPr lang="ru-RU" sz="1800" dirty="0"/>
              <a:t> ба </a:t>
            </a:r>
            <a:r>
              <a:rPr lang="ru-RU" sz="1800" dirty="0" err="1"/>
              <a:t>эътироф</a:t>
            </a:r>
            <a:r>
              <a:rPr lang="ru-RU" sz="1800" dirty="0"/>
              <a:t> </a:t>
            </a:r>
            <a:r>
              <a:rPr lang="ru-RU" sz="1800" dirty="0" err="1"/>
              <a:t>намудани</a:t>
            </a:r>
            <a:r>
              <a:rPr lang="ru-RU" sz="1800" dirty="0"/>
              <a:t> </a:t>
            </a:r>
            <a:r>
              <a:rPr lang="ru-RU" sz="1800" dirty="0" err="1"/>
              <a:t>зӯроварӣ</a:t>
            </a:r>
            <a:r>
              <a:rPr lang="ru-RU" sz="1800" dirty="0"/>
              <a:t> </a:t>
            </a:r>
            <a:r>
              <a:rPr lang="ru-RU" sz="1800" dirty="0" err="1"/>
              <a:t>ҳамчун</a:t>
            </a:r>
            <a:r>
              <a:rPr lang="ru-RU" sz="1800" dirty="0"/>
              <a:t> </a:t>
            </a:r>
            <a:r>
              <a:rPr lang="ru-RU" sz="1800" dirty="0" err="1"/>
              <a:t>вайронкунии</a:t>
            </a:r>
            <a:r>
              <a:rPr lang="ru-RU" sz="1800" dirty="0"/>
              <a:t> </a:t>
            </a:r>
            <a:r>
              <a:rPr lang="ru-RU" sz="1800" dirty="0" err="1"/>
              <a:t>ҳуқуқи</a:t>
            </a:r>
            <a:r>
              <a:rPr lang="ru-RU" sz="1800" dirty="0"/>
              <a:t> </a:t>
            </a:r>
            <a:r>
              <a:rPr lang="ru-RU" sz="1800" dirty="0" err="1"/>
              <a:t>инсон</a:t>
            </a:r>
            <a:r>
              <a:rPr lang="ru-RU" sz="1800" dirty="0"/>
              <a:t> </a:t>
            </a:r>
            <a:r>
              <a:rPr lang="ru-RU" sz="1800" dirty="0" err="1"/>
              <a:t>ва</a:t>
            </a:r>
            <a:r>
              <a:rPr lang="ru-RU" sz="1800" dirty="0"/>
              <a:t> </a:t>
            </a:r>
            <a:r>
              <a:rPr lang="ru-RU" sz="1800" dirty="0" err="1"/>
              <a:t>ҳалли</a:t>
            </a:r>
            <a:r>
              <a:rPr lang="ru-RU" sz="1800" dirty="0"/>
              <a:t> </a:t>
            </a:r>
            <a:r>
              <a:rPr lang="ru-RU" sz="1800" dirty="0" err="1"/>
              <a:t>ҳолатҳои</a:t>
            </a:r>
            <a:r>
              <a:rPr lang="ru-RU" sz="1800" dirty="0"/>
              <a:t> </a:t>
            </a:r>
            <a:r>
              <a:rPr lang="ru-RU" sz="1800" dirty="0" err="1"/>
              <a:t>зӯроварӣ</a:t>
            </a:r>
            <a:r>
              <a:rPr lang="ru-RU" sz="1800" dirty="0"/>
              <a:t> </a:t>
            </a:r>
            <a:r>
              <a:rPr lang="ru-RU" sz="1800" dirty="0" err="1"/>
              <a:t>ва</a:t>
            </a:r>
            <a:r>
              <a:rPr lang="ru-RU" sz="1800" dirty="0"/>
              <a:t> </a:t>
            </a:r>
            <a:r>
              <a:rPr lang="ru-RU" sz="1800" dirty="0" err="1"/>
              <a:t>табъиз</a:t>
            </a:r>
            <a:r>
              <a:rPr lang="ru-RU" sz="1800" dirty="0"/>
              <a:t> баланд </a:t>
            </a:r>
            <a:r>
              <a:rPr lang="ru-RU" sz="1800" dirty="0" err="1"/>
              <a:t>бардоштанд</a:t>
            </a:r>
            <a:r>
              <a:rPr lang="ru-RU" sz="1800" dirty="0"/>
              <a:t>;</a:t>
            </a:r>
          </a:p>
          <a:p>
            <a:r>
              <a:rPr lang="ru-RU" sz="1800" dirty="0" err="1"/>
              <a:t>Ҳамкориҳои</a:t>
            </a:r>
            <a:r>
              <a:rPr lang="ru-RU" sz="1800" dirty="0"/>
              <a:t> </a:t>
            </a:r>
            <a:r>
              <a:rPr lang="ru-RU" sz="1800" dirty="0" err="1"/>
              <a:t>густурда</a:t>
            </a:r>
            <a:r>
              <a:rPr lang="ru-RU" sz="1800" dirty="0"/>
              <a:t> </a:t>
            </a:r>
            <a:r>
              <a:rPr lang="ru-RU" sz="1800" dirty="0" err="1"/>
              <a:t>байни</a:t>
            </a:r>
            <a:r>
              <a:rPr lang="ru-RU" sz="1800" dirty="0"/>
              <a:t> 6 </a:t>
            </a:r>
            <a:r>
              <a:rPr lang="ru-RU" sz="1800" dirty="0" err="1"/>
              <a:t>зерсохтори</a:t>
            </a:r>
            <a:r>
              <a:rPr lang="ru-RU" sz="1800" dirty="0"/>
              <a:t> </a:t>
            </a:r>
            <a:r>
              <a:rPr lang="ru-RU" sz="1800" dirty="0" err="1"/>
              <a:t>асосии</a:t>
            </a:r>
            <a:r>
              <a:rPr lang="ru-RU" sz="1800" dirty="0"/>
              <a:t> </a:t>
            </a:r>
            <a:r>
              <a:rPr lang="ru-RU" sz="1800" dirty="0" err="1"/>
              <a:t>давлатӣ</a:t>
            </a:r>
            <a:r>
              <a:rPr lang="ru-RU" sz="1800" dirty="0"/>
              <a:t> </a:t>
            </a:r>
            <a:r>
              <a:rPr lang="ru-RU" sz="1800" dirty="0" err="1"/>
              <a:t>ва</a:t>
            </a:r>
            <a:r>
              <a:rPr lang="ru-RU" sz="1800" dirty="0"/>
              <a:t> 20 </a:t>
            </a:r>
            <a:r>
              <a:rPr lang="ru-RU" sz="1800" dirty="0" err="1"/>
              <a:t>ташкилотҳои</a:t>
            </a:r>
            <a:r>
              <a:rPr lang="ru-RU" sz="1800" dirty="0"/>
              <a:t> </a:t>
            </a:r>
            <a:r>
              <a:rPr lang="ru-RU" sz="1800" dirty="0" err="1"/>
              <a:t>ҷомеаи</a:t>
            </a:r>
            <a:r>
              <a:rPr lang="ru-RU" sz="1800" dirty="0"/>
              <a:t> </a:t>
            </a:r>
            <a:r>
              <a:rPr lang="ru-RU" sz="1800" dirty="0" err="1"/>
              <a:t>шаҳрвандии</a:t>
            </a:r>
            <a:r>
              <a:rPr lang="ru-RU" sz="1800" dirty="0"/>
              <a:t> </a:t>
            </a:r>
            <a:r>
              <a:rPr lang="ru-RU" sz="1800" dirty="0" err="1"/>
              <a:t>занон</a:t>
            </a:r>
            <a:r>
              <a:rPr lang="ru-RU" sz="1800" dirty="0"/>
              <a:t> </a:t>
            </a:r>
            <a:r>
              <a:rPr lang="ru-RU" sz="1800" dirty="0" err="1"/>
              <a:t>ва</a:t>
            </a:r>
            <a:r>
              <a:rPr lang="ru-RU" sz="1800" dirty="0"/>
              <a:t> </a:t>
            </a:r>
            <a:r>
              <a:rPr lang="ru-RU" sz="1800" dirty="0" err="1"/>
              <a:t>тақвияти</a:t>
            </a:r>
            <a:r>
              <a:rPr lang="ru-RU" sz="1800" dirty="0"/>
              <a:t> </a:t>
            </a:r>
            <a:r>
              <a:rPr lang="ru-RU" sz="1800" dirty="0" err="1"/>
              <a:t>иқтидор</a:t>
            </a:r>
            <a:r>
              <a:rPr lang="ru-RU" sz="1800" dirty="0"/>
              <a:t> </a:t>
            </a:r>
            <a:r>
              <a:rPr lang="ru-RU" sz="1800" dirty="0" err="1"/>
              <a:t>тавассути</a:t>
            </a:r>
            <a:r>
              <a:rPr lang="ru-RU" sz="1800" dirty="0"/>
              <a:t> </a:t>
            </a:r>
            <a:r>
              <a:rPr lang="ru-RU" sz="1800" dirty="0" err="1"/>
              <a:t>ташаккули</a:t>
            </a:r>
            <a:r>
              <a:rPr lang="ru-RU" sz="1800" dirty="0"/>
              <a:t> </a:t>
            </a:r>
            <a:r>
              <a:rPr lang="ru-RU" sz="1800" dirty="0" err="1"/>
              <a:t>дониш</a:t>
            </a:r>
            <a:r>
              <a:rPr lang="ru-RU" sz="1800" dirty="0"/>
              <a:t>, </a:t>
            </a:r>
            <a:r>
              <a:rPr lang="ru-RU" sz="1800" dirty="0" err="1"/>
              <a:t>таҳлили</a:t>
            </a:r>
            <a:r>
              <a:rPr lang="ru-RU" sz="1800" dirty="0"/>
              <a:t> </a:t>
            </a:r>
            <a:r>
              <a:rPr lang="ru-RU" sz="1800" dirty="0" err="1"/>
              <a:t>норасоиҳо</a:t>
            </a:r>
            <a:r>
              <a:rPr lang="ru-RU" sz="1800" dirty="0"/>
              <a:t> </a:t>
            </a:r>
            <a:r>
              <a:rPr lang="ru-RU" sz="1800" dirty="0" err="1"/>
              <a:t>ва</a:t>
            </a:r>
            <a:r>
              <a:rPr lang="ru-RU" sz="1800" dirty="0"/>
              <a:t> </a:t>
            </a:r>
            <a:r>
              <a:rPr lang="ru-RU" sz="1800" dirty="0" err="1"/>
              <a:t>равишҳои</a:t>
            </a:r>
            <a:r>
              <a:rPr lang="ru-RU" sz="1800" dirty="0"/>
              <a:t> </a:t>
            </a:r>
            <a:r>
              <a:rPr lang="ru-RU" sz="1800" dirty="0" err="1"/>
              <a:t>инноватсионии</a:t>
            </a:r>
            <a:r>
              <a:rPr lang="ru-RU" sz="1800" dirty="0"/>
              <a:t> </a:t>
            </a:r>
            <a:r>
              <a:rPr lang="ru-RU" sz="1800" dirty="0" err="1"/>
              <a:t>мубориза</a:t>
            </a:r>
            <a:r>
              <a:rPr lang="ru-RU" sz="1800" dirty="0"/>
              <a:t> бар </a:t>
            </a:r>
            <a:r>
              <a:rPr lang="ru-RU" sz="1800" dirty="0" err="1"/>
              <a:t>зидди</a:t>
            </a:r>
            <a:r>
              <a:rPr lang="ru-RU" sz="1800" dirty="0"/>
              <a:t> </a:t>
            </a:r>
            <a:r>
              <a:rPr lang="ru-RU" sz="1800" dirty="0" err="1"/>
              <a:t>зӯроварии</a:t>
            </a:r>
            <a:r>
              <a:rPr lang="ru-RU" sz="1800" dirty="0"/>
              <a:t> </a:t>
            </a:r>
            <a:r>
              <a:rPr lang="ru-RU" sz="1800" dirty="0" err="1"/>
              <a:t>гендерӣ</a:t>
            </a:r>
            <a:r>
              <a:rPr lang="ru-RU" sz="1800" dirty="0"/>
              <a:t> </a:t>
            </a:r>
            <a:r>
              <a:rPr lang="ru-RU" sz="1800" dirty="0" err="1"/>
              <a:t>ва</a:t>
            </a:r>
            <a:r>
              <a:rPr lang="ru-RU" sz="1800" dirty="0"/>
              <a:t> </a:t>
            </a:r>
            <a:r>
              <a:rPr lang="ru-RU" sz="1800" dirty="0" err="1"/>
              <a:t>шаҳвонӣ</a:t>
            </a:r>
            <a:r>
              <a:rPr lang="ru-RU" sz="1800" dirty="0"/>
              <a:t>, </a:t>
            </a:r>
            <a:r>
              <a:rPr lang="ru-RU" sz="1800" dirty="0" err="1"/>
              <a:t>зӯроварӣ</a:t>
            </a:r>
            <a:r>
              <a:rPr lang="ru-RU" sz="1800" dirty="0"/>
              <a:t> </a:t>
            </a:r>
            <a:r>
              <a:rPr lang="ru-RU" sz="1800" dirty="0" err="1"/>
              <a:t>нисбати</a:t>
            </a:r>
            <a:r>
              <a:rPr lang="ru-RU" sz="1800" dirty="0"/>
              <a:t> </a:t>
            </a:r>
            <a:r>
              <a:rPr lang="ru-RU" sz="1800" dirty="0" err="1"/>
              <a:t>занон</a:t>
            </a:r>
            <a:r>
              <a:rPr lang="ru-RU" sz="1800" dirty="0"/>
              <a:t> </a:t>
            </a:r>
            <a:r>
              <a:rPr lang="ru-RU" sz="1800" dirty="0" err="1"/>
              <a:t>ва</a:t>
            </a:r>
            <a:r>
              <a:rPr lang="ru-RU" sz="1800" dirty="0"/>
              <a:t> </a:t>
            </a:r>
            <a:r>
              <a:rPr lang="ru-RU" sz="1800" dirty="0" err="1"/>
              <a:t>пешбурди</a:t>
            </a:r>
            <a:r>
              <a:rPr lang="ru-RU" sz="1800" dirty="0"/>
              <a:t> </a:t>
            </a:r>
            <a:r>
              <a:rPr lang="ru-RU" sz="1800" dirty="0" err="1"/>
              <a:t>баробарии</a:t>
            </a:r>
            <a:r>
              <a:rPr lang="ru-RU" sz="1800" dirty="0"/>
              <a:t> </a:t>
            </a:r>
            <a:r>
              <a:rPr lang="ru-RU" sz="1800" dirty="0" err="1"/>
              <a:t>гендерӣ</a:t>
            </a:r>
            <a:r>
              <a:rPr lang="ru-RU" sz="1800" dirty="0"/>
              <a:t> </a:t>
            </a:r>
            <a:r>
              <a:rPr lang="ru-RU" sz="1800" dirty="0" err="1"/>
              <a:t>ташаккул</a:t>
            </a:r>
            <a:r>
              <a:rPr lang="ru-RU" sz="1800" dirty="0"/>
              <a:t> </a:t>
            </a:r>
            <a:r>
              <a:rPr lang="ru-RU" sz="1800" dirty="0" err="1"/>
              <a:t>ёфт</a:t>
            </a:r>
            <a:r>
              <a:rPr lang="ru-RU" sz="1800" dirty="0"/>
              <a:t>;</a:t>
            </a:r>
          </a:p>
          <a:p>
            <a:r>
              <a:rPr lang="ru-RU" sz="1800" dirty="0" err="1"/>
              <a:t>Иқтидори</a:t>
            </a:r>
            <a:r>
              <a:rPr lang="ru-RU" sz="1800" dirty="0"/>
              <a:t> 10 </a:t>
            </a:r>
            <a:r>
              <a:rPr lang="ru-RU" sz="1800" dirty="0" err="1"/>
              <a:t>кормандони</a:t>
            </a:r>
            <a:r>
              <a:rPr lang="ru-RU" sz="1800" dirty="0"/>
              <a:t> ТҶ МИР </a:t>
            </a:r>
            <a:r>
              <a:rPr lang="ru-RU" sz="1800" dirty="0" err="1"/>
              <a:t>ва</a:t>
            </a:r>
            <a:r>
              <a:rPr lang="ru-RU" sz="1800" dirty="0"/>
              <a:t> 10 </a:t>
            </a:r>
            <a:r>
              <a:rPr lang="ru-RU" sz="1800" dirty="0" err="1"/>
              <a:t>ташкилотҳои</a:t>
            </a:r>
            <a:r>
              <a:rPr lang="ru-RU" sz="1800" dirty="0"/>
              <a:t> шарики </a:t>
            </a:r>
            <a:r>
              <a:rPr lang="ru-RU" sz="1800" dirty="0" err="1"/>
              <a:t>ҷомеаи</a:t>
            </a:r>
            <a:r>
              <a:rPr lang="ru-RU" sz="1800" dirty="0"/>
              <a:t> </a:t>
            </a:r>
            <a:r>
              <a:rPr lang="ru-RU" sz="1800" dirty="0" err="1"/>
              <a:t>шаҳрвандии</a:t>
            </a:r>
            <a:r>
              <a:rPr lang="ru-RU" sz="1800" dirty="0"/>
              <a:t> </a:t>
            </a:r>
            <a:r>
              <a:rPr lang="ru-RU" sz="1800" dirty="0" err="1"/>
              <a:t>занон</a:t>
            </a:r>
            <a:r>
              <a:rPr lang="ru-RU" sz="1800" dirty="0"/>
              <a:t>/ </a:t>
            </a:r>
            <a:r>
              <a:rPr lang="ru-RU" sz="1800" dirty="0" err="1"/>
              <a:t>кор</a:t>
            </a:r>
            <a:r>
              <a:rPr lang="ru-RU" sz="1800" dirty="0"/>
              <a:t> </a:t>
            </a:r>
            <a:r>
              <a:rPr lang="ru-RU" sz="1800" dirty="0" err="1"/>
              <a:t>бо</a:t>
            </a:r>
            <a:r>
              <a:rPr lang="ru-RU" sz="1800" dirty="0"/>
              <a:t> </a:t>
            </a:r>
            <a:r>
              <a:rPr lang="ru-RU" sz="1800" dirty="0" err="1"/>
              <a:t>занони</a:t>
            </a:r>
            <a:r>
              <a:rPr lang="ru-RU" sz="1800" dirty="0"/>
              <a:t> </a:t>
            </a:r>
            <a:r>
              <a:rPr lang="ru-RU" sz="1800" dirty="0" err="1"/>
              <a:t>осебпазир</a:t>
            </a:r>
            <a:r>
              <a:rPr lang="ru-RU" sz="1800" dirty="0"/>
              <a:t> </a:t>
            </a:r>
            <a:r>
              <a:rPr lang="ru-RU" sz="1800" dirty="0" err="1"/>
              <a:t>ва</a:t>
            </a:r>
            <a:r>
              <a:rPr lang="ru-RU" sz="1800" dirty="0"/>
              <a:t> </a:t>
            </a:r>
            <a:r>
              <a:rPr lang="ru-RU" sz="1800" dirty="0" err="1"/>
              <a:t>пешбурди</a:t>
            </a:r>
            <a:r>
              <a:rPr lang="ru-RU" sz="1800" dirty="0"/>
              <a:t> </a:t>
            </a:r>
            <a:r>
              <a:rPr lang="ru-RU" sz="1800" dirty="0" err="1"/>
              <a:t>донишҳои</a:t>
            </a:r>
            <a:r>
              <a:rPr lang="ru-RU" sz="1800" dirty="0"/>
              <a:t> </a:t>
            </a:r>
            <a:r>
              <a:rPr lang="ru-RU" sz="1800" dirty="0" err="1"/>
              <a:t>нав</a:t>
            </a:r>
            <a:r>
              <a:rPr lang="ru-RU" sz="1800" dirty="0"/>
              <a:t> </a:t>
            </a:r>
            <a:r>
              <a:rPr lang="ru-RU" sz="1800" dirty="0" err="1"/>
              <a:t>тавассути</a:t>
            </a:r>
            <a:r>
              <a:rPr lang="ru-RU" sz="1800" dirty="0"/>
              <a:t> </a:t>
            </a:r>
            <a:r>
              <a:rPr lang="ru-RU" sz="1800" dirty="0" err="1"/>
              <a:t>ташкили</a:t>
            </a:r>
            <a:r>
              <a:rPr lang="ru-RU" sz="1800" dirty="0"/>
              <a:t> лагери </a:t>
            </a:r>
            <a:r>
              <a:rPr lang="ru-RU" sz="1800" dirty="0" err="1"/>
              <a:t>омӯзишӣ</a:t>
            </a:r>
            <a:r>
              <a:rPr lang="ru-RU" sz="1800" dirty="0"/>
              <a:t>, </a:t>
            </a:r>
            <a:r>
              <a:rPr lang="ru-RU" sz="1800" dirty="0" err="1"/>
              <a:t>вохӯриҳои</a:t>
            </a:r>
            <a:r>
              <a:rPr lang="ru-RU" sz="1800" dirty="0"/>
              <a:t> </a:t>
            </a:r>
            <a:r>
              <a:rPr lang="ru-RU" sz="1800" dirty="0" err="1"/>
              <a:t>мавзӯӣ</a:t>
            </a:r>
            <a:r>
              <a:rPr lang="ru-RU" sz="1800" dirty="0"/>
              <a:t> </a:t>
            </a:r>
            <a:r>
              <a:rPr lang="ru-RU" sz="1800" dirty="0" err="1"/>
              <a:t>бо</a:t>
            </a:r>
            <a:r>
              <a:rPr lang="ru-RU" sz="1800" dirty="0"/>
              <a:t> </a:t>
            </a:r>
            <a:r>
              <a:rPr lang="ru-RU" sz="1800" dirty="0" err="1"/>
              <a:t>бенефитсиарҳои</a:t>
            </a:r>
            <a:r>
              <a:rPr lang="ru-RU" sz="1800" dirty="0"/>
              <a:t> </a:t>
            </a:r>
            <a:r>
              <a:rPr lang="ru-RU" sz="1800" dirty="0" err="1"/>
              <a:t>дуюмдараҷа</a:t>
            </a:r>
            <a:r>
              <a:rPr lang="ru-RU" sz="1800" dirty="0"/>
              <a:t> дар </a:t>
            </a:r>
            <a:r>
              <a:rPr lang="ru-RU" sz="1800" dirty="0" err="1"/>
              <a:t>раванди</a:t>
            </a:r>
            <a:r>
              <a:rPr lang="ru-RU" sz="1800" dirty="0"/>
              <a:t> </a:t>
            </a:r>
            <a:r>
              <a:rPr lang="ru-RU" sz="1800" dirty="0" err="1"/>
              <a:t>ташкили</a:t>
            </a:r>
            <a:r>
              <a:rPr lang="ru-RU" sz="1800" dirty="0"/>
              <a:t> </a:t>
            </a:r>
            <a:r>
              <a:rPr lang="ru-RU" sz="1800" dirty="0" err="1"/>
              <a:t>тренингҳо</a:t>
            </a:r>
            <a:r>
              <a:rPr lang="ru-RU" sz="1800" dirty="0"/>
              <a:t> </a:t>
            </a:r>
            <a:r>
              <a:rPr lang="ru-RU" sz="1800" dirty="0" err="1"/>
              <a:t>тақвият</a:t>
            </a:r>
            <a:r>
              <a:rPr lang="ru-RU" sz="1800" dirty="0"/>
              <a:t> </a:t>
            </a:r>
            <a:r>
              <a:rPr lang="ru-RU" sz="1800" dirty="0" err="1"/>
              <a:t>дода</a:t>
            </a:r>
            <a:r>
              <a:rPr lang="ru-RU" sz="1800" dirty="0"/>
              <a:t> </a:t>
            </a:r>
            <a:r>
              <a:rPr lang="ru-RU" sz="1800" dirty="0" err="1"/>
              <a:t>шуд</a:t>
            </a:r>
            <a:r>
              <a:rPr lang="ru-RU" sz="1800" dirty="0"/>
              <a:t>;</a:t>
            </a:r>
          </a:p>
          <a:p>
            <a:r>
              <a:rPr lang="ru-RU" sz="1800" dirty="0" err="1"/>
              <a:t>Сатҳи</a:t>
            </a:r>
            <a:r>
              <a:rPr lang="ru-RU" sz="1800" dirty="0"/>
              <a:t> </a:t>
            </a:r>
            <a:r>
              <a:rPr lang="ru-RU" sz="1800" dirty="0" err="1"/>
              <a:t>дониши</a:t>
            </a:r>
            <a:r>
              <a:rPr lang="ru-RU" sz="1800" dirty="0"/>
              <a:t> 240 </a:t>
            </a:r>
            <a:r>
              <a:rPr lang="ru-RU" sz="1800" dirty="0" err="1"/>
              <a:t>заноне</a:t>
            </a:r>
            <a:r>
              <a:rPr lang="ru-RU" sz="1800" dirty="0"/>
              <a:t>, </a:t>
            </a:r>
            <a:r>
              <a:rPr lang="ru-RU" sz="1800" dirty="0" err="1"/>
              <a:t>ки</a:t>
            </a:r>
            <a:r>
              <a:rPr lang="ru-RU" sz="1800" dirty="0"/>
              <a:t> ба </a:t>
            </a:r>
            <a:r>
              <a:rPr lang="ru-RU" sz="1800" dirty="0" err="1"/>
              <a:t>зӯроварӣ</a:t>
            </a:r>
            <a:r>
              <a:rPr lang="ru-RU" sz="1800" dirty="0"/>
              <a:t> </a:t>
            </a:r>
            <a:r>
              <a:rPr lang="ru-RU" sz="1800" dirty="0" err="1"/>
              <a:t>дучор</a:t>
            </a:r>
            <a:r>
              <a:rPr lang="ru-RU" sz="1800" dirty="0"/>
              <a:t> </a:t>
            </a:r>
            <a:r>
              <a:rPr lang="ru-RU" sz="1800" dirty="0" err="1"/>
              <a:t>шудаанд</a:t>
            </a:r>
            <a:r>
              <a:rPr lang="ru-RU" sz="1800" dirty="0"/>
              <a:t>, дар </a:t>
            </a:r>
            <a:r>
              <a:rPr lang="ru-RU" sz="1800" dirty="0" err="1"/>
              <a:t>самти</a:t>
            </a:r>
            <a:r>
              <a:rPr lang="ru-RU" sz="1800" dirty="0"/>
              <a:t> </a:t>
            </a:r>
            <a:r>
              <a:rPr lang="ru-RU" sz="1800" dirty="0" err="1"/>
              <a:t>ҳифзи</a:t>
            </a:r>
            <a:r>
              <a:rPr lang="ru-RU" sz="1800" dirty="0"/>
              <a:t> </a:t>
            </a:r>
            <a:r>
              <a:rPr lang="ru-RU" sz="1800" dirty="0" err="1"/>
              <a:t>ҳуқуқ</a:t>
            </a:r>
            <a:r>
              <a:rPr lang="ru-RU" sz="1800" dirty="0"/>
              <a:t>, </a:t>
            </a:r>
            <a:r>
              <a:rPr lang="ru-RU" sz="1800" dirty="0" err="1"/>
              <a:t>саводнокии</a:t>
            </a:r>
            <a:r>
              <a:rPr lang="ru-RU" sz="1800" dirty="0"/>
              <a:t> </a:t>
            </a:r>
            <a:r>
              <a:rPr lang="ru-RU" sz="1800" dirty="0" err="1"/>
              <a:t>иқтисодӣ</a:t>
            </a:r>
            <a:r>
              <a:rPr lang="ru-RU" sz="1800" dirty="0"/>
              <a:t> </a:t>
            </a:r>
            <a:r>
              <a:rPr lang="ru-RU" sz="1800" dirty="0" err="1"/>
              <a:t>ва</a:t>
            </a:r>
            <a:r>
              <a:rPr lang="ru-RU" sz="1800" dirty="0"/>
              <a:t> </a:t>
            </a:r>
            <a:r>
              <a:rPr lang="ru-RU" sz="1800" dirty="0" err="1"/>
              <a:t>малакаҳои</a:t>
            </a:r>
            <a:r>
              <a:rPr lang="ru-RU" sz="1800" dirty="0"/>
              <a:t> </a:t>
            </a:r>
            <a:r>
              <a:rPr lang="ru-RU" sz="1800" dirty="0" err="1"/>
              <a:t>корӣ</a:t>
            </a:r>
            <a:r>
              <a:rPr lang="ru-RU" sz="1800" dirty="0"/>
              <a:t> баланд </a:t>
            </a:r>
            <a:r>
              <a:rPr lang="ru-RU" sz="1800" dirty="0" err="1"/>
              <a:t>бардошта</a:t>
            </a:r>
            <a:r>
              <a:rPr lang="ru-RU" sz="1800" dirty="0"/>
              <a:t> </a:t>
            </a:r>
            <a:r>
              <a:rPr lang="ru-RU" sz="1800" dirty="0" err="1"/>
              <a:t>шуд</a:t>
            </a:r>
            <a:r>
              <a:rPr lang="ru-RU" sz="1800" dirty="0"/>
              <a:t>.</a:t>
            </a:r>
          </a:p>
          <a:p>
            <a:r>
              <a:rPr lang="ru-RU" sz="1800" dirty="0" err="1"/>
              <a:t>Тавсияҳо</a:t>
            </a:r>
            <a:r>
              <a:rPr lang="ru-RU" sz="1800" dirty="0"/>
              <a:t> </a:t>
            </a:r>
            <a:r>
              <a:rPr lang="ru-RU" sz="1800" dirty="0" err="1"/>
              <a:t>оид</a:t>
            </a:r>
            <a:r>
              <a:rPr lang="ru-RU" sz="1800" dirty="0"/>
              <a:t> ба </a:t>
            </a:r>
            <a:r>
              <a:rPr lang="ru-RU" sz="1800" dirty="0" err="1"/>
              <a:t>усулҳои</a:t>
            </a:r>
            <a:r>
              <a:rPr lang="ru-RU" sz="1800" dirty="0"/>
              <a:t> </a:t>
            </a:r>
            <a:r>
              <a:rPr lang="ru-RU" sz="1800" dirty="0" err="1"/>
              <a:t>самараноки</a:t>
            </a:r>
            <a:r>
              <a:rPr lang="ru-RU" sz="1800" dirty="0"/>
              <a:t> </a:t>
            </a:r>
            <a:r>
              <a:rPr lang="ru-RU" sz="1800" dirty="0" err="1"/>
              <a:t>пешгирии</a:t>
            </a:r>
            <a:r>
              <a:rPr lang="ru-RU" sz="1800" dirty="0"/>
              <a:t> </a:t>
            </a:r>
            <a:r>
              <a:rPr lang="ru-RU" sz="1800" dirty="0" err="1"/>
              <a:t>зӯроварӣ</a:t>
            </a:r>
            <a:r>
              <a:rPr lang="ru-RU" sz="1800" dirty="0"/>
              <a:t> </a:t>
            </a:r>
            <a:r>
              <a:rPr lang="ru-RU" sz="1800" dirty="0" err="1"/>
              <a:t>нисбати</a:t>
            </a:r>
            <a:r>
              <a:rPr lang="ru-RU" sz="1800" dirty="0"/>
              <a:t> </a:t>
            </a:r>
            <a:r>
              <a:rPr lang="ru-RU" sz="1800" dirty="0" err="1"/>
              <a:t>занон</a:t>
            </a:r>
            <a:r>
              <a:rPr lang="ru-RU" sz="1800" dirty="0"/>
              <a:t> </a:t>
            </a:r>
            <a:r>
              <a:rPr lang="ru-RU" sz="1800" dirty="0" err="1"/>
              <a:t>барои</a:t>
            </a:r>
            <a:r>
              <a:rPr lang="ru-RU" sz="1800" dirty="0"/>
              <a:t> </a:t>
            </a:r>
            <a:r>
              <a:rPr lang="ru-RU" sz="1800" dirty="0" err="1"/>
              <a:t>ворид</a:t>
            </a:r>
            <a:r>
              <a:rPr lang="ru-RU" sz="1800" dirty="0"/>
              <a:t> </a:t>
            </a:r>
            <a:r>
              <a:rPr lang="ru-RU" sz="1800" dirty="0" err="1"/>
              <a:t>намудан</a:t>
            </a:r>
            <a:r>
              <a:rPr lang="ru-RU" sz="1800" dirty="0"/>
              <a:t> ба “</a:t>
            </a:r>
            <a:r>
              <a:rPr lang="ru-RU" sz="1800" dirty="0" err="1"/>
              <a:t>Барномаҳои</a:t>
            </a:r>
            <a:r>
              <a:rPr lang="ru-RU" sz="1800" dirty="0"/>
              <a:t> </a:t>
            </a:r>
            <a:r>
              <a:rPr lang="ru-RU" sz="1800" dirty="0" err="1"/>
              <a:t>рушди</a:t>
            </a:r>
            <a:r>
              <a:rPr lang="ru-RU" sz="1800" dirty="0"/>
              <a:t> </a:t>
            </a:r>
            <a:r>
              <a:rPr lang="ru-RU" sz="1800" dirty="0" err="1"/>
              <a:t>ноҳияҳо</a:t>
            </a:r>
            <a:r>
              <a:rPr lang="ru-RU" sz="1800" dirty="0"/>
              <a:t>” </a:t>
            </a:r>
            <a:r>
              <a:rPr lang="ru-RU" sz="1800" dirty="0" err="1"/>
              <a:t>мақсаднок</a:t>
            </a:r>
            <a:r>
              <a:rPr lang="ru-RU" sz="1800" dirty="0"/>
              <a:t> </a:t>
            </a:r>
            <a:r>
              <a:rPr lang="ru-RU" sz="1800" dirty="0" err="1"/>
              <a:t>пешниҳод</a:t>
            </a:r>
            <a:r>
              <a:rPr lang="ru-RU" sz="1800" dirty="0"/>
              <a:t> карда </a:t>
            </a:r>
            <a:r>
              <a:rPr lang="ru-RU" sz="1800" dirty="0" err="1"/>
              <a:t>шуданд</a:t>
            </a:r>
            <a:r>
              <a:rPr lang="ru-RU" sz="1800" dirty="0"/>
              <a:t>.</a:t>
            </a:r>
          </a:p>
        </p:txBody>
      </p:sp>
      <p:sp>
        <p:nvSpPr>
          <p:cNvPr id="5" name="Title 1">
            <a:extLst>
              <a:ext uri="{FF2B5EF4-FFF2-40B4-BE49-F238E27FC236}">
                <a16:creationId xmlns:a16="http://schemas.microsoft.com/office/drawing/2014/main" id="{5DBCE316-DEC9-423F-91E3-985F0B3A4756}"/>
              </a:ext>
            </a:extLst>
          </p:cNvPr>
          <p:cNvSpPr txBox="1">
            <a:spLocks/>
          </p:cNvSpPr>
          <p:nvPr/>
        </p:nvSpPr>
        <p:spPr>
          <a:xfrm>
            <a:off x="2397760" y="441223"/>
            <a:ext cx="8194040" cy="328657"/>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tg" sz="1000" b="1" dirty="0"/>
              <a:t>Номи лоиҳа: </a:t>
            </a:r>
            <a:r>
              <a:rPr lang="tg" sz="1000" kern="0" dirty="0">
                <a:latin typeface="Times New Roman" panose="02020603050405020304" pitchFamily="18" charset="0"/>
                <a:ea typeface="Times New Roman" panose="02020603050405020304" pitchFamily="18" charset="0"/>
              </a:rPr>
              <a:t>«</a:t>
            </a:r>
            <a:r>
              <a:rPr lang="tg-Cyrl-TJ" sz="1000" dirty="0"/>
              <a:t>Ҳамкории самараноки сохторҳои давлатӣ ва ташкилотҳои ҷомеаи шаҳрвандӣ баҳри таҳкими иқтидори ҷомеаи маҳаллӣ</a:t>
            </a:r>
          </a:p>
          <a:p>
            <a:pPr>
              <a:lnSpc>
                <a:spcPct val="90000"/>
              </a:lnSpc>
            </a:pPr>
            <a:r>
              <a:rPr lang="tg-Cyrl-TJ" sz="1000" dirty="0"/>
              <a:t>оид ба пешгирии зӯроварӣ нисбати занон дар ду вилояти Тоҷикистон”</a:t>
            </a:r>
            <a:endParaRPr lang="en-US" sz="1000" dirty="0"/>
          </a:p>
        </p:txBody>
      </p:sp>
      <p:pic>
        <p:nvPicPr>
          <p:cNvPr id="6" name="Рисунок 5">
            <a:extLst>
              <a:ext uri="{FF2B5EF4-FFF2-40B4-BE49-F238E27FC236}">
                <a16:creationId xmlns:a16="http://schemas.microsoft.com/office/drawing/2014/main" id="{44FCF25D-5ED6-4757-8B08-E1DF3ADAFA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460" y="213571"/>
            <a:ext cx="1686340" cy="641761"/>
          </a:xfrm>
          <a:prstGeom prst="rect">
            <a:avLst/>
          </a:prstGeom>
        </p:spPr>
      </p:pic>
      <p:pic>
        <p:nvPicPr>
          <p:cNvPr id="7" name="Рисунок 6">
            <a:extLst>
              <a:ext uri="{FF2B5EF4-FFF2-40B4-BE49-F238E27FC236}">
                <a16:creationId xmlns:a16="http://schemas.microsoft.com/office/drawing/2014/main" id="{A5A11082-8FD1-4A40-834C-136346B602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7400" y="175998"/>
            <a:ext cx="741140" cy="754554"/>
          </a:xfrm>
          <a:prstGeom prst="rect">
            <a:avLst/>
          </a:prstGeom>
        </p:spPr>
      </p:pic>
    </p:spTree>
    <p:extLst>
      <p:ext uri="{BB962C8B-B14F-4D97-AF65-F5344CB8AC3E}">
        <p14:creationId xmlns:p14="http://schemas.microsoft.com/office/powerpoint/2010/main" val="566022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Рисунок 14">
            <a:extLst>
              <a:ext uri="{FF2B5EF4-FFF2-40B4-BE49-F238E27FC236}">
                <a16:creationId xmlns:a16="http://schemas.microsoft.com/office/drawing/2014/main" id="{471D3A02-AD72-4639-B341-FE3C2917F735}"/>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0" y="0"/>
            <a:ext cx="12192000" cy="6839189"/>
          </a:xfrm>
          <a:prstGeom prst="rect">
            <a:avLst/>
          </a:prstGeom>
        </p:spPr>
      </p:pic>
      <p:sp>
        <p:nvSpPr>
          <p:cNvPr id="4" name="Title 1">
            <a:extLst>
              <a:ext uri="{FF2B5EF4-FFF2-40B4-BE49-F238E27FC236}">
                <a16:creationId xmlns:a16="http://schemas.microsoft.com/office/drawing/2014/main" id="{6D20041E-D2A7-418D-764D-5BBB97976235}"/>
              </a:ext>
            </a:extLst>
          </p:cNvPr>
          <p:cNvSpPr txBox="1">
            <a:spLocks/>
          </p:cNvSpPr>
          <p:nvPr/>
        </p:nvSpPr>
        <p:spPr>
          <a:xfrm>
            <a:off x="1905000" y="1480517"/>
            <a:ext cx="8382000" cy="533400"/>
          </a:xfrm>
          <a:prstGeom prst="rect">
            <a:avLst/>
          </a:prstGeom>
        </p:spPr>
        <p:txBody>
          <a:bodyPr vert="horz" lIns="91440" tIns="45720" rIns="91440" bIns="45720" rtlCol="0" anchor="b">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tg" sz="2600" b="1" dirty="0">
                <a:solidFill>
                  <a:schemeClr val="accent2">
                    <a:lumMod val="75000"/>
                  </a:schemeClr>
                </a:solidFill>
              </a:rPr>
              <a:t>Ташаккур!</a:t>
            </a:r>
            <a:endParaRPr lang="en-US" sz="2600" dirty="0">
              <a:solidFill>
                <a:schemeClr val="accent2">
                  <a:lumMod val="75000"/>
                </a:schemeClr>
              </a:solidFill>
            </a:endParaRPr>
          </a:p>
        </p:txBody>
      </p:sp>
      <p:sp>
        <p:nvSpPr>
          <p:cNvPr id="5" name="Subtitle 2">
            <a:extLst>
              <a:ext uri="{FF2B5EF4-FFF2-40B4-BE49-F238E27FC236}">
                <a16:creationId xmlns:a16="http://schemas.microsoft.com/office/drawing/2014/main" id="{4D62EC03-3FCC-7A4F-DEC1-87862FB5E6AD}"/>
              </a:ext>
            </a:extLst>
          </p:cNvPr>
          <p:cNvSpPr txBox="1">
            <a:spLocks/>
          </p:cNvSpPr>
          <p:nvPr/>
        </p:nvSpPr>
        <p:spPr>
          <a:xfrm>
            <a:off x="782468" y="2817431"/>
            <a:ext cx="6086727" cy="1389566"/>
          </a:xfrm>
          <a:prstGeom prst="rect">
            <a:avLst/>
          </a:prstGeom>
        </p:spPr>
        <p:txBody>
          <a:bodyPr vert="horz" lIns="91440" tIns="45720" rIns="91440" bIns="45720" rtlCol="0" anchor="t">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tg" sz="2000" b="1" dirty="0"/>
              <a:t>Кишвар: </a:t>
            </a:r>
            <a:r>
              <a:rPr lang="tg-Cyrl-TJ" sz="2100" dirty="0"/>
              <a:t>Ҷумҳурии </a:t>
            </a:r>
            <a:r>
              <a:rPr lang="tg" sz="2000" dirty="0"/>
              <a:t>Тоҷикистон</a:t>
            </a:r>
          </a:p>
          <a:p>
            <a:pPr marL="0" indent="0">
              <a:lnSpc>
                <a:spcPct val="90000"/>
              </a:lnSpc>
              <a:buNone/>
            </a:pPr>
            <a:endParaRPr lang="en-US" sz="2000" dirty="0"/>
          </a:p>
          <a:p>
            <a:pPr marL="0" indent="0">
              <a:lnSpc>
                <a:spcPct val="90000"/>
              </a:lnSpc>
              <a:buNone/>
            </a:pPr>
            <a:r>
              <a:rPr lang="tg" sz="2000" b="1" dirty="0"/>
              <a:t>Номи ташкилот:</a:t>
            </a:r>
            <a:r>
              <a:rPr lang="tg" sz="2000" dirty="0"/>
              <a:t> </a:t>
            </a:r>
            <a:endParaRPr lang="ru-RU" sz="2000" dirty="0"/>
          </a:p>
          <a:p>
            <a:pPr marL="0" indent="0">
              <a:lnSpc>
                <a:spcPct val="90000"/>
              </a:lnSpc>
              <a:buNone/>
            </a:pPr>
            <a:r>
              <a:rPr lang="tg" sz="2000" dirty="0"/>
              <a:t>Ташкилоти чамъият</a:t>
            </a:r>
            <a:r>
              <a:rPr lang="ru-RU" sz="2000" dirty="0" err="1"/>
              <a:t>ии</a:t>
            </a:r>
            <a:endParaRPr lang="ru-RU" sz="2000" dirty="0"/>
          </a:p>
          <a:p>
            <a:pPr marL="0" indent="0">
              <a:lnSpc>
                <a:spcPct val="90000"/>
              </a:lnSpc>
              <a:buNone/>
            </a:pPr>
            <a:r>
              <a:rPr lang="tg" sz="2000" dirty="0"/>
              <a:t>“МИР – Маркази Имконият баҳри Рушд”</a:t>
            </a:r>
          </a:p>
          <a:p>
            <a:pPr>
              <a:lnSpc>
                <a:spcPct val="90000"/>
              </a:lnSpc>
            </a:pPr>
            <a:endParaRPr lang="en-US" sz="2000" dirty="0"/>
          </a:p>
        </p:txBody>
      </p:sp>
      <p:sp>
        <p:nvSpPr>
          <p:cNvPr id="11" name="Заголовок 1">
            <a:extLst>
              <a:ext uri="{FF2B5EF4-FFF2-40B4-BE49-F238E27FC236}">
                <a16:creationId xmlns:a16="http://schemas.microsoft.com/office/drawing/2014/main" id="{E264EA5F-F248-42DF-849F-4523E3B7688E}"/>
              </a:ext>
            </a:extLst>
          </p:cNvPr>
          <p:cNvSpPr txBox="1">
            <a:spLocks/>
          </p:cNvSpPr>
          <p:nvPr/>
        </p:nvSpPr>
        <p:spPr>
          <a:xfrm>
            <a:off x="2331796" y="6530671"/>
            <a:ext cx="7569200" cy="26835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g" sz="1100" b="1" dirty="0">
                <a:solidFill>
                  <a:schemeClr val="accent2">
                    <a:lumMod val="50000"/>
                  </a:schemeClr>
                </a:solidFill>
                <a:latin typeface="Calibri" panose="020F0502020204030204" pitchFamily="34" charset="0"/>
              </a:rPr>
              <a:t>Ҷумҳурии Тоҷикистон, Хуҷанд </a:t>
            </a:r>
            <a:r>
              <a:rPr lang="tg" sz="1100" b="1" u="sng" dirty="0">
                <a:solidFill>
                  <a:srgbClr val="0E32E8"/>
                </a:solidFill>
                <a:latin typeface="Calibri" panose="020F0502020204030204" pitchFamily="34" charset="0"/>
              </a:rPr>
              <a:t>, </a:t>
            </a:r>
            <a:r>
              <a:rPr lang="tg" sz="1100" b="1" dirty="0">
                <a:solidFill>
                  <a:schemeClr val="accent2">
                    <a:lumMod val="50000"/>
                  </a:schemeClr>
                </a:solidFill>
                <a:latin typeface="Calibri" panose="020F0502020204030204" pitchFamily="34" charset="0"/>
                <a:hlinkClick r:id="rId4"/>
              </a:rPr>
              <a:t>PO.Mir.Tajikistan@gmail.com </a:t>
            </a:r>
            <a:r>
              <a:rPr lang="tg" sz="1100" b="1" dirty="0">
                <a:solidFill>
                  <a:schemeClr val="accent2">
                    <a:lumMod val="50000"/>
                  </a:schemeClr>
                </a:solidFill>
                <a:latin typeface="Calibri" panose="020F0502020204030204" pitchFamily="34" charset="0"/>
              </a:rPr>
              <a:t>, </a:t>
            </a:r>
            <a:r>
              <a:rPr lang="tg" sz="1100" b="1" dirty="0">
                <a:solidFill>
                  <a:schemeClr val="accent2">
                    <a:lumMod val="50000"/>
                  </a:schemeClr>
                </a:solidFill>
                <a:latin typeface="Calibri" panose="020F0502020204030204" pitchFamily="34" charset="0"/>
                <a:hlinkClick r:id="rId5"/>
              </a:rPr>
              <a:t>facebook.com/MIRTAJIKISTAN </a:t>
            </a:r>
            <a:r>
              <a:rPr lang="tg" sz="1100" b="1" dirty="0">
                <a:solidFill>
                  <a:schemeClr val="accent2">
                    <a:lumMod val="50000"/>
                  </a:schemeClr>
                </a:solidFill>
                <a:latin typeface="Calibri" panose="020F0502020204030204" pitchFamily="34" charset="0"/>
              </a:rPr>
              <a:t>, </a:t>
            </a:r>
            <a:r>
              <a:rPr lang="tg" sz="1100" b="1" u="sng" dirty="0">
                <a:solidFill>
                  <a:srgbClr val="0E32E8"/>
                </a:solidFill>
                <a:latin typeface="Calibri" panose="020F0502020204030204" pitchFamily="34" charset="0"/>
              </a:rPr>
              <a:t>twitter.com/MIRTajikistan</a:t>
            </a:r>
          </a:p>
        </p:txBody>
      </p:sp>
      <p:pic>
        <p:nvPicPr>
          <p:cNvPr id="14" name="Рисунок 13">
            <a:extLst>
              <a:ext uri="{FF2B5EF4-FFF2-40B4-BE49-F238E27FC236}">
                <a16:creationId xmlns:a16="http://schemas.microsoft.com/office/drawing/2014/main" id="{D8367132-7DB1-46FE-82D1-9FF8A2B07A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7152" y="45392"/>
            <a:ext cx="2502414" cy="952330"/>
          </a:xfrm>
          <a:prstGeom prst="rect">
            <a:avLst/>
          </a:prstGeom>
        </p:spPr>
      </p:pic>
      <p:sp>
        <p:nvSpPr>
          <p:cNvPr id="9" name="Subtitle 2">
            <a:extLst>
              <a:ext uri="{FF2B5EF4-FFF2-40B4-BE49-F238E27FC236}">
                <a16:creationId xmlns:a16="http://schemas.microsoft.com/office/drawing/2014/main" id="{B24767EE-9552-4ACD-BA2E-B451FE1F3A51}"/>
              </a:ext>
            </a:extLst>
          </p:cNvPr>
          <p:cNvSpPr txBox="1">
            <a:spLocks/>
          </p:cNvSpPr>
          <p:nvPr/>
        </p:nvSpPr>
        <p:spPr>
          <a:xfrm>
            <a:off x="5354619" y="4106958"/>
            <a:ext cx="1403826" cy="400694"/>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tg" sz="1700" b="1" dirty="0"/>
              <a:t>Facebook</a:t>
            </a:r>
          </a:p>
        </p:txBody>
      </p:sp>
      <p:sp>
        <p:nvSpPr>
          <p:cNvPr id="13" name="Subtitle 2">
            <a:extLst>
              <a:ext uri="{FF2B5EF4-FFF2-40B4-BE49-F238E27FC236}">
                <a16:creationId xmlns:a16="http://schemas.microsoft.com/office/drawing/2014/main" id="{4A99016A-5583-4962-B933-B6BE778585B8}"/>
              </a:ext>
            </a:extLst>
          </p:cNvPr>
          <p:cNvSpPr txBox="1">
            <a:spLocks/>
          </p:cNvSpPr>
          <p:nvPr/>
        </p:nvSpPr>
        <p:spPr>
          <a:xfrm>
            <a:off x="8610600" y="4140608"/>
            <a:ext cx="1403826" cy="308016"/>
          </a:xfrm>
          <a:prstGeom prst="rect">
            <a:avLst/>
          </a:prstGeom>
        </p:spPr>
        <p:txBody>
          <a:bodyPr vert="horz" lIns="91440" tIns="45720" rIns="91440" bIns="45720" rtlCol="0" anchor="t">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tg" sz="1700" b="1" dirty="0"/>
              <a:t>Twitter</a:t>
            </a:r>
          </a:p>
        </p:txBody>
      </p:sp>
      <p:pic>
        <p:nvPicPr>
          <p:cNvPr id="8" name="Рисунок 7">
            <a:extLst>
              <a:ext uri="{FF2B5EF4-FFF2-40B4-BE49-F238E27FC236}">
                <a16:creationId xmlns:a16="http://schemas.microsoft.com/office/drawing/2014/main" id="{C0AE4F08-C3C9-41E5-98F9-A6E54554F4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63896" y="4514829"/>
            <a:ext cx="1905000" cy="1857507"/>
          </a:xfrm>
          <a:prstGeom prst="rect">
            <a:avLst/>
          </a:prstGeom>
        </p:spPr>
      </p:pic>
      <p:pic>
        <p:nvPicPr>
          <p:cNvPr id="16" name="Рисунок 15">
            <a:extLst>
              <a:ext uri="{FF2B5EF4-FFF2-40B4-BE49-F238E27FC236}">
                <a16:creationId xmlns:a16="http://schemas.microsoft.com/office/drawing/2014/main" id="{BBB01288-9312-4876-B443-5BCA54B7CBC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98474" y="4501668"/>
            <a:ext cx="1915982" cy="1857600"/>
          </a:xfrm>
          <a:prstGeom prst="rect">
            <a:avLst/>
          </a:prstGeom>
        </p:spPr>
      </p:pic>
      <p:pic>
        <p:nvPicPr>
          <p:cNvPr id="12" name="Рисунок 11">
            <a:extLst>
              <a:ext uri="{FF2B5EF4-FFF2-40B4-BE49-F238E27FC236}">
                <a16:creationId xmlns:a16="http://schemas.microsoft.com/office/drawing/2014/main" id="{8CE9441A-AF92-E7BA-D10A-2AC407F6580A}"/>
              </a:ext>
            </a:extLst>
          </p:cNvPr>
          <p:cNvPicPr>
            <a:picLocks noChangeAspect="1"/>
          </p:cNvPicPr>
          <p:nvPr/>
        </p:nvPicPr>
        <p:blipFill>
          <a:blip r:embed="rId9" cstate="print">
            <a:extLst>
              <a:ext uri="{28A0092B-C50C-407E-A947-70E740481C1C}">
                <a14:useLocalDpi xmlns:a14="http://schemas.microsoft.com/office/drawing/2010/main" val="0"/>
              </a:ext>
            </a:extLst>
          </a:blip>
          <a:srcRect l="3939" t="2946" r="693" b="1882"/>
          <a:stretch/>
        </p:blipFill>
        <p:spPr>
          <a:xfrm>
            <a:off x="2045239" y="4501668"/>
            <a:ext cx="1848288" cy="1844440"/>
          </a:xfrm>
          <a:prstGeom prst="rect">
            <a:avLst/>
          </a:prstGeom>
        </p:spPr>
      </p:pic>
    </p:spTree>
    <p:extLst>
      <p:ext uri="{BB962C8B-B14F-4D97-AF65-F5344CB8AC3E}">
        <p14:creationId xmlns:p14="http://schemas.microsoft.com/office/powerpoint/2010/main" val="3701270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74134012-2D57-4C3E-9DBE-5BDB39B8BC3E}"/>
              </a:ext>
            </a:extLst>
          </p:cNvPr>
          <p:cNvSpPr txBox="1"/>
          <p:nvPr/>
        </p:nvSpPr>
        <p:spPr>
          <a:xfrm>
            <a:off x="3531764" y="977266"/>
            <a:ext cx="5425703" cy="369332"/>
          </a:xfrm>
          <a:prstGeom prst="rect">
            <a:avLst/>
          </a:prstGeom>
          <a:noFill/>
        </p:spPr>
        <p:txBody>
          <a:bodyPr wrap="square">
            <a:spAutoFit/>
          </a:bodyPr>
          <a:lstStyle/>
          <a:p>
            <a:pPr algn="ctr"/>
            <a:r>
              <a:rPr lang="tg" b="1" dirty="0">
                <a:solidFill>
                  <a:schemeClr val="accent2">
                    <a:lumMod val="75000"/>
                  </a:schemeClr>
                </a:solidFill>
              </a:rPr>
              <a:t>СТРАТЕГИЯИ ЛОИҲА</a:t>
            </a:r>
            <a:endParaRPr lang="ru-RU" b="1" dirty="0">
              <a:solidFill>
                <a:schemeClr val="accent2">
                  <a:lumMod val="75000"/>
                </a:schemeClr>
              </a:solidFill>
            </a:endParaRPr>
          </a:p>
        </p:txBody>
      </p:sp>
      <p:pic>
        <p:nvPicPr>
          <p:cNvPr id="4" name="Рисунок 3">
            <a:extLst>
              <a:ext uri="{FF2B5EF4-FFF2-40B4-BE49-F238E27FC236}">
                <a16:creationId xmlns:a16="http://schemas.microsoft.com/office/drawing/2014/main" id="{C3C480BB-2446-44F5-BB45-D225946E8C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396867"/>
            <a:ext cx="5943600" cy="4461133"/>
          </a:xfrm>
          <a:prstGeom prst="rect">
            <a:avLst/>
          </a:prstGeom>
        </p:spPr>
      </p:pic>
      <p:sp>
        <p:nvSpPr>
          <p:cNvPr id="16" name="TextBox 15">
            <a:extLst>
              <a:ext uri="{FF2B5EF4-FFF2-40B4-BE49-F238E27FC236}">
                <a16:creationId xmlns:a16="http://schemas.microsoft.com/office/drawing/2014/main" id="{D1F28E05-EF20-4639-B7ED-2FD789DB801D}"/>
              </a:ext>
            </a:extLst>
          </p:cNvPr>
          <p:cNvSpPr txBox="1"/>
          <p:nvPr/>
        </p:nvSpPr>
        <p:spPr>
          <a:xfrm>
            <a:off x="685801" y="1402711"/>
            <a:ext cx="11012084" cy="1077218"/>
          </a:xfrm>
          <a:prstGeom prst="rect">
            <a:avLst/>
          </a:prstGeom>
          <a:noFill/>
        </p:spPr>
        <p:txBody>
          <a:bodyPr wrap="square">
            <a:spAutoFit/>
          </a:bodyPr>
          <a:lstStyle/>
          <a:p>
            <a:pPr algn="just"/>
            <a:r>
              <a:rPr lang="tg" sz="1600" b="1" dirty="0">
                <a:solidFill>
                  <a:schemeClr val="accent6">
                    <a:lumMod val="50000"/>
                  </a:schemeClr>
                </a:solidFill>
              </a:rPr>
              <a:t>Стратегияҳо: </a:t>
            </a:r>
            <a:r>
              <a:rPr lang="tg" sz="1600" dirty="0"/>
              <a:t>Стратегияи лоиҳа ба </a:t>
            </a:r>
            <a:r>
              <a:rPr lang="tg-Cyrl-TJ" sz="1600" dirty="0"/>
              <a:t>васеъ намудани ҳуқуқ ва имкониятҳои занон ва духтароне, ки ба зӯроварӣ дучор шудаанд ва/ё дар чунин шароит зиндагӣ мекунанд, таҳкими ҳамкории муоссир байни сохторҳои давлатӣ ва ташкилотҳои ҷомеаи шаҳрвандии занон дар асоси ӯҳдадориҳои мавҷудаи ҳукумат барои аз байн бурдани зӯроварии гендерӣ ва шаҳвонӣ (ЗГШ) ва зӯроварӣ нисбати занону духтарон</a:t>
            </a:r>
            <a:r>
              <a:rPr lang="tg" sz="1600" dirty="0"/>
              <a:t>, </a:t>
            </a:r>
            <a:r>
              <a:rPr lang="tg-Cyrl-TJ" sz="1600" dirty="0"/>
              <a:t>сиёсат ва барномаҳои мавҷудаи баробарии гендерӣ, равона карда шудааст.</a:t>
            </a:r>
            <a:endParaRPr lang="ru-RU" sz="1600" dirty="0"/>
          </a:p>
        </p:txBody>
      </p:sp>
      <p:sp>
        <p:nvSpPr>
          <p:cNvPr id="20" name="TextBox 19">
            <a:extLst>
              <a:ext uri="{FF2B5EF4-FFF2-40B4-BE49-F238E27FC236}">
                <a16:creationId xmlns:a16="http://schemas.microsoft.com/office/drawing/2014/main" id="{ECC6F85C-A81B-4C2C-8264-3D36ECDB0366}"/>
              </a:ext>
            </a:extLst>
          </p:cNvPr>
          <p:cNvSpPr txBox="1"/>
          <p:nvPr/>
        </p:nvSpPr>
        <p:spPr>
          <a:xfrm>
            <a:off x="649794" y="3733800"/>
            <a:ext cx="5122129" cy="2246769"/>
          </a:xfrm>
          <a:prstGeom prst="rect">
            <a:avLst/>
          </a:prstGeom>
          <a:noFill/>
        </p:spPr>
        <p:txBody>
          <a:bodyPr wrap="square">
            <a:spAutoFit/>
          </a:bodyPr>
          <a:lstStyle/>
          <a:p>
            <a:r>
              <a:rPr lang="tg" sz="1600" b="1" dirty="0">
                <a:solidFill>
                  <a:schemeClr val="accent6">
                    <a:lumMod val="50000"/>
                  </a:schemeClr>
                </a:solidFill>
              </a:rPr>
              <a:t>Гуруҳи мақсаднок: </a:t>
            </a:r>
          </a:p>
          <a:p>
            <a:r>
              <a:rPr lang="tg-Cyrl-TJ" sz="1200" dirty="0"/>
              <a:t>занону духтарони </a:t>
            </a:r>
            <a:r>
              <a:rPr lang="tg" sz="1200" dirty="0"/>
              <a:t>20-59 сола, ки ​</a:t>
            </a:r>
            <a:r>
              <a:rPr lang="tg-Cyrl-TJ" sz="1200" dirty="0"/>
              <a:t>ба зӯроварӣ дучор шудаанд ва/ё дар чунин шароит зиндагӣ мекунанд</a:t>
            </a:r>
            <a:r>
              <a:rPr lang="tg" sz="1200" dirty="0"/>
              <a:t>.</a:t>
            </a:r>
          </a:p>
          <a:p>
            <a:endParaRPr lang="ru-RU" sz="1600" dirty="0"/>
          </a:p>
          <a:p>
            <a:r>
              <a:rPr lang="tg" sz="1600" b="1" dirty="0">
                <a:solidFill>
                  <a:schemeClr val="accent6">
                    <a:lumMod val="50000"/>
                  </a:schemeClr>
                </a:solidFill>
              </a:rPr>
              <a:t>Бенефитсиарҳо: </a:t>
            </a:r>
          </a:p>
          <a:p>
            <a:r>
              <a:rPr lang="tg" sz="1200" dirty="0"/>
              <a:t>намояндагони мақомотҳои иҷроияи ҳокимияти давлатӣ ва роҳбарияти маҳаллӣ, занони фаъоли ҷомеа, созмонҳои ҷамъиятии аз ҷониби занон роҳбаришаванда</a:t>
            </a:r>
          </a:p>
          <a:p>
            <a:endParaRPr lang="tg" sz="1600" b="1" dirty="0">
              <a:solidFill>
                <a:schemeClr val="accent6">
                  <a:lumMod val="50000"/>
                </a:schemeClr>
              </a:solidFill>
            </a:endParaRPr>
          </a:p>
          <a:p>
            <a:r>
              <a:rPr lang="tg" sz="1600" b="1" dirty="0">
                <a:solidFill>
                  <a:schemeClr val="accent6">
                    <a:lumMod val="50000"/>
                  </a:schemeClr>
                </a:solidFill>
              </a:rPr>
              <a:t>Давраи лоиҳа: </a:t>
            </a:r>
            <a:r>
              <a:rPr lang="tg" sz="1600" dirty="0"/>
              <a:t>солҳои 2024-2026</a:t>
            </a:r>
            <a:endParaRPr lang="ru-RU" sz="1600" dirty="0"/>
          </a:p>
        </p:txBody>
      </p:sp>
      <p:sp>
        <p:nvSpPr>
          <p:cNvPr id="22" name="Title 1">
            <a:extLst>
              <a:ext uri="{FF2B5EF4-FFF2-40B4-BE49-F238E27FC236}">
                <a16:creationId xmlns:a16="http://schemas.microsoft.com/office/drawing/2014/main" id="{05973771-2F2C-4A8A-B738-2F9E34F9D754}"/>
              </a:ext>
            </a:extLst>
          </p:cNvPr>
          <p:cNvSpPr txBox="1">
            <a:spLocks/>
          </p:cNvSpPr>
          <p:nvPr/>
        </p:nvSpPr>
        <p:spPr>
          <a:xfrm>
            <a:off x="2397760" y="441223"/>
            <a:ext cx="8194040" cy="328657"/>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tg" sz="1000" b="1" dirty="0"/>
              <a:t>Номи лоиҳа: </a:t>
            </a:r>
            <a:r>
              <a:rPr lang="tg" sz="1000" kern="0" dirty="0">
                <a:latin typeface="Times New Roman" panose="02020603050405020304" pitchFamily="18" charset="0"/>
                <a:ea typeface="Times New Roman" panose="02020603050405020304" pitchFamily="18" charset="0"/>
              </a:rPr>
              <a:t>«</a:t>
            </a:r>
            <a:r>
              <a:rPr lang="tg-Cyrl-TJ" sz="1000" dirty="0"/>
              <a:t>Ҳамкории самараноки сохторҳои давлатӣ ва ташкилотҳои ҷомеаи шаҳрвандӣ баҳри таҳкими иқтидори ҷомеаи маҳаллӣ</a:t>
            </a:r>
          </a:p>
          <a:p>
            <a:pPr>
              <a:lnSpc>
                <a:spcPct val="90000"/>
              </a:lnSpc>
            </a:pPr>
            <a:r>
              <a:rPr lang="tg-Cyrl-TJ" sz="1000" dirty="0"/>
              <a:t>оид ба пешгирии зӯроварӣ нисбати занон дар ду вилояти Тоҷикистон”</a:t>
            </a:r>
            <a:endParaRPr lang="en-US" sz="1000" dirty="0"/>
          </a:p>
        </p:txBody>
      </p:sp>
      <p:pic>
        <p:nvPicPr>
          <p:cNvPr id="7" name="Рисунок 6">
            <a:extLst>
              <a:ext uri="{FF2B5EF4-FFF2-40B4-BE49-F238E27FC236}">
                <a16:creationId xmlns:a16="http://schemas.microsoft.com/office/drawing/2014/main" id="{1319EC80-1A9D-441B-9E24-EA6225247A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460" y="213571"/>
            <a:ext cx="1686340" cy="641761"/>
          </a:xfrm>
          <a:prstGeom prst="rect">
            <a:avLst/>
          </a:prstGeom>
        </p:spPr>
      </p:pic>
      <p:pic>
        <p:nvPicPr>
          <p:cNvPr id="8" name="Рисунок 7">
            <a:extLst>
              <a:ext uri="{FF2B5EF4-FFF2-40B4-BE49-F238E27FC236}">
                <a16:creationId xmlns:a16="http://schemas.microsoft.com/office/drawing/2014/main" id="{27E31D50-7CDA-4CE3-86EA-02C701C3E3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7400" y="175998"/>
            <a:ext cx="741140" cy="754554"/>
          </a:xfrm>
          <a:prstGeom prst="rect">
            <a:avLst/>
          </a:prstGeom>
        </p:spPr>
      </p:pic>
    </p:spTree>
    <p:extLst>
      <p:ext uri="{BB962C8B-B14F-4D97-AF65-F5344CB8AC3E}">
        <p14:creationId xmlns:p14="http://schemas.microsoft.com/office/powerpoint/2010/main" val="3369205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16:creationId xmlns:a16="http://schemas.microsoft.com/office/drawing/2014/main" id="{6AC5BC95-1945-4B34-A8BE-6A33D4C05831}"/>
              </a:ext>
            </a:extLst>
          </p:cNvPr>
          <p:cNvGraphicFramePr/>
          <p:nvPr>
            <p:extLst>
              <p:ext uri="{D42A27DB-BD31-4B8C-83A1-F6EECF244321}">
                <p14:modId xmlns:p14="http://schemas.microsoft.com/office/powerpoint/2010/main" val="4130266381"/>
              </p:ext>
            </p:extLst>
          </p:nvPr>
        </p:nvGraphicFramePr>
        <p:xfrm>
          <a:off x="1600200" y="1367330"/>
          <a:ext cx="8991600" cy="5115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TextBox 17">
            <a:extLst>
              <a:ext uri="{FF2B5EF4-FFF2-40B4-BE49-F238E27FC236}">
                <a16:creationId xmlns:a16="http://schemas.microsoft.com/office/drawing/2014/main" id="{74134012-2D57-4C3E-9DBE-5BDB39B8BC3E}"/>
              </a:ext>
            </a:extLst>
          </p:cNvPr>
          <p:cNvSpPr txBox="1"/>
          <p:nvPr/>
        </p:nvSpPr>
        <p:spPr>
          <a:xfrm>
            <a:off x="3472011" y="959466"/>
            <a:ext cx="5425703" cy="369332"/>
          </a:xfrm>
          <a:prstGeom prst="rect">
            <a:avLst/>
          </a:prstGeom>
          <a:noFill/>
        </p:spPr>
        <p:txBody>
          <a:bodyPr wrap="square">
            <a:spAutoFit/>
          </a:bodyPr>
          <a:lstStyle/>
          <a:p>
            <a:pPr algn="ctr"/>
            <a:r>
              <a:rPr lang="tg" b="1" dirty="0">
                <a:solidFill>
                  <a:schemeClr val="accent2">
                    <a:lumMod val="75000"/>
                  </a:schemeClr>
                </a:solidFill>
              </a:rPr>
              <a:t>ЗАНҶИРАИ НАТИЧАҲО</a:t>
            </a:r>
            <a:endParaRPr lang="ru-RU" b="1" dirty="0">
              <a:solidFill>
                <a:schemeClr val="accent2">
                  <a:lumMod val="75000"/>
                </a:schemeClr>
              </a:solidFill>
            </a:endParaRPr>
          </a:p>
        </p:txBody>
      </p:sp>
      <p:sp>
        <p:nvSpPr>
          <p:cNvPr id="5" name="Title 1">
            <a:extLst>
              <a:ext uri="{FF2B5EF4-FFF2-40B4-BE49-F238E27FC236}">
                <a16:creationId xmlns:a16="http://schemas.microsoft.com/office/drawing/2014/main" id="{11C0DB6F-0108-4602-85D8-5FAB3E43045B}"/>
              </a:ext>
            </a:extLst>
          </p:cNvPr>
          <p:cNvSpPr txBox="1">
            <a:spLocks/>
          </p:cNvSpPr>
          <p:nvPr/>
        </p:nvSpPr>
        <p:spPr>
          <a:xfrm>
            <a:off x="2397760" y="441223"/>
            <a:ext cx="8194040" cy="328657"/>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tg" sz="1000" b="1" dirty="0"/>
              <a:t>Номи лоиҳа: </a:t>
            </a:r>
            <a:r>
              <a:rPr lang="tg" sz="1000" kern="0" dirty="0">
                <a:latin typeface="Times New Roman" panose="02020603050405020304" pitchFamily="18" charset="0"/>
                <a:ea typeface="Times New Roman" panose="02020603050405020304" pitchFamily="18" charset="0"/>
              </a:rPr>
              <a:t>«</a:t>
            </a:r>
            <a:r>
              <a:rPr lang="tg-Cyrl-TJ" sz="1000" dirty="0"/>
              <a:t>Ҳамкории самараноки сохторҳои давлатӣ ва ташкилотҳои ҷомеаи шаҳрвандӣ баҳри таҳкими иқтидори ҷомеаи маҳаллӣ</a:t>
            </a:r>
          </a:p>
          <a:p>
            <a:pPr>
              <a:lnSpc>
                <a:spcPct val="90000"/>
              </a:lnSpc>
            </a:pPr>
            <a:r>
              <a:rPr lang="tg-Cyrl-TJ" sz="1000" dirty="0"/>
              <a:t>оид ба пешгирии зӯроварӣ нисбати занон дар ду вилояти Тоҷикистон”</a:t>
            </a:r>
            <a:endParaRPr lang="en-US" sz="1000" dirty="0"/>
          </a:p>
        </p:txBody>
      </p:sp>
      <p:pic>
        <p:nvPicPr>
          <p:cNvPr id="6" name="Рисунок 5">
            <a:extLst>
              <a:ext uri="{FF2B5EF4-FFF2-40B4-BE49-F238E27FC236}">
                <a16:creationId xmlns:a16="http://schemas.microsoft.com/office/drawing/2014/main" id="{A4CC4A22-FF7B-4D1D-8F1A-3E27C04984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3460" y="213571"/>
            <a:ext cx="1686340" cy="641761"/>
          </a:xfrm>
          <a:prstGeom prst="rect">
            <a:avLst/>
          </a:prstGeom>
        </p:spPr>
      </p:pic>
      <p:pic>
        <p:nvPicPr>
          <p:cNvPr id="7" name="Рисунок 6">
            <a:extLst>
              <a:ext uri="{FF2B5EF4-FFF2-40B4-BE49-F238E27FC236}">
                <a16:creationId xmlns:a16="http://schemas.microsoft.com/office/drawing/2014/main" id="{FA9EE0BA-DA67-41BC-A5F4-5482AB8972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27400" y="175998"/>
            <a:ext cx="741140" cy="754554"/>
          </a:xfrm>
          <a:prstGeom prst="rect">
            <a:avLst/>
          </a:prstGeom>
        </p:spPr>
      </p:pic>
    </p:spTree>
    <p:extLst>
      <p:ext uri="{BB962C8B-B14F-4D97-AF65-F5344CB8AC3E}">
        <p14:creationId xmlns:p14="http://schemas.microsoft.com/office/powerpoint/2010/main" val="1678999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Заголовок 1">
            <a:extLst>
              <a:ext uri="{FF2B5EF4-FFF2-40B4-BE49-F238E27FC236}">
                <a16:creationId xmlns:a16="http://schemas.microsoft.com/office/drawing/2014/main" id="{766E4CED-7668-492B-81A4-F9AB71CC094D}"/>
              </a:ext>
            </a:extLst>
          </p:cNvPr>
          <p:cNvSpPr>
            <a:spLocks noGrp="1"/>
          </p:cNvSpPr>
          <p:nvPr>
            <p:ph type="title"/>
          </p:nvPr>
        </p:nvSpPr>
        <p:spPr>
          <a:xfrm>
            <a:off x="1790700" y="824556"/>
            <a:ext cx="8686800" cy="425573"/>
          </a:xfrm>
        </p:spPr>
        <p:txBody>
          <a:bodyPr>
            <a:noAutofit/>
          </a:bodyPr>
          <a:lstStyle/>
          <a:p>
            <a:pPr algn="ctr"/>
            <a:r>
              <a:rPr lang="tg" sz="1800" b="1" dirty="0">
                <a:solidFill>
                  <a:schemeClr val="accent2">
                    <a:lumMod val="75000"/>
                  </a:schemeClr>
                </a:solidFill>
              </a:rPr>
              <a:t>ЧОРАБИНИҲОИ ЛОИҲА ДАР ДАВРАИ СОЛҲОИ 2024-2026</a:t>
            </a:r>
            <a:endParaRPr lang="ru-RU" sz="1800" b="1" dirty="0">
              <a:solidFill>
                <a:schemeClr val="accent2">
                  <a:lumMod val="75000"/>
                </a:schemeClr>
              </a:solidFill>
            </a:endParaRPr>
          </a:p>
        </p:txBody>
      </p:sp>
      <p:sp>
        <p:nvSpPr>
          <p:cNvPr id="5" name="Объект 4">
            <a:extLst>
              <a:ext uri="{FF2B5EF4-FFF2-40B4-BE49-F238E27FC236}">
                <a16:creationId xmlns:a16="http://schemas.microsoft.com/office/drawing/2014/main" id="{F71483A1-744D-298E-A837-8FFFF98D257F}"/>
              </a:ext>
            </a:extLst>
          </p:cNvPr>
          <p:cNvSpPr>
            <a:spLocks noGrp="1"/>
          </p:cNvSpPr>
          <p:nvPr>
            <p:ph idx="1"/>
          </p:nvPr>
        </p:nvSpPr>
        <p:spPr>
          <a:xfrm>
            <a:off x="762000" y="1380865"/>
            <a:ext cx="11201400" cy="4911607"/>
          </a:xfrm>
        </p:spPr>
        <p:txBody>
          <a:bodyPr>
            <a:noAutofit/>
          </a:bodyPr>
          <a:lstStyle/>
          <a:p>
            <a:r>
              <a:rPr lang="ru-RU" sz="1500" dirty="0" err="1"/>
              <a:t>Баргузории</a:t>
            </a:r>
            <a:r>
              <a:rPr lang="ru-RU" sz="1500" dirty="0"/>
              <a:t> 4 </a:t>
            </a:r>
            <a:r>
              <a:rPr lang="ru-RU" sz="1500" dirty="0" err="1"/>
              <a:t>вохӯрии</a:t>
            </a:r>
            <a:r>
              <a:rPr lang="ru-RU" sz="1500" dirty="0"/>
              <a:t> </a:t>
            </a:r>
            <a:r>
              <a:rPr lang="ru-RU" sz="1500" dirty="0" err="1"/>
              <a:t>шиносоӣ</a:t>
            </a:r>
            <a:r>
              <a:rPr lang="ru-RU" sz="1500" dirty="0"/>
              <a:t> </a:t>
            </a:r>
            <a:r>
              <a:rPr lang="ru-RU" sz="1500" dirty="0" err="1"/>
              <a:t>бо</a:t>
            </a:r>
            <a:r>
              <a:rPr lang="ru-RU" sz="1500" dirty="0"/>
              <a:t> </a:t>
            </a:r>
            <a:r>
              <a:rPr lang="ru-RU" sz="1500" dirty="0" err="1"/>
              <a:t>лоиҳа</a:t>
            </a:r>
            <a:r>
              <a:rPr lang="ru-RU" sz="1500" dirty="0"/>
              <a:t> </a:t>
            </a:r>
            <a:r>
              <a:rPr lang="ru-RU" sz="1500" dirty="0" err="1"/>
              <a:t>бо</a:t>
            </a:r>
            <a:r>
              <a:rPr lang="ru-RU" sz="1500" dirty="0"/>
              <a:t> </a:t>
            </a:r>
            <a:r>
              <a:rPr lang="ru-RU" sz="1500" dirty="0" err="1"/>
              <a:t>ҷалби</a:t>
            </a:r>
            <a:r>
              <a:rPr lang="ru-RU" sz="1500" dirty="0"/>
              <a:t> 40 </a:t>
            </a:r>
            <a:r>
              <a:rPr lang="ru-RU" sz="1500" dirty="0" err="1"/>
              <a:t>нафар</a:t>
            </a:r>
            <a:r>
              <a:rPr lang="ru-RU" sz="1500" dirty="0"/>
              <a:t> </a:t>
            </a:r>
            <a:r>
              <a:rPr lang="ru-RU" sz="1500" dirty="0" err="1"/>
              <a:t>иштирокчӣ</a:t>
            </a:r>
            <a:r>
              <a:rPr lang="ru-RU" sz="1500" dirty="0"/>
              <a:t> </a:t>
            </a:r>
            <a:r>
              <a:rPr lang="ru-RU" sz="1500" dirty="0" err="1"/>
              <a:t>оид</a:t>
            </a:r>
            <a:r>
              <a:rPr lang="ru-RU" sz="1500" dirty="0"/>
              <a:t> ба </a:t>
            </a:r>
            <a:r>
              <a:rPr lang="ru-RU" sz="1500" dirty="0" err="1"/>
              <a:t>омӯзиши</a:t>
            </a:r>
            <a:r>
              <a:rPr lang="ru-RU" sz="1500" dirty="0"/>
              <a:t> </a:t>
            </a:r>
            <a:r>
              <a:rPr lang="ru-RU" sz="1500" dirty="0" err="1"/>
              <a:t>шартҳои</a:t>
            </a:r>
            <a:r>
              <a:rPr lang="ru-RU" sz="1500" dirty="0"/>
              <a:t> </a:t>
            </a:r>
            <a:r>
              <a:rPr lang="ru-RU" sz="1500" dirty="0" err="1"/>
              <a:t>интихоб</a:t>
            </a:r>
            <a:r>
              <a:rPr lang="ru-RU" sz="1500" dirty="0"/>
              <a:t> </a:t>
            </a:r>
            <a:r>
              <a:rPr lang="ru-RU" sz="1500" dirty="0" err="1"/>
              <a:t>ва</a:t>
            </a:r>
            <a:r>
              <a:rPr lang="ru-RU" sz="1500" dirty="0"/>
              <a:t> </a:t>
            </a:r>
            <a:r>
              <a:rPr lang="ru-RU" sz="1500" dirty="0" err="1"/>
              <a:t>талабот</a:t>
            </a:r>
            <a:r>
              <a:rPr lang="ru-RU" sz="1500" dirty="0"/>
              <a:t> ба </a:t>
            </a:r>
            <a:r>
              <a:rPr lang="ru-RU" sz="1500" dirty="0" err="1"/>
              <a:t>иштирокчиён</a:t>
            </a:r>
            <a:r>
              <a:rPr lang="ru-RU" sz="1500" dirty="0"/>
              <a:t>, </a:t>
            </a:r>
            <a:r>
              <a:rPr lang="ru-RU" sz="1500" dirty="0" err="1"/>
              <a:t>банақшагирии</a:t>
            </a:r>
            <a:r>
              <a:rPr lang="ru-RU" sz="1500" dirty="0"/>
              <a:t> </a:t>
            </a:r>
            <a:r>
              <a:rPr lang="ru-RU" sz="1500" dirty="0" err="1"/>
              <a:t>фаъолияти</a:t>
            </a:r>
            <a:r>
              <a:rPr lang="ru-RU" sz="1500" dirty="0"/>
              <a:t> </a:t>
            </a:r>
            <a:r>
              <a:rPr lang="ru-RU" sz="1500" dirty="0" err="1"/>
              <a:t>лоиҳа</a:t>
            </a:r>
            <a:r>
              <a:rPr lang="ru-RU" sz="1500" dirty="0"/>
              <a:t>;</a:t>
            </a:r>
          </a:p>
          <a:p>
            <a:r>
              <a:rPr lang="ru-RU" sz="1500" dirty="0" err="1"/>
              <a:t>Баргузории</a:t>
            </a:r>
            <a:r>
              <a:rPr lang="ru-RU" sz="1500" dirty="0"/>
              <a:t> 12 </a:t>
            </a:r>
            <a:r>
              <a:rPr lang="ru-RU" sz="1500" dirty="0" err="1"/>
              <a:t>маъракаҳои</a:t>
            </a:r>
            <a:r>
              <a:rPr lang="ru-RU" sz="1500" dirty="0"/>
              <a:t> </a:t>
            </a:r>
            <a:r>
              <a:rPr lang="ru-RU" sz="1500" dirty="0" err="1"/>
              <a:t>иттилоотӣ</a:t>
            </a:r>
            <a:r>
              <a:rPr lang="ru-RU" sz="1500" dirty="0"/>
              <a:t> </a:t>
            </a:r>
            <a:r>
              <a:rPr lang="ru-RU" sz="1500" dirty="0" err="1"/>
              <a:t>барои</a:t>
            </a:r>
            <a:r>
              <a:rPr lang="ru-RU" sz="1500" dirty="0"/>
              <a:t> на </a:t>
            </a:r>
            <a:r>
              <a:rPr lang="ru-RU" sz="1500" dirty="0" err="1"/>
              <a:t>кам</a:t>
            </a:r>
            <a:r>
              <a:rPr lang="ru-RU" sz="1500" dirty="0"/>
              <a:t> аз 2500 </a:t>
            </a:r>
            <a:r>
              <a:rPr lang="ru-RU" sz="1500" dirty="0" err="1"/>
              <a:t>нафар</a:t>
            </a:r>
            <a:r>
              <a:rPr lang="ru-RU" sz="1500" dirty="0"/>
              <a:t> </a:t>
            </a:r>
            <a:r>
              <a:rPr lang="ru-RU" sz="1500" dirty="0" err="1"/>
              <a:t>баҳри</a:t>
            </a:r>
            <a:r>
              <a:rPr lang="ru-RU" sz="1500" dirty="0"/>
              <a:t> баланд </a:t>
            </a:r>
            <a:r>
              <a:rPr lang="ru-RU" sz="1500" dirty="0" err="1"/>
              <a:t>бардоштани</a:t>
            </a:r>
            <a:r>
              <a:rPr lang="ru-RU" sz="1500" dirty="0"/>
              <a:t> </a:t>
            </a:r>
            <a:r>
              <a:rPr lang="ru-RU" sz="1500" dirty="0" err="1"/>
              <a:t>маълумотнокӣ</a:t>
            </a:r>
            <a:r>
              <a:rPr lang="ru-RU" sz="1500" dirty="0"/>
              <a:t> </a:t>
            </a:r>
            <a:r>
              <a:rPr lang="ru-RU" sz="1500" dirty="0" err="1"/>
              <a:t>оиди</a:t>
            </a:r>
            <a:r>
              <a:rPr lang="ru-RU" sz="1500" dirty="0"/>
              <a:t> </a:t>
            </a:r>
            <a:r>
              <a:rPr lang="ru-RU" sz="1500" dirty="0" err="1"/>
              <a:t>ҳуқуқи</a:t>
            </a:r>
            <a:r>
              <a:rPr lang="ru-RU" sz="1500" dirty="0"/>
              <a:t> </a:t>
            </a:r>
            <a:r>
              <a:rPr lang="ru-RU" sz="1500" dirty="0" err="1"/>
              <a:t>инсон</a:t>
            </a:r>
            <a:r>
              <a:rPr lang="ru-RU" sz="1500" dirty="0"/>
              <a:t>, </a:t>
            </a:r>
            <a:r>
              <a:rPr lang="ru-RU" sz="1500" dirty="0" err="1"/>
              <a:t>баробарии</a:t>
            </a:r>
            <a:r>
              <a:rPr lang="ru-RU" sz="1500" dirty="0"/>
              <a:t> </a:t>
            </a:r>
            <a:r>
              <a:rPr lang="ru-RU" sz="1500" dirty="0" err="1"/>
              <a:t>гендерӣ</a:t>
            </a:r>
            <a:r>
              <a:rPr lang="ru-RU" sz="1500" dirty="0"/>
              <a:t> </a:t>
            </a:r>
            <a:r>
              <a:rPr lang="ru-RU" sz="1500" dirty="0" err="1"/>
              <a:t>ва</a:t>
            </a:r>
            <a:r>
              <a:rPr lang="ru-RU" sz="1500" dirty="0"/>
              <a:t> </a:t>
            </a:r>
            <a:r>
              <a:rPr lang="ru-RU" sz="1500" dirty="0" err="1"/>
              <a:t>пешгирии</a:t>
            </a:r>
            <a:r>
              <a:rPr lang="ru-RU" sz="1500" dirty="0"/>
              <a:t> </a:t>
            </a:r>
            <a:r>
              <a:rPr lang="ru-RU" sz="1500" dirty="0" err="1"/>
              <a:t>зӯроварӣ</a:t>
            </a:r>
            <a:r>
              <a:rPr lang="ru-RU" sz="1500" dirty="0"/>
              <a:t> </a:t>
            </a:r>
            <a:r>
              <a:rPr lang="ru-RU" sz="1500" dirty="0" err="1"/>
              <a:t>нисбати</a:t>
            </a:r>
            <a:r>
              <a:rPr lang="ru-RU" sz="1500" dirty="0"/>
              <a:t> </a:t>
            </a:r>
            <a:r>
              <a:rPr lang="ru-RU" sz="1500" dirty="0" err="1"/>
              <a:t>занон</a:t>
            </a:r>
            <a:r>
              <a:rPr lang="ru-RU" sz="1500" dirty="0"/>
              <a:t>;</a:t>
            </a:r>
          </a:p>
          <a:p>
            <a:r>
              <a:rPr lang="ru-RU" sz="1500" dirty="0" err="1"/>
              <a:t>Баргузории</a:t>
            </a:r>
            <a:r>
              <a:rPr lang="ru-RU" sz="1500" dirty="0"/>
              <a:t> 24 тренинги </a:t>
            </a:r>
            <a:r>
              <a:rPr lang="ru-RU" sz="1500" dirty="0" err="1"/>
              <a:t>дурӯза</a:t>
            </a:r>
            <a:r>
              <a:rPr lang="ru-RU" sz="1500" dirty="0"/>
              <a:t> </a:t>
            </a:r>
            <a:r>
              <a:rPr lang="ru-RU" sz="1500" dirty="0" err="1"/>
              <a:t>барои</a:t>
            </a:r>
            <a:r>
              <a:rPr lang="ru-RU" sz="1500" dirty="0"/>
              <a:t> 240 </a:t>
            </a:r>
            <a:r>
              <a:rPr lang="ru-RU" sz="1500" dirty="0" err="1"/>
              <a:t>нафар</a:t>
            </a:r>
            <a:r>
              <a:rPr lang="ru-RU" sz="1500" dirty="0"/>
              <a:t> </a:t>
            </a:r>
            <a:r>
              <a:rPr lang="ru-RU" sz="1500" dirty="0" err="1"/>
              <a:t>занон</a:t>
            </a:r>
            <a:r>
              <a:rPr lang="ru-RU" sz="1500" dirty="0"/>
              <a:t> </a:t>
            </a:r>
            <a:r>
              <a:rPr lang="ru-RU" sz="1500" dirty="0" err="1"/>
              <a:t>оиди</a:t>
            </a:r>
            <a:r>
              <a:rPr lang="ru-RU" sz="1500" dirty="0"/>
              <a:t> баланд </a:t>
            </a:r>
            <a:r>
              <a:rPr lang="ru-RU" sz="1500" dirty="0" err="1"/>
              <a:t>бардоштани</a:t>
            </a:r>
            <a:r>
              <a:rPr lang="ru-RU" sz="1500" dirty="0"/>
              <a:t> </a:t>
            </a:r>
            <a:r>
              <a:rPr lang="ru-RU" sz="1500" dirty="0" err="1"/>
              <a:t>сатҳи</a:t>
            </a:r>
            <a:r>
              <a:rPr lang="ru-RU" sz="1500" dirty="0"/>
              <a:t> </a:t>
            </a:r>
            <a:r>
              <a:rPr lang="ru-RU" sz="1500" dirty="0" err="1"/>
              <a:t>дониши</a:t>
            </a:r>
            <a:r>
              <a:rPr lang="ru-RU" sz="1500" dirty="0"/>
              <a:t> </a:t>
            </a:r>
            <a:r>
              <a:rPr lang="ru-RU" sz="1500" dirty="0" err="1"/>
              <a:t>ҳуқуқӣ</a:t>
            </a:r>
            <a:r>
              <a:rPr lang="ru-RU" sz="1500" dirty="0"/>
              <a:t>, </a:t>
            </a:r>
            <a:r>
              <a:rPr lang="ru-RU" sz="1500" dirty="0" err="1"/>
              <a:t>иқтисодӣ</a:t>
            </a:r>
            <a:r>
              <a:rPr lang="ru-RU" sz="1500" dirty="0"/>
              <a:t> </a:t>
            </a:r>
            <a:r>
              <a:rPr lang="ru-RU" sz="1500" dirty="0" err="1"/>
              <a:t>ва</a:t>
            </a:r>
            <a:r>
              <a:rPr lang="ru-RU" sz="1500" dirty="0"/>
              <a:t> </a:t>
            </a:r>
            <a:r>
              <a:rPr lang="ru-RU" sz="1500" dirty="0" err="1"/>
              <a:t>малакаҳои</a:t>
            </a:r>
            <a:r>
              <a:rPr lang="ru-RU" sz="1500" dirty="0"/>
              <a:t> </a:t>
            </a:r>
            <a:r>
              <a:rPr lang="ru-RU" sz="1500" dirty="0" err="1"/>
              <a:t>онҳо</a:t>
            </a:r>
            <a:r>
              <a:rPr lang="ru-RU" sz="1500" dirty="0"/>
              <a:t>;</a:t>
            </a:r>
          </a:p>
          <a:p>
            <a:r>
              <a:rPr lang="ru-RU" sz="1500" dirty="0" err="1"/>
              <a:t>Баргузории</a:t>
            </a:r>
            <a:r>
              <a:rPr lang="ru-RU" sz="1500" dirty="0"/>
              <a:t> 24 </a:t>
            </a:r>
            <a:r>
              <a:rPr lang="ru-RU" sz="1500" dirty="0" err="1"/>
              <a:t>вохӯриҳои</a:t>
            </a:r>
            <a:r>
              <a:rPr lang="ru-RU" sz="1500" dirty="0"/>
              <a:t> </a:t>
            </a:r>
            <a:r>
              <a:rPr lang="ru-RU" sz="1500" dirty="0" err="1"/>
              <a:t>гуруҳи</a:t>
            </a:r>
            <a:r>
              <a:rPr lang="ru-RU" sz="1500" dirty="0"/>
              <a:t> </a:t>
            </a:r>
            <a:r>
              <a:rPr lang="ru-RU" sz="1500" dirty="0" err="1"/>
              <a:t>корӣ</a:t>
            </a:r>
            <a:r>
              <a:rPr lang="ru-RU" sz="1500" dirty="0"/>
              <a:t> </a:t>
            </a:r>
            <a:r>
              <a:rPr lang="ru-RU" sz="1500" dirty="0" err="1"/>
              <a:t>бо</a:t>
            </a:r>
            <a:r>
              <a:rPr lang="ru-RU" sz="1500" dirty="0"/>
              <a:t> </a:t>
            </a:r>
            <a:r>
              <a:rPr lang="ru-RU" sz="1500" dirty="0" err="1"/>
              <a:t>ҷомеаи</a:t>
            </a:r>
            <a:r>
              <a:rPr lang="ru-RU" sz="1500" dirty="0"/>
              <a:t> </a:t>
            </a:r>
            <a:r>
              <a:rPr lang="ru-RU" sz="1500" dirty="0" err="1"/>
              <a:t>маҳаллӣ</a:t>
            </a:r>
            <a:r>
              <a:rPr lang="ru-RU" sz="1500" dirty="0"/>
              <a:t> </a:t>
            </a:r>
            <a:r>
              <a:rPr lang="ru-RU" sz="1500" dirty="0" err="1"/>
              <a:t>барои</a:t>
            </a:r>
            <a:r>
              <a:rPr lang="ru-RU" sz="1500" dirty="0"/>
              <a:t> </a:t>
            </a:r>
            <a:r>
              <a:rPr lang="ru-RU" sz="1500" dirty="0" err="1"/>
              <a:t>муҳокимаи</a:t>
            </a:r>
            <a:r>
              <a:rPr lang="ru-RU" sz="1500" dirty="0"/>
              <a:t> </a:t>
            </a:r>
            <a:r>
              <a:rPr lang="ru-RU" sz="1500" dirty="0" err="1"/>
              <a:t>вазъияти</a:t>
            </a:r>
            <a:r>
              <a:rPr lang="ru-RU" sz="1500" dirty="0"/>
              <a:t> </a:t>
            </a:r>
            <a:r>
              <a:rPr lang="ru-RU" sz="1500" dirty="0" err="1"/>
              <a:t>мавҷуда</a:t>
            </a:r>
            <a:r>
              <a:rPr lang="ru-RU" sz="1500" dirty="0"/>
              <a:t>, </a:t>
            </a:r>
            <a:r>
              <a:rPr lang="ru-RU" sz="1500" dirty="0" err="1"/>
              <a:t>масъалаҳои</a:t>
            </a:r>
            <a:r>
              <a:rPr lang="ru-RU" sz="1500" dirty="0"/>
              <a:t> ба </a:t>
            </a:r>
            <a:r>
              <a:rPr lang="ru-RU" sz="1500" dirty="0" err="1"/>
              <a:t>зӯроварӣ</a:t>
            </a:r>
            <a:r>
              <a:rPr lang="ru-RU" sz="1500" dirty="0"/>
              <a:t> </a:t>
            </a:r>
            <a:r>
              <a:rPr lang="ru-RU" sz="1500" dirty="0" err="1"/>
              <a:t>нисбати</a:t>
            </a:r>
            <a:r>
              <a:rPr lang="ru-RU" sz="1500" dirty="0"/>
              <a:t> </a:t>
            </a:r>
            <a:r>
              <a:rPr lang="ru-RU" sz="1500" dirty="0" err="1"/>
              <a:t>занон</a:t>
            </a:r>
            <a:r>
              <a:rPr lang="ru-RU" sz="1500" dirty="0"/>
              <a:t> </a:t>
            </a:r>
            <a:r>
              <a:rPr lang="ru-RU" sz="1500" dirty="0" err="1"/>
              <a:t>алоқа</a:t>
            </a:r>
            <a:r>
              <a:rPr lang="ru-RU" sz="1500" dirty="0"/>
              <a:t> </a:t>
            </a:r>
            <a:r>
              <a:rPr lang="ru-RU" sz="1500" dirty="0" err="1"/>
              <a:t>дошта</a:t>
            </a:r>
            <a:r>
              <a:rPr lang="ru-RU" sz="1500" dirty="0"/>
              <a:t>;</a:t>
            </a:r>
          </a:p>
          <a:p>
            <a:r>
              <a:rPr lang="ru-RU" sz="1500" dirty="0" err="1"/>
              <a:t>Баргузории</a:t>
            </a:r>
            <a:r>
              <a:rPr lang="ru-RU" sz="1500" dirty="0"/>
              <a:t> 12 </a:t>
            </a:r>
            <a:r>
              <a:rPr lang="ru-RU" sz="1500" dirty="0" err="1"/>
              <a:t>вохӯриҳои</a:t>
            </a:r>
            <a:r>
              <a:rPr lang="ru-RU" sz="1500" dirty="0"/>
              <a:t> </a:t>
            </a:r>
            <a:r>
              <a:rPr lang="ru-RU" sz="1500" dirty="0" err="1"/>
              <a:t>ҳамоҳангсозӣ</a:t>
            </a:r>
            <a:r>
              <a:rPr lang="ru-RU" sz="1500" dirty="0"/>
              <a:t> </a:t>
            </a:r>
            <a:r>
              <a:rPr lang="ru-RU" sz="1500" dirty="0" err="1"/>
              <a:t>бо</a:t>
            </a:r>
            <a:r>
              <a:rPr lang="ru-RU" sz="1500" dirty="0"/>
              <a:t> </a:t>
            </a:r>
            <a:r>
              <a:rPr lang="ru-RU" sz="1500" dirty="0" err="1"/>
              <a:t>иштироки</a:t>
            </a:r>
            <a:r>
              <a:rPr lang="ru-RU" sz="1500" dirty="0"/>
              <a:t> 20 </a:t>
            </a:r>
            <a:r>
              <a:rPr lang="ru-RU" sz="1500" dirty="0" err="1"/>
              <a:t>нафар</a:t>
            </a:r>
            <a:r>
              <a:rPr lang="ru-RU" sz="1500" dirty="0"/>
              <a:t> </a:t>
            </a:r>
            <a:r>
              <a:rPr lang="ru-RU" sz="1500" dirty="0" err="1"/>
              <a:t>аъзоёни</a:t>
            </a:r>
            <a:r>
              <a:rPr lang="ru-RU" sz="1500" dirty="0"/>
              <a:t> </a:t>
            </a:r>
            <a:r>
              <a:rPr lang="ru-RU" sz="1500" dirty="0" err="1"/>
              <a:t>гуруҳи</a:t>
            </a:r>
            <a:r>
              <a:rPr lang="ru-RU" sz="1500" dirty="0"/>
              <a:t> </a:t>
            </a:r>
            <a:r>
              <a:rPr lang="ru-RU" sz="1500" dirty="0" err="1"/>
              <a:t>корӣ</a:t>
            </a:r>
            <a:r>
              <a:rPr lang="ru-RU" sz="1500" dirty="0"/>
              <a:t> </a:t>
            </a:r>
            <a:r>
              <a:rPr lang="ru-RU" sz="1500" dirty="0" err="1"/>
              <a:t>барои</a:t>
            </a:r>
            <a:r>
              <a:rPr lang="ru-RU" sz="1500" dirty="0"/>
              <a:t> </a:t>
            </a:r>
            <a:r>
              <a:rPr lang="ru-RU" sz="1500" dirty="0" err="1"/>
              <a:t>муҳокимаи</a:t>
            </a:r>
            <a:r>
              <a:rPr lang="ru-RU" sz="1500" dirty="0"/>
              <a:t> </a:t>
            </a:r>
            <a:r>
              <a:rPr lang="ru-RU" sz="1500" dirty="0" err="1"/>
              <a:t>натиҷаҳои</a:t>
            </a:r>
            <a:r>
              <a:rPr lang="ru-RU" sz="1500" dirty="0"/>
              <a:t> </a:t>
            </a:r>
            <a:r>
              <a:rPr lang="ru-RU" sz="1500" dirty="0" err="1"/>
              <a:t>маъракоҳои</a:t>
            </a:r>
            <a:r>
              <a:rPr lang="ru-RU" sz="1500" dirty="0"/>
              <a:t> </a:t>
            </a:r>
            <a:r>
              <a:rPr lang="ru-RU" sz="1500" dirty="0" err="1"/>
              <a:t>иттилоотӣ</a:t>
            </a:r>
            <a:r>
              <a:rPr lang="ru-RU" sz="1500" dirty="0"/>
              <a:t>;</a:t>
            </a:r>
          </a:p>
          <a:p>
            <a:r>
              <a:rPr lang="ru-RU" sz="1500" dirty="0" err="1"/>
              <a:t>Баргузории</a:t>
            </a:r>
            <a:r>
              <a:rPr lang="ru-RU" sz="1500" dirty="0"/>
              <a:t> 6 тренинги </a:t>
            </a:r>
            <a:r>
              <a:rPr lang="ru-RU" sz="1500" dirty="0" err="1"/>
              <a:t>дурӯза</a:t>
            </a:r>
            <a:r>
              <a:rPr lang="ru-RU" sz="1500" dirty="0"/>
              <a:t> </a:t>
            </a:r>
            <a:r>
              <a:rPr lang="ru-RU" sz="1500" dirty="0" err="1"/>
              <a:t>барои</a:t>
            </a:r>
            <a:r>
              <a:rPr lang="ru-RU" sz="1500" dirty="0"/>
              <a:t> </a:t>
            </a:r>
            <a:r>
              <a:rPr lang="ru-RU" sz="1500" dirty="0" err="1"/>
              <a:t>намояндагони</a:t>
            </a:r>
            <a:r>
              <a:rPr lang="ru-RU" sz="1500" dirty="0"/>
              <a:t> </a:t>
            </a:r>
            <a:r>
              <a:rPr lang="ru-RU" sz="1500" dirty="0" err="1"/>
              <a:t>сохторҳои</a:t>
            </a:r>
            <a:r>
              <a:rPr lang="ru-RU" sz="1500" dirty="0"/>
              <a:t> </a:t>
            </a:r>
            <a:r>
              <a:rPr lang="ru-RU" sz="1500" dirty="0" err="1"/>
              <a:t>давлатӣ</a:t>
            </a:r>
            <a:r>
              <a:rPr lang="ru-RU" sz="1500" dirty="0"/>
              <a:t> </a:t>
            </a:r>
            <a:r>
              <a:rPr lang="ru-RU" sz="1500" dirty="0" err="1"/>
              <a:t>ва</a:t>
            </a:r>
            <a:r>
              <a:rPr lang="ru-RU" sz="1500" dirty="0"/>
              <a:t> </a:t>
            </a:r>
            <a:r>
              <a:rPr lang="ru-RU" sz="1500" dirty="0" err="1"/>
              <a:t>ташкилотҳои</a:t>
            </a:r>
            <a:r>
              <a:rPr lang="ru-RU" sz="1500" dirty="0"/>
              <a:t> </a:t>
            </a:r>
            <a:r>
              <a:rPr lang="ru-RU" sz="1500" dirty="0" err="1"/>
              <a:t>ҷомеаи</a:t>
            </a:r>
            <a:r>
              <a:rPr lang="ru-RU" sz="1500" dirty="0"/>
              <a:t> </a:t>
            </a:r>
            <a:r>
              <a:rPr lang="ru-RU" sz="1500" dirty="0" err="1"/>
              <a:t>шаҳрвандӣ</a:t>
            </a:r>
            <a:r>
              <a:rPr lang="ru-RU" sz="1500" dirty="0"/>
              <a:t> </a:t>
            </a:r>
            <a:r>
              <a:rPr lang="ru-RU" sz="1500" dirty="0" err="1"/>
              <a:t>оид</a:t>
            </a:r>
            <a:r>
              <a:rPr lang="ru-RU" sz="1500" dirty="0"/>
              <a:t> ба </a:t>
            </a:r>
            <a:r>
              <a:rPr lang="ru-RU" sz="1500" dirty="0" err="1"/>
              <a:t>таҳкими</a:t>
            </a:r>
            <a:r>
              <a:rPr lang="ru-RU" sz="1500" dirty="0"/>
              <a:t> </a:t>
            </a:r>
            <a:r>
              <a:rPr lang="ru-RU" sz="1500" dirty="0" err="1"/>
              <a:t>иқтидор</a:t>
            </a:r>
            <a:r>
              <a:rPr lang="ru-RU" sz="1500" dirty="0"/>
              <a:t> </a:t>
            </a:r>
            <a:r>
              <a:rPr lang="ru-RU" sz="1500" dirty="0" err="1"/>
              <a:t>барои</a:t>
            </a:r>
            <a:r>
              <a:rPr lang="ru-RU" sz="1500" dirty="0"/>
              <a:t> </a:t>
            </a:r>
            <a:r>
              <a:rPr lang="ru-RU" sz="1500" dirty="0" err="1"/>
              <a:t>пешниҳоди</a:t>
            </a:r>
            <a:r>
              <a:rPr lang="ru-RU" sz="1500" dirty="0"/>
              <a:t> </a:t>
            </a:r>
            <a:r>
              <a:rPr lang="ru-RU" sz="1500" dirty="0" err="1"/>
              <a:t>хизматрасонии</a:t>
            </a:r>
            <a:r>
              <a:rPr lang="ru-RU" sz="1500" dirty="0"/>
              <a:t> </a:t>
            </a:r>
            <a:r>
              <a:rPr lang="ru-RU" sz="1500" dirty="0" err="1"/>
              <a:t>босифат</a:t>
            </a:r>
            <a:r>
              <a:rPr lang="ru-RU" sz="1500" dirty="0"/>
              <a:t> ба </a:t>
            </a:r>
            <a:r>
              <a:rPr lang="ru-RU" sz="1500" dirty="0" err="1"/>
              <a:t>заноне</a:t>
            </a:r>
            <a:r>
              <a:rPr lang="ru-RU" sz="1500" dirty="0"/>
              <a:t>, </a:t>
            </a:r>
            <a:r>
              <a:rPr lang="ru-RU" sz="1500" dirty="0" err="1"/>
              <a:t>ки</a:t>
            </a:r>
            <a:r>
              <a:rPr lang="ru-RU" sz="1500" dirty="0"/>
              <a:t> ба </a:t>
            </a:r>
            <a:r>
              <a:rPr lang="ru-RU" sz="1500" dirty="0" err="1"/>
              <a:t>зӯроварӣ</a:t>
            </a:r>
            <a:r>
              <a:rPr lang="ru-RU" sz="1500" dirty="0"/>
              <a:t> </a:t>
            </a:r>
            <a:r>
              <a:rPr lang="ru-RU" sz="1500" dirty="0" err="1"/>
              <a:t>дучор</a:t>
            </a:r>
            <a:r>
              <a:rPr lang="ru-RU" sz="1500" dirty="0"/>
              <a:t> </a:t>
            </a:r>
            <a:r>
              <a:rPr lang="ru-RU" sz="1500" dirty="0" err="1"/>
              <a:t>шудаанд</a:t>
            </a:r>
            <a:r>
              <a:rPr lang="ru-RU" sz="1500" dirty="0"/>
              <a:t>;</a:t>
            </a:r>
          </a:p>
          <a:p>
            <a:r>
              <a:rPr lang="ru-RU" sz="1500" dirty="0" err="1"/>
              <a:t>Баргузории</a:t>
            </a:r>
            <a:r>
              <a:rPr lang="ru-RU" sz="1500" dirty="0"/>
              <a:t>  </a:t>
            </a:r>
            <a:r>
              <a:rPr lang="ru-RU" sz="1500" dirty="0" err="1"/>
              <a:t>мизи</a:t>
            </a:r>
            <a:r>
              <a:rPr lang="ru-RU" sz="1500" dirty="0"/>
              <a:t> </a:t>
            </a:r>
            <a:r>
              <a:rPr lang="ru-RU" sz="1500" dirty="0" err="1"/>
              <a:t>мудаввари</a:t>
            </a:r>
            <a:r>
              <a:rPr lang="ru-RU" sz="1500" dirty="0"/>
              <a:t> </a:t>
            </a:r>
            <a:r>
              <a:rPr lang="ru-RU" sz="1500" dirty="0" err="1"/>
              <a:t>ҷумҳуриявӣ</a:t>
            </a:r>
            <a:r>
              <a:rPr lang="ru-RU" sz="1500" dirty="0"/>
              <a:t> дар </a:t>
            </a:r>
            <a:r>
              <a:rPr lang="ru-RU" sz="1500" dirty="0" err="1"/>
              <a:t>охири</a:t>
            </a:r>
            <a:r>
              <a:rPr lang="ru-RU" sz="1500" dirty="0"/>
              <a:t> </a:t>
            </a:r>
            <a:r>
              <a:rPr lang="ru-RU" sz="1500" dirty="0" err="1"/>
              <a:t>ҳар</a:t>
            </a:r>
            <a:r>
              <a:rPr lang="ru-RU" sz="1500" dirty="0"/>
              <a:t> соли </a:t>
            </a:r>
            <a:r>
              <a:rPr lang="ru-RU" sz="1500" dirty="0" err="1"/>
              <a:t>лоиҳавӣ</a:t>
            </a:r>
            <a:r>
              <a:rPr lang="ru-RU" sz="1500" dirty="0"/>
              <a:t> </a:t>
            </a:r>
            <a:r>
              <a:rPr lang="ru-RU" sz="1500" dirty="0" err="1"/>
              <a:t>бо</a:t>
            </a:r>
            <a:r>
              <a:rPr lang="ru-RU" sz="1500" dirty="0"/>
              <a:t> </a:t>
            </a:r>
            <a:r>
              <a:rPr lang="ru-RU" sz="1500" dirty="0" err="1"/>
              <a:t>иштироки</a:t>
            </a:r>
            <a:r>
              <a:rPr lang="ru-RU" sz="1500" dirty="0"/>
              <a:t> 25 </a:t>
            </a:r>
            <a:r>
              <a:rPr lang="ru-RU" sz="1500" dirty="0" err="1"/>
              <a:t>нафар</a:t>
            </a:r>
            <a:r>
              <a:rPr lang="ru-RU" sz="1500" dirty="0"/>
              <a:t> </a:t>
            </a:r>
            <a:r>
              <a:rPr lang="ru-RU" sz="1500" dirty="0" err="1"/>
              <a:t>оид</a:t>
            </a:r>
            <a:r>
              <a:rPr lang="ru-RU" sz="1500" dirty="0"/>
              <a:t> ба </a:t>
            </a:r>
            <a:r>
              <a:rPr lang="ru-RU" sz="1500" dirty="0" err="1"/>
              <a:t>муҳокимаи</a:t>
            </a:r>
            <a:r>
              <a:rPr lang="ru-RU" sz="1500" dirty="0"/>
              <a:t> </a:t>
            </a:r>
            <a:r>
              <a:rPr lang="ru-RU" sz="1500" dirty="0" err="1"/>
              <a:t>ҳаматарафи</a:t>
            </a:r>
            <a:r>
              <a:rPr lang="ru-RU" sz="1500" dirty="0"/>
              <a:t> </a:t>
            </a:r>
            <a:r>
              <a:rPr lang="ru-RU" sz="1500" dirty="0" err="1"/>
              <a:t>натиҷаҳо</a:t>
            </a:r>
            <a:r>
              <a:rPr lang="ru-RU" sz="1500" dirty="0"/>
              <a:t>;</a:t>
            </a:r>
          </a:p>
          <a:p>
            <a:r>
              <a:rPr lang="ru-RU" sz="1500" dirty="0" err="1"/>
              <a:t>Баргузории</a:t>
            </a:r>
            <a:r>
              <a:rPr lang="ru-RU" sz="1500" dirty="0"/>
              <a:t> 12 </a:t>
            </a:r>
            <a:r>
              <a:rPr lang="ru-RU" sz="1500" dirty="0" err="1"/>
              <a:t>мубодилаи</a:t>
            </a:r>
            <a:r>
              <a:rPr lang="ru-RU" sz="1500" dirty="0"/>
              <a:t> </a:t>
            </a:r>
            <a:r>
              <a:rPr lang="ru-RU" sz="1500" dirty="0" err="1"/>
              <a:t>афкор</a:t>
            </a:r>
            <a:r>
              <a:rPr lang="ru-RU" sz="1500" dirty="0"/>
              <a:t> </a:t>
            </a:r>
            <a:r>
              <a:rPr lang="ru-RU" sz="1500" dirty="0" err="1"/>
              <a:t>барои</a:t>
            </a:r>
            <a:r>
              <a:rPr lang="ru-RU" sz="1500" dirty="0"/>
              <a:t> 60 </a:t>
            </a:r>
            <a:r>
              <a:rPr lang="ru-RU" sz="1500" dirty="0" err="1"/>
              <a:t>нафар</a:t>
            </a:r>
            <a:r>
              <a:rPr lang="ru-RU" sz="1500" dirty="0"/>
              <a:t> </a:t>
            </a:r>
            <a:r>
              <a:rPr lang="ru-RU" sz="1500" dirty="0" err="1"/>
              <a:t>занон</a:t>
            </a:r>
            <a:r>
              <a:rPr lang="ru-RU" sz="1500" dirty="0"/>
              <a:t> дар </a:t>
            </a:r>
            <a:r>
              <a:rPr lang="ru-RU" sz="1500" dirty="0" err="1"/>
              <a:t>чаҳорчӯбаи</a:t>
            </a:r>
            <a:r>
              <a:rPr lang="ru-RU" sz="1500" dirty="0"/>
              <a:t> </a:t>
            </a:r>
            <a:r>
              <a:rPr lang="ru-RU" sz="1500" dirty="0" err="1"/>
              <a:t>Барномаи</a:t>
            </a:r>
            <a:r>
              <a:rPr lang="ru-RU" sz="1500" dirty="0"/>
              <a:t> Бизнес-</a:t>
            </a:r>
            <a:r>
              <a:rPr lang="ru-RU" sz="1500" dirty="0" err="1"/>
              <a:t>шогирдтайёркунӣ</a:t>
            </a:r>
            <a:r>
              <a:rPr lang="ru-RU" sz="1500" dirty="0"/>
              <a:t>, ба </a:t>
            </a:r>
            <a:r>
              <a:rPr lang="ru-RU" sz="1500" dirty="0" err="1"/>
              <a:t>корхонаҳое</a:t>
            </a:r>
            <a:r>
              <a:rPr lang="ru-RU" sz="1500" dirty="0"/>
              <a:t>, </a:t>
            </a:r>
            <a:r>
              <a:rPr lang="ru-RU" sz="1500" dirty="0" err="1"/>
              <a:t>ки</a:t>
            </a:r>
            <a:r>
              <a:rPr lang="ru-RU" sz="1500" dirty="0"/>
              <a:t> </a:t>
            </a:r>
            <a:r>
              <a:rPr lang="ru-RU" sz="1500" dirty="0" err="1"/>
              <a:t>онҳоро</a:t>
            </a:r>
            <a:r>
              <a:rPr lang="ru-RU" sz="1500" dirty="0"/>
              <a:t> </a:t>
            </a:r>
            <a:r>
              <a:rPr lang="ru-RU" sz="1500" dirty="0" err="1"/>
              <a:t>занон</a:t>
            </a:r>
            <a:r>
              <a:rPr lang="ru-RU" sz="1500" dirty="0"/>
              <a:t> </a:t>
            </a:r>
            <a:r>
              <a:rPr lang="ru-RU" sz="1500" dirty="0" err="1"/>
              <a:t>роҳбарӣ</a:t>
            </a:r>
            <a:r>
              <a:rPr lang="ru-RU" sz="1500" dirty="0"/>
              <a:t> </a:t>
            </a:r>
            <a:r>
              <a:rPr lang="ru-RU" sz="1500" dirty="0" err="1"/>
              <a:t>мекунанд</a:t>
            </a:r>
            <a:r>
              <a:rPr lang="ru-RU" sz="1500" dirty="0"/>
              <a:t>;</a:t>
            </a:r>
          </a:p>
          <a:p>
            <a:r>
              <a:rPr lang="ru-RU" sz="1500" dirty="0" err="1"/>
              <a:t>Баргузории</a:t>
            </a:r>
            <a:r>
              <a:rPr lang="ru-RU" sz="1500" dirty="0"/>
              <a:t> 12 мастер-</a:t>
            </a:r>
            <a:r>
              <a:rPr lang="ru-RU" sz="1500" dirty="0" err="1"/>
              <a:t>классҳо</a:t>
            </a:r>
            <a:r>
              <a:rPr lang="ru-RU" sz="1500" dirty="0"/>
              <a:t> </a:t>
            </a:r>
            <a:r>
              <a:rPr lang="ru-RU" sz="1500" dirty="0" err="1"/>
              <a:t>барои</a:t>
            </a:r>
            <a:r>
              <a:rPr lang="ru-RU" sz="1500" dirty="0"/>
              <a:t> 60 </a:t>
            </a:r>
            <a:r>
              <a:rPr lang="ru-RU" sz="1500" dirty="0" err="1"/>
              <a:t>нафар</a:t>
            </a:r>
            <a:r>
              <a:rPr lang="ru-RU" sz="1500" dirty="0"/>
              <a:t> </a:t>
            </a:r>
            <a:r>
              <a:rPr lang="ru-RU" sz="1500" dirty="0" err="1"/>
              <a:t>занон</a:t>
            </a:r>
            <a:r>
              <a:rPr lang="ru-RU" sz="1500" dirty="0"/>
              <a:t> дар </a:t>
            </a:r>
            <a:r>
              <a:rPr lang="ru-RU" sz="1500" dirty="0" err="1"/>
              <a:t>чаҳорчӯбаи</a:t>
            </a:r>
            <a:r>
              <a:rPr lang="ru-RU" sz="1500" dirty="0"/>
              <a:t> </a:t>
            </a:r>
            <a:r>
              <a:rPr lang="ru-RU" sz="1500" dirty="0" err="1"/>
              <a:t>Барномаи</a:t>
            </a:r>
            <a:r>
              <a:rPr lang="ru-RU" sz="1500" dirty="0"/>
              <a:t> Бизнес-</a:t>
            </a:r>
            <a:r>
              <a:rPr lang="ru-RU" sz="1500" dirty="0" err="1"/>
              <a:t>шогирдтайёркунӣ</a:t>
            </a:r>
            <a:r>
              <a:rPr lang="ru-RU" sz="1500" dirty="0"/>
              <a:t>, </a:t>
            </a:r>
            <a:r>
              <a:rPr lang="ru-RU" sz="1500" dirty="0" err="1"/>
              <a:t>пешниҳоди</a:t>
            </a:r>
            <a:r>
              <a:rPr lang="ru-RU" sz="1500" dirty="0"/>
              <a:t> 100 </a:t>
            </a:r>
            <a:r>
              <a:rPr lang="ru-RU" sz="1500" dirty="0" err="1"/>
              <a:t>машваратҳои</a:t>
            </a:r>
            <a:r>
              <a:rPr lang="ru-RU" sz="1500" dirty="0"/>
              <a:t> </a:t>
            </a:r>
            <a:r>
              <a:rPr lang="ru-RU" sz="1500" dirty="0" err="1"/>
              <a:t>ройгон</a:t>
            </a:r>
            <a:r>
              <a:rPr lang="ru-RU" sz="1500" dirty="0"/>
              <a:t> аз </a:t>
            </a:r>
            <a:r>
              <a:rPr lang="ru-RU" sz="1500" dirty="0" err="1"/>
              <a:t>ҷониби</a:t>
            </a:r>
            <a:r>
              <a:rPr lang="ru-RU" sz="1500" dirty="0"/>
              <a:t> </a:t>
            </a:r>
            <a:r>
              <a:rPr lang="ru-RU" sz="1500" dirty="0" err="1"/>
              <a:t>мутахассисони</a:t>
            </a:r>
            <a:r>
              <a:rPr lang="ru-RU" sz="1500" dirty="0"/>
              <a:t> </a:t>
            </a:r>
            <a:r>
              <a:rPr lang="ru-RU" sz="1500" dirty="0" err="1"/>
              <a:t>соҳавӣ</a:t>
            </a:r>
            <a:r>
              <a:rPr lang="ru-RU" sz="1500" dirty="0"/>
              <a:t>;</a:t>
            </a:r>
          </a:p>
          <a:p>
            <a:r>
              <a:rPr lang="ru-RU" sz="1500" dirty="0" err="1"/>
              <a:t>Ташкил</a:t>
            </a:r>
            <a:r>
              <a:rPr lang="ru-RU" sz="1500" dirty="0"/>
              <a:t> </a:t>
            </a:r>
            <a:r>
              <a:rPr lang="ru-RU" sz="1500" dirty="0" err="1"/>
              <a:t>кардани</a:t>
            </a:r>
            <a:r>
              <a:rPr lang="ru-RU" sz="1500" dirty="0"/>
              <a:t> 4 </a:t>
            </a:r>
            <a:r>
              <a:rPr lang="ru-RU" sz="1500" dirty="0" err="1"/>
              <a:t>гӯшаи</a:t>
            </a:r>
            <a:r>
              <a:rPr lang="ru-RU" sz="1500" dirty="0"/>
              <a:t> </a:t>
            </a:r>
            <a:r>
              <a:rPr lang="ru-RU" sz="1500" dirty="0" err="1"/>
              <a:t>иттилоотӣ</a:t>
            </a:r>
            <a:r>
              <a:rPr lang="ru-RU" sz="1500" dirty="0"/>
              <a:t> “</a:t>
            </a:r>
            <a:r>
              <a:rPr lang="ru-RU" sz="1500" dirty="0" err="1"/>
              <a:t>Бехатарӣ</a:t>
            </a:r>
            <a:r>
              <a:rPr lang="ru-RU" sz="1500" dirty="0"/>
              <a:t> дар хона” дар </a:t>
            </a:r>
            <a:r>
              <a:rPr lang="ru-RU" sz="1500" dirty="0" err="1"/>
              <a:t>ҳар</a:t>
            </a:r>
            <a:r>
              <a:rPr lang="ru-RU" sz="1500" dirty="0"/>
              <a:t> як </a:t>
            </a:r>
            <a:r>
              <a:rPr lang="ru-RU" sz="1500" dirty="0" err="1"/>
              <a:t>ноҳияи</a:t>
            </a:r>
            <a:r>
              <a:rPr lang="ru-RU" sz="1500" dirty="0"/>
              <a:t> </a:t>
            </a:r>
            <a:r>
              <a:rPr lang="ru-RU" sz="1500" dirty="0" err="1"/>
              <a:t>мақсаднок</a:t>
            </a:r>
            <a:r>
              <a:rPr lang="ru-RU" sz="1500" dirty="0"/>
              <a:t> </a:t>
            </a:r>
            <a:r>
              <a:rPr lang="ru-RU" sz="1500" dirty="0" err="1"/>
              <a:t>баҳри</a:t>
            </a:r>
            <a:r>
              <a:rPr lang="ru-RU" sz="1500" dirty="0"/>
              <a:t> баланд </a:t>
            </a:r>
            <a:r>
              <a:rPr lang="ru-RU" sz="1500" dirty="0" err="1"/>
              <a:t>бардоштани</a:t>
            </a:r>
            <a:r>
              <a:rPr lang="ru-RU" sz="1500" dirty="0"/>
              <a:t> </a:t>
            </a:r>
            <a:r>
              <a:rPr lang="ru-RU" sz="1500" dirty="0" err="1"/>
              <a:t>сатҳи</a:t>
            </a:r>
            <a:r>
              <a:rPr lang="ru-RU" sz="1500" dirty="0"/>
              <a:t> </a:t>
            </a:r>
            <a:r>
              <a:rPr lang="ru-RU" sz="1500" dirty="0" err="1"/>
              <a:t>маълумотнокии</a:t>
            </a:r>
            <a:r>
              <a:rPr lang="ru-RU" sz="1500" dirty="0"/>
              <a:t> </a:t>
            </a:r>
            <a:r>
              <a:rPr lang="ru-RU" sz="1500" dirty="0" err="1"/>
              <a:t>аҳолӣ</a:t>
            </a:r>
            <a:r>
              <a:rPr lang="ru-RU" sz="1500" dirty="0"/>
              <a:t>;</a:t>
            </a:r>
          </a:p>
        </p:txBody>
      </p:sp>
      <p:sp>
        <p:nvSpPr>
          <p:cNvPr id="6" name="Title 1">
            <a:extLst>
              <a:ext uri="{FF2B5EF4-FFF2-40B4-BE49-F238E27FC236}">
                <a16:creationId xmlns:a16="http://schemas.microsoft.com/office/drawing/2014/main" id="{A40B69CE-D53C-4CE8-A9CE-F827DF7060BC}"/>
              </a:ext>
            </a:extLst>
          </p:cNvPr>
          <p:cNvSpPr txBox="1">
            <a:spLocks/>
          </p:cNvSpPr>
          <p:nvPr/>
        </p:nvSpPr>
        <p:spPr>
          <a:xfrm>
            <a:off x="2397760" y="441223"/>
            <a:ext cx="8194040" cy="328657"/>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tg" sz="1000" b="1" dirty="0"/>
              <a:t>Номи лоиҳа: </a:t>
            </a:r>
            <a:r>
              <a:rPr lang="tg" sz="1000" kern="0" dirty="0">
                <a:latin typeface="Times New Roman" panose="02020603050405020304" pitchFamily="18" charset="0"/>
                <a:ea typeface="Times New Roman" panose="02020603050405020304" pitchFamily="18" charset="0"/>
              </a:rPr>
              <a:t>«</a:t>
            </a:r>
            <a:r>
              <a:rPr lang="tg-Cyrl-TJ" sz="1000" dirty="0"/>
              <a:t>Ҳамкории самараноки сохторҳои давлатӣ ва ташкилотҳои ҷомеаи шаҳрвандӣ баҳри таҳкими иқтидори ҷомеаи маҳаллӣ</a:t>
            </a:r>
          </a:p>
          <a:p>
            <a:pPr>
              <a:lnSpc>
                <a:spcPct val="90000"/>
              </a:lnSpc>
            </a:pPr>
            <a:r>
              <a:rPr lang="tg-Cyrl-TJ" sz="1000" dirty="0"/>
              <a:t>оид ба пешгирии зӯроварӣ нисбати занон дар ду вилояти Тоҷикистон”</a:t>
            </a:r>
            <a:endParaRPr lang="en-US" sz="1000" dirty="0"/>
          </a:p>
        </p:txBody>
      </p:sp>
      <p:pic>
        <p:nvPicPr>
          <p:cNvPr id="7" name="Рисунок 6">
            <a:extLst>
              <a:ext uri="{FF2B5EF4-FFF2-40B4-BE49-F238E27FC236}">
                <a16:creationId xmlns:a16="http://schemas.microsoft.com/office/drawing/2014/main" id="{7C8F666B-38F9-4CA5-9A3A-C5F760B513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460" y="213571"/>
            <a:ext cx="1686340" cy="641761"/>
          </a:xfrm>
          <a:prstGeom prst="rect">
            <a:avLst/>
          </a:prstGeom>
        </p:spPr>
      </p:pic>
      <p:pic>
        <p:nvPicPr>
          <p:cNvPr id="8" name="Рисунок 7">
            <a:extLst>
              <a:ext uri="{FF2B5EF4-FFF2-40B4-BE49-F238E27FC236}">
                <a16:creationId xmlns:a16="http://schemas.microsoft.com/office/drawing/2014/main" id="{D69DC136-6A7A-4EA8-B10E-ABC5BBEB82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7400" y="175998"/>
            <a:ext cx="741140" cy="754554"/>
          </a:xfrm>
          <a:prstGeom prst="rect">
            <a:avLst/>
          </a:prstGeom>
        </p:spPr>
      </p:pic>
    </p:spTree>
    <p:extLst>
      <p:ext uri="{BB962C8B-B14F-4D97-AF65-F5344CB8AC3E}">
        <p14:creationId xmlns:p14="http://schemas.microsoft.com/office/powerpoint/2010/main" val="4085462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Заголовок 1">
            <a:extLst>
              <a:ext uri="{FF2B5EF4-FFF2-40B4-BE49-F238E27FC236}">
                <a16:creationId xmlns:a16="http://schemas.microsoft.com/office/drawing/2014/main" id="{766E4CED-7668-492B-81A4-F9AB71CC094D}"/>
              </a:ext>
            </a:extLst>
          </p:cNvPr>
          <p:cNvSpPr>
            <a:spLocks noGrp="1"/>
          </p:cNvSpPr>
          <p:nvPr>
            <p:ph type="title"/>
          </p:nvPr>
        </p:nvSpPr>
        <p:spPr>
          <a:xfrm>
            <a:off x="1771654" y="942934"/>
            <a:ext cx="8686800" cy="1401762"/>
          </a:xfrm>
        </p:spPr>
        <p:txBody>
          <a:bodyPr>
            <a:noAutofit/>
          </a:bodyPr>
          <a:lstStyle/>
          <a:p>
            <a:pPr>
              <a:lnSpc>
                <a:spcPct val="107000"/>
              </a:lnSpc>
              <a:spcAft>
                <a:spcPts val="800"/>
              </a:spcAft>
            </a:pPr>
            <a:r>
              <a:rPr lang="tg" sz="19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Вохӯриҳои ҳамоҳангсозӣ дар минтақаҳои мақсаднок баҳри муаррифии лоиҳа ва ҷалби ҷонибҳои манфиатдори маҳаллӣ, аз ҷумла ташкилотҳо бо роҳбарии занон</a:t>
            </a:r>
            <a:endParaRPr lang="ru-RU" sz="1900" dirty="0">
              <a:ln w="0"/>
              <a:solidFill>
                <a:schemeClr val="accent1"/>
              </a:solidFill>
              <a:effectLst>
                <a:outerShdw blurRad="38100" dist="25400" dir="5400000" algn="ctr" rotWithShape="0">
                  <a:srgbClr val="6E747A">
                    <a:alpha val="43000"/>
                  </a:srgbClr>
                </a:outerShdw>
              </a:effectLst>
            </a:endParaRPr>
          </a:p>
        </p:txBody>
      </p:sp>
      <p:sp>
        <p:nvSpPr>
          <p:cNvPr id="3" name="Title 1">
            <a:extLst>
              <a:ext uri="{FF2B5EF4-FFF2-40B4-BE49-F238E27FC236}">
                <a16:creationId xmlns:a16="http://schemas.microsoft.com/office/drawing/2014/main" id="{E40AFF2A-9E31-A195-6A42-57C78B08F40F}"/>
              </a:ext>
            </a:extLst>
          </p:cNvPr>
          <p:cNvSpPr txBox="1">
            <a:spLocks/>
          </p:cNvSpPr>
          <p:nvPr/>
        </p:nvSpPr>
        <p:spPr>
          <a:xfrm>
            <a:off x="1927247" y="6415675"/>
            <a:ext cx="8194040" cy="328657"/>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tg-Cyrl-TJ" sz="1000" b="1" dirty="0"/>
              <a:t>3 вохӯриҳои ҳамоҳангсозӣ гузаронида шуданд (ш. Хуҷанд, ш. Бохтар, ш. Исфара)</a:t>
            </a:r>
            <a:endParaRPr lang="en-US" sz="1000" dirty="0"/>
          </a:p>
        </p:txBody>
      </p:sp>
      <p:sp>
        <p:nvSpPr>
          <p:cNvPr id="4" name="Заголовок 1">
            <a:extLst>
              <a:ext uri="{FF2B5EF4-FFF2-40B4-BE49-F238E27FC236}">
                <a16:creationId xmlns:a16="http://schemas.microsoft.com/office/drawing/2014/main" id="{611F9EC8-261D-04E6-F9B3-0C62EE06DAF1}"/>
              </a:ext>
            </a:extLst>
          </p:cNvPr>
          <p:cNvSpPr txBox="1">
            <a:spLocks/>
          </p:cNvSpPr>
          <p:nvPr/>
        </p:nvSpPr>
        <p:spPr>
          <a:xfrm>
            <a:off x="1771654" y="815599"/>
            <a:ext cx="8686800" cy="4255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g" sz="1800" b="1" dirty="0">
                <a:solidFill>
                  <a:schemeClr val="accent2">
                    <a:lumMod val="75000"/>
                  </a:schemeClr>
                </a:solidFill>
              </a:rPr>
              <a:t>ФАЪОЛИЯТИ ЛОИҲА (СОЛИ 2024)</a:t>
            </a:r>
            <a:endParaRPr lang="ru-RU" sz="1800" b="1" dirty="0">
              <a:solidFill>
                <a:schemeClr val="accent2">
                  <a:lumMod val="75000"/>
                </a:schemeClr>
              </a:solidFill>
            </a:endParaRPr>
          </a:p>
        </p:txBody>
      </p:sp>
      <p:pic>
        <p:nvPicPr>
          <p:cNvPr id="14" name="Рисунок 13">
            <a:extLst>
              <a:ext uri="{FF2B5EF4-FFF2-40B4-BE49-F238E27FC236}">
                <a16:creationId xmlns:a16="http://schemas.microsoft.com/office/drawing/2014/main" id="{5CD579FB-6F98-4286-873D-6E4A60E87D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1" y="2271414"/>
            <a:ext cx="2892764" cy="18667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Рисунок 14">
            <a:extLst>
              <a:ext uri="{FF2B5EF4-FFF2-40B4-BE49-F238E27FC236}">
                <a16:creationId xmlns:a16="http://schemas.microsoft.com/office/drawing/2014/main" id="{D9D47533-221A-40B0-A77F-9ED3DA9F97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4451661"/>
            <a:ext cx="2907993" cy="17967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Рисунок 15">
            <a:extLst>
              <a:ext uri="{FF2B5EF4-FFF2-40B4-BE49-F238E27FC236}">
                <a16:creationId xmlns:a16="http://schemas.microsoft.com/office/drawing/2014/main" id="{B364226B-72ED-440C-BEDC-2E76B009CC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0924" y="2277969"/>
            <a:ext cx="3093663" cy="1856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Рисунок 16">
            <a:extLst>
              <a:ext uri="{FF2B5EF4-FFF2-40B4-BE49-F238E27FC236}">
                <a16:creationId xmlns:a16="http://schemas.microsoft.com/office/drawing/2014/main" id="{00990024-B165-43B1-9EA2-8F1F00307B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3815" y="4437821"/>
            <a:ext cx="3064636" cy="18045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Рисунок 17">
            <a:extLst>
              <a:ext uri="{FF2B5EF4-FFF2-40B4-BE49-F238E27FC236}">
                <a16:creationId xmlns:a16="http://schemas.microsoft.com/office/drawing/2014/main" id="{2DF5FC7C-DAA6-4BC8-82F6-E6BDA53433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5007" y="2274068"/>
            <a:ext cx="2743993" cy="18484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Объект 4">
            <a:extLst>
              <a:ext uri="{FF2B5EF4-FFF2-40B4-BE49-F238E27FC236}">
                <a16:creationId xmlns:a16="http://schemas.microsoft.com/office/drawing/2014/main" id="{E1385D3B-8E83-4852-963F-775C8FD69AF0}"/>
              </a:ext>
            </a:extLst>
          </p:cNvPr>
          <p:cNvPicPr>
            <a:picLocks noGrp="1" noChangeAspect="1"/>
          </p:cNvPicPr>
          <p:nvPr/>
        </p:nvPicPr>
        <p:blipFill rotWithShape="1">
          <a:blip r:embed="rId8" cstate="print">
            <a:extLst>
              <a:ext uri="{28A0092B-C50C-407E-A947-70E740481C1C}">
                <a14:useLocalDpi xmlns:a14="http://schemas.microsoft.com/office/drawing/2010/main" val="0"/>
              </a:ext>
            </a:extLst>
          </a:blip>
          <a:srcRect l="7838"/>
          <a:stretch/>
        </p:blipFill>
        <p:spPr>
          <a:xfrm>
            <a:off x="8305006" y="4432159"/>
            <a:ext cx="2743994" cy="18123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Title 1">
            <a:extLst>
              <a:ext uri="{FF2B5EF4-FFF2-40B4-BE49-F238E27FC236}">
                <a16:creationId xmlns:a16="http://schemas.microsoft.com/office/drawing/2014/main" id="{27F27DAC-6395-4909-AADE-10415A4EE702}"/>
              </a:ext>
            </a:extLst>
          </p:cNvPr>
          <p:cNvSpPr txBox="1">
            <a:spLocks/>
          </p:cNvSpPr>
          <p:nvPr/>
        </p:nvSpPr>
        <p:spPr>
          <a:xfrm>
            <a:off x="2397760" y="441223"/>
            <a:ext cx="8194040" cy="328657"/>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tg" sz="1000" b="1" dirty="0"/>
              <a:t>Номи лоиҳа: </a:t>
            </a:r>
            <a:r>
              <a:rPr lang="tg" sz="1000" kern="0" dirty="0">
                <a:latin typeface="Times New Roman" panose="02020603050405020304" pitchFamily="18" charset="0"/>
                <a:ea typeface="Times New Roman" panose="02020603050405020304" pitchFamily="18" charset="0"/>
              </a:rPr>
              <a:t>«</a:t>
            </a:r>
            <a:r>
              <a:rPr lang="tg-Cyrl-TJ" sz="1000" dirty="0"/>
              <a:t>Ҳамкории самараноки сохторҳои давлатӣ ва ташкилотҳои ҷомеаи шаҳрвандӣ баҳри таҳкими иқтидори ҷомеаи маҳаллӣ</a:t>
            </a:r>
          </a:p>
          <a:p>
            <a:pPr>
              <a:lnSpc>
                <a:spcPct val="90000"/>
              </a:lnSpc>
            </a:pPr>
            <a:r>
              <a:rPr lang="tg-Cyrl-TJ" sz="1000" dirty="0"/>
              <a:t>оид ба пешгирии зӯроварӣ нисбати занон дар ду вилояти Тоҷикистон”</a:t>
            </a:r>
            <a:endParaRPr lang="en-US" sz="1000" dirty="0"/>
          </a:p>
        </p:txBody>
      </p:sp>
      <p:pic>
        <p:nvPicPr>
          <p:cNvPr id="21" name="Рисунок 20">
            <a:extLst>
              <a:ext uri="{FF2B5EF4-FFF2-40B4-BE49-F238E27FC236}">
                <a16:creationId xmlns:a16="http://schemas.microsoft.com/office/drawing/2014/main" id="{AFBB5946-9BA2-4BAE-B01D-9A4816A87E2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3460" y="213571"/>
            <a:ext cx="1686340" cy="641761"/>
          </a:xfrm>
          <a:prstGeom prst="rect">
            <a:avLst/>
          </a:prstGeom>
        </p:spPr>
      </p:pic>
      <p:pic>
        <p:nvPicPr>
          <p:cNvPr id="22" name="Рисунок 21">
            <a:extLst>
              <a:ext uri="{FF2B5EF4-FFF2-40B4-BE49-F238E27FC236}">
                <a16:creationId xmlns:a16="http://schemas.microsoft.com/office/drawing/2014/main" id="{800729D1-EFBF-44EE-878A-EAD8BAABDEA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27400" y="175998"/>
            <a:ext cx="741140" cy="754554"/>
          </a:xfrm>
          <a:prstGeom prst="rect">
            <a:avLst/>
          </a:prstGeom>
        </p:spPr>
      </p:pic>
    </p:spTree>
    <p:extLst>
      <p:ext uri="{BB962C8B-B14F-4D97-AF65-F5344CB8AC3E}">
        <p14:creationId xmlns:p14="http://schemas.microsoft.com/office/powerpoint/2010/main" val="3597002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Заголовок 1">
            <a:extLst>
              <a:ext uri="{FF2B5EF4-FFF2-40B4-BE49-F238E27FC236}">
                <a16:creationId xmlns:a16="http://schemas.microsoft.com/office/drawing/2014/main" id="{A89158D5-6748-46C8-B186-98B78DACE6A8}"/>
              </a:ext>
            </a:extLst>
          </p:cNvPr>
          <p:cNvSpPr>
            <a:spLocks noGrp="1"/>
          </p:cNvSpPr>
          <p:nvPr>
            <p:ph type="title"/>
          </p:nvPr>
        </p:nvSpPr>
        <p:spPr>
          <a:xfrm>
            <a:off x="1447800" y="947990"/>
            <a:ext cx="10515600" cy="902076"/>
          </a:xfrm>
        </p:spPr>
        <p:txBody>
          <a:bodyPr>
            <a:normAutofit/>
          </a:bodyPr>
          <a:lstStyle/>
          <a:p>
            <a:pPr algn="ctr"/>
            <a:r>
              <a:rPr lang="tg" sz="15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Times New Roman" panose="02020603050405020304" pitchFamily="18" charset="0"/>
              </a:rPr>
              <a:t>1.1: Гузаронидани тренингҳои дурӯза оид ба баланд бардоштани донишу занон дар самти ҳифзи ҳуқуқ ва дастрасӣ ба хизматрасониҳо дар мавзӯи «Ҳуқуқи худро дониста, мо ҳеҷ касро дар канор намегузорем»</a:t>
            </a:r>
            <a:endParaRPr lang="ru-RU" sz="15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Times New Roman" panose="02020603050405020304" pitchFamily="18" charset="0"/>
            </a:endParaRPr>
          </a:p>
        </p:txBody>
      </p:sp>
      <p:pic>
        <p:nvPicPr>
          <p:cNvPr id="23" name="Рисунок 22">
            <a:extLst>
              <a:ext uri="{FF2B5EF4-FFF2-40B4-BE49-F238E27FC236}">
                <a16:creationId xmlns:a16="http://schemas.microsoft.com/office/drawing/2014/main" id="{D5002BFF-641E-4320-9FCC-2BE5981AB6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1828802"/>
            <a:ext cx="3677359" cy="23212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Рисунок 23">
            <a:extLst>
              <a:ext uri="{FF2B5EF4-FFF2-40B4-BE49-F238E27FC236}">
                <a16:creationId xmlns:a16="http://schemas.microsoft.com/office/drawing/2014/main" id="{25C47108-2D40-49D2-849F-3EB9F9F80F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1916" y="4419600"/>
            <a:ext cx="3848484" cy="19604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Рисунок 24">
            <a:extLst>
              <a:ext uri="{FF2B5EF4-FFF2-40B4-BE49-F238E27FC236}">
                <a16:creationId xmlns:a16="http://schemas.microsoft.com/office/drawing/2014/main" id="{26C928ED-229F-4BE4-8EDF-B72BF517BA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1" y="4419600"/>
            <a:ext cx="3677359" cy="19604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 name="Рисунок 32">
            <a:extLst>
              <a:ext uri="{FF2B5EF4-FFF2-40B4-BE49-F238E27FC236}">
                <a16:creationId xmlns:a16="http://schemas.microsoft.com/office/drawing/2014/main" id="{FCE78511-0077-4F1F-BCCB-17BE31E3F6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1916" y="1828801"/>
            <a:ext cx="3848484" cy="23212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1">
            <a:extLst>
              <a:ext uri="{FF2B5EF4-FFF2-40B4-BE49-F238E27FC236}">
                <a16:creationId xmlns:a16="http://schemas.microsoft.com/office/drawing/2014/main" id="{FAE5F5CB-32A3-1B60-8549-EE512CADE586}"/>
              </a:ext>
            </a:extLst>
          </p:cNvPr>
          <p:cNvSpPr txBox="1">
            <a:spLocks/>
          </p:cNvSpPr>
          <p:nvPr/>
        </p:nvSpPr>
        <p:spPr>
          <a:xfrm>
            <a:off x="1927247" y="6415675"/>
            <a:ext cx="8194040" cy="328657"/>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tg-Cyrl-TJ" sz="1000" b="1" dirty="0"/>
              <a:t>Дар 4 минтақаҳои мақсаднок 4 тренинг, бо иштироки 84 нафар занон гузаронида шуд</a:t>
            </a:r>
            <a:endParaRPr lang="en-US" sz="1000" dirty="0"/>
          </a:p>
        </p:txBody>
      </p:sp>
      <p:sp>
        <p:nvSpPr>
          <p:cNvPr id="4" name="Заголовок 1">
            <a:extLst>
              <a:ext uri="{FF2B5EF4-FFF2-40B4-BE49-F238E27FC236}">
                <a16:creationId xmlns:a16="http://schemas.microsoft.com/office/drawing/2014/main" id="{5146D39B-A74A-E692-859A-828E472519F3}"/>
              </a:ext>
            </a:extLst>
          </p:cNvPr>
          <p:cNvSpPr txBox="1">
            <a:spLocks/>
          </p:cNvSpPr>
          <p:nvPr/>
        </p:nvSpPr>
        <p:spPr>
          <a:xfrm>
            <a:off x="1752600" y="813899"/>
            <a:ext cx="8686800" cy="4255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g" sz="1800" b="1" dirty="0">
                <a:solidFill>
                  <a:schemeClr val="accent2">
                    <a:lumMod val="75000"/>
                  </a:schemeClr>
                </a:solidFill>
              </a:rPr>
              <a:t>ФАЪОЛИЯТИ ЛОИҲА (СОЛИ 2024)</a:t>
            </a:r>
            <a:endParaRPr lang="ru-RU" sz="1800" b="1" dirty="0">
              <a:solidFill>
                <a:schemeClr val="accent2">
                  <a:lumMod val="75000"/>
                </a:schemeClr>
              </a:solidFill>
            </a:endParaRPr>
          </a:p>
        </p:txBody>
      </p:sp>
      <p:sp>
        <p:nvSpPr>
          <p:cNvPr id="10" name="Title 1">
            <a:extLst>
              <a:ext uri="{FF2B5EF4-FFF2-40B4-BE49-F238E27FC236}">
                <a16:creationId xmlns:a16="http://schemas.microsoft.com/office/drawing/2014/main" id="{ADA11342-F5AB-4F48-ADCD-1BFAD76BA711}"/>
              </a:ext>
            </a:extLst>
          </p:cNvPr>
          <p:cNvSpPr txBox="1">
            <a:spLocks/>
          </p:cNvSpPr>
          <p:nvPr/>
        </p:nvSpPr>
        <p:spPr>
          <a:xfrm>
            <a:off x="2397760" y="441223"/>
            <a:ext cx="8194040" cy="328657"/>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tg" sz="1000" b="1" dirty="0"/>
              <a:t>Номи лоиҳа: </a:t>
            </a:r>
            <a:r>
              <a:rPr lang="tg" sz="1000" kern="0" dirty="0">
                <a:latin typeface="Times New Roman" panose="02020603050405020304" pitchFamily="18" charset="0"/>
                <a:ea typeface="Times New Roman" panose="02020603050405020304" pitchFamily="18" charset="0"/>
              </a:rPr>
              <a:t>«</a:t>
            </a:r>
            <a:r>
              <a:rPr lang="tg-Cyrl-TJ" sz="1000" dirty="0"/>
              <a:t>Ҳамкории самараноки сохторҳои давлатӣ ва ташкилотҳои ҷомеаи шаҳрвандӣ баҳри таҳкими иқтидори ҷомеаи маҳаллӣ</a:t>
            </a:r>
          </a:p>
          <a:p>
            <a:pPr>
              <a:lnSpc>
                <a:spcPct val="90000"/>
              </a:lnSpc>
            </a:pPr>
            <a:r>
              <a:rPr lang="tg-Cyrl-TJ" sz="1000" dirty="0"/>
              <a:t>оид ба пешгирии зӯроварӣ нисбати занон дар ду вилояти Тоҷикистон”</a:t>
            </a:r>
            <a:endParaRPr lang="en-US" sz="1000" dirty="0"/>
          </a:p>
        </p:txBody>
      </p:sp>
      <p:pic>
        <p:nvPicPr>
          <p:cNvPr id="11" name="Рисунок 10">
            <a:extLst>
              <a:ext uri="{FF2B5EF4-FFF2-40B4-BE49-F238E27FC236}">
                <a16:creationId xmlns:a16="http://schemas.microsoft.com/office/drawing/2014/main" id="{441F13A7-EA43-489A-8547-447E61F132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3460" y="213571"/>
            <a:ext cx="1686340" cy="641761"/>
          </a:xfrm>
          <a:prstGeom prst="rect">
            <a:avLst/>
          </a:prstGeom>
        </p:spPr>
      </p:pic>
      <p:pic>
        <p:nvPicPr>
          <p:cNvPr id="12" name="Рисунок 11">
            <a:extLst>
              <a:ext uri="{FF2B5EF4-FFF2-40B4-BE49-F238E27FC236}">
                <a16:creationId xmlns:a16="http://schemas.microsoft.com/office/drawing/2014/main" id="{94F01F50-8D4D-4302-9B0D-CA3A5CE3E2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27400" y="175998"/>
            <a:ext cx="741140" cy="754554"/>
          </a:xfrm>
          <a:prstGeom prst="rect">
            <a:avLst/>
          </a:prstGeom>
        </p:spPr>
      </p:pic>
    </p:spTree>
    <p:extLst>
      <p:ext uri="{BB962C8B-B14F-4D97-AF65-F5344CB8AC3E}">
        <p14:creationId xmlns:p14="http://schemas.microsoft.com/office/powerpoint/2010/main" val="3873560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Заголовок 1">
            <a:extLst>
              <a:ext uri="{FF2B5EF4-FFF2-40B4-BE49-F238E27FC236}">
                <a16:creationId xmlns:a16="http://schemas.microsoft.com/office/drawing/2014/main" id="{A89158D5-6748-46C8-B186-98B78DACE6A8}"/>
              </a:ext>
            </a:extLst>
          </p:cNvPr>
          <p:cNvSpPr>
            <a:spLocks noGrp="1"/>
          </p:cNvSpPr>
          <p:nvPr>
            <p:ph type="title"/>
          </p:nvPr>
        </p:nvSpPr>
        <p:spPr>
          <a:xfrm>
            <a:off x="914400" y="1019474"/>
            <a:ext cx="10515600" cy="902076"/>
          </a:xfrm>
        </p:spPr>
        <p:txBody>
          <a:bodyPr>
            <a:normAutofit/>
          </a:bodyPr>
          <a:lstStyle/>
          <a:p>
            <a:pPr algn="ctr"/>
            <a:r>
              <a:rPr lang="tg" sz="15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Times New Roman" panose="02020603050405020304" pitchFamily="18" charset="0"/>
              </a:rPr>
              <a:t>1.1: Гузаронидани тренингҳои дурӯза оид </a:t>
            </a:r>
            <a:r>
              <a:rPr lang="ru-RU" sz="1500" dirty="0" err="1">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Times New Roman" panose="02020603050405020304" pitchFamily="18" charset="0"/>
              </a:rPr>
              <a:t>саводнокии</a:t>
            </a:r>
            <a:r>
              <a:rPr lang="ru-RU" sz="15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Times New Roman" panose="02020603050405020304" pitchFamily="18" charset="0"/>
              </a:rPr>
              <a:t> </a:t>
            </a:r>
            <a:r>
              <a:rPr lang="ru-RU" sz="1500" dirty="0" err="1">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Times New Roman" panose="02020603050405020304" pitchFamily="18" charset="0"/>
              </a:rPr>
              <a:t>молиявӣ</a:t>
            </a:r>
            <a:r>
              <a:rPr lang="ru-RU" sz="15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Times New Roman" panose="02020603050405020304" pitchFamily="18" charset="0"/>
              </a:rPr>
              <a:t> </a:t>
            </a:r>
            <a:r>
              <a:rPr lang="ru-RU" sz="1500" dirty="0" err="1">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Times New Roman" panose="02020603050405020304" pitchFamily="18" charset="0"/>
              </a:rPr>
              <a:t>ва</a:t>
            </a:r>
            <a:r>
              <a:rPr lang="ru-RU" sz="15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Times New Roman" panose="02020603050405020304" pitchFamily="18" charset="0"/>
              </a:rPr>
              <a:t> </a:t>
            </a:r>
            <a:r>
              <a:rPr lang="ru-RU" sz="1500" dirty="0" err="1">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Times New Roman" panose="02020603050405020304" pitchFamily="18" charset="0"/>
              </a:rPr>
              <a:t>фаҳмиши</a:t>
            </a:r>
            <a:r>
              <a:rPr lang="ru-RU" sz="15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Times New Roman" panose="02020603050405020304" pitchFamily="18" charset="0"/>
              </a:rPr>
              <a:t> </a:t>
            </a:r>
            <a:r>
              <a:rPr lang="ru-RU" sz="1500" dirty="0" err="1">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Times New Roman" panose="02020603050405020304" pitchFamily="18" charset="0"/>
              </a:rPr>
              <a:t>асосҳои</a:t>
            </a:r>
            <a:r>
              <a:rPr lang="ru-RU" sz="15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Times New Roman" panose="02020603050405020304" pitchFamily="18" charset="0"/>
              </a:rPr>
              <a:t> </a:t>
            </a:r>
            <a:r>
              <a:rPr lang="ru-RU" sz="1500" dirty="0" err="1">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Times New Roman" panose="02020603050405020304" pitchFamily="18" charset="0"/>
              </a:rPr>
              <a:t>соҳибкорӣ</a:t>
            </a:r>
            <a:r>
              <a:rPr lang="tg" sz="15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Times New Roman" panose="02020603050405020304" pitchFamily="18" charset="0"/>
              </a:rPr>
              <a:t> </a:t>
            </a:r>
            <a:br>
              <a:rPr lang="tg" sz="15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Times New Roman" panose="02020603050405020304" pitchFamily="18" charset="0"/>
              </a:rPr>
            </a:br>
            <a:r>
              <a:rPr lang="tg" sz="15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Times New Roman" panose="02020603050405020304" pitchFamily="18" charset="0"/>
              </a:rPr>
              <a:t>дар мавзӯи </a:t>
            </a:r>
            <a:r>
              <a:rPr lang="tg-Cyrl-TJ" sz="15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Times New Roman" panose="02020603050405020304" pitchFamily="18" charset="0"/>
              </a:rPr>
              <a:t>“Маърифатнокии молиявӣ ва иқтисодӣ: имконияти муваффақияти оянда”</a:t>
            </a:r>
            <a:br>
              <a:rPr lang="ru-RU" sz="15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Times New Roman" panose="02020603050405020304" pitchFamily="18" charset="0"/>
              </a:rPr>
            </a:br>
            <a:endParaRPr lang="ru-RU" sz="15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Times New Roman" panose="02020603050405020304" pitchFamily="18" charset="0"/>
            </a:endParaRPr>
          </a:p>
        </p:txBody>
      </p:sp>
      <p:sp>
        <p:nvSpPr>
          <p:cNvPr id="3" name="Title 1">
            <a:extLst>
              <a:ext uri="{FF2B5EF4-FFF2-40B4-BE49-F238E27FC236}">
                <a16:creationId xmlns:a16="http://schemas.microsoft.com/office/drawing/2014/main" id="{FAE5F5CB-32A3-1B60-8549-EE512CADE586}"/>
              </a:ext>
            </a:extLst>
          </p:cNvPr>
          <p:cNvSpPr txBox="1">
            <a:spLocks/>
          </p:cNvSpPr>
          <p:nvPr/>
        </p:nvSpPr>
        <p:spPr>
          <a:xfrm>
            <a:off x="1927247" y="6415675"/>
            <a:ext cx="8194040" cy="328657"/>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tg-Cyrl-TJ" sz="1000" b="1" dirty="0"/>
              <a:t>Дар 4 минтақаҳои мақсаднок 4 тренинг, бо иштироки 80 нафар занон гузаронида шуд</a:t>
            </a:r>
            <a:endParaRPr lang="en-US" sz="1000" dirty="0"/>
          </a:p>
        </p:txBody>
      </p:sp>
      <p:sp>
        <p:nvSpPr>
          <p:cNvPr id="4" name="Заголовок 1">
            <a:extLst>
              <a:ext uri="{FF2B5EF4-FFF2-40B4-BE49-F238E27FC236}">
                <a16:creationId xmlns:a16="http://schemas.microsoft.com/office/drawing/2014/main" id="{5146D39B-A74A-E692-859A-828E472519F3}"/>
              </a:ext>
            </a:extLst>
          </p:cNvPr>
          <p:cNvSpPr txBox="1">
            <a:spLocks/>
          </p:cNvSpPr>
          <p:nvPr/>
        </p:nvSpPr>
        <p:spPr>
          <a:xfrm>
            <a:off x="1752600" y="787318"/>
            <a:ext cx="8686800" cy="4255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g" sz="1800" b="1" dirty="0">
                <a:solidFill>
                  <a:schemeClr val="accent2">
                    <a:lumMod val="75000"/>
                  </a:schemeClr>
                </a:solidFill>
              </a:rPr>
              <a:t>ФАЪОЛИЯТИ ЛОИҲА (СОЛИ 2024)</a:t>
            </a:r>
            <a:endParaRPr lang="ru-RU" sz="1800" b="1" dirty="0">
              <a:solidFill>
                <a:schemeClr val="accent2">
                  <a:lumMod val="75000"/>
                </a:schemeClr>
              </a:solidFill>
            </a:endParaRPr>
          </a:p>
        </p:txBody>
      </p:sp>
      <p:sp>
        <p:nvSpPr>
          <p:cNvPr id="10" name="Title 1">
            <a:extLst>
              <a:ext uri="{FF2B5EF4-FFF2-40B4-BE49-F238E27FC236}">
                <a16:creationId xmlns:a16="http://schemas.microsoft.com/office/drawing/2014/main" id="{ADA11342-F5AB-4F48-ADCD-1BFAD76BA711}"/>
              </a:ext>
            </a:extLst>
          </p:cNvPr>
          <p:cNvSpPr txBox="1">
            <a:spLocks/>
          </p:cNvSpPr>
          <p:nvPr/>
        </p:nvSpPr>
        <p:spPr>
          <a:xfrm>
            <a:off x="2397760" y="441223"/>
            <a:ext cx="8194040" cy="328657"/>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tg" sz="1000" b="1" dirty="0"/>
              <a:t>Номи лоиҳа: </a:t>
            </a:r>
            <a:r>
              <a:rPr lang="tg" sz="1000" kern="0" dirty="0">
                <a:latin typeface="Times New Roman" panose="02020603050405020304" pitchFamily="18" charset="0"/>
                <a:ea typeface="Times New Roman" panose="02020603050405020304" pitchFamily="18" charset="0"/>
              </a:rPr>
              <a:t>«</a:t>
            </a:r>
            <a:r>
              <a:rPr lang="tg-Cyrl-TJ" sz="1000" dirty="0"/>
              <a:t>Ҳамкории самараноки сохторҳои давлатӣ ва ташкилотҳои ҷомеаи шаҳрвандӣ баҳри таҳкими иқтидори ҷомеаи маҳаллӣ</a:t>
            </a:r>
          </a:p>
          <a:p>
            <a:pPr>
              <a:lnSpc>
                <a:spcPct val="90000"/>
              </a:lnSpc>
            </a:pPr>
            <a:r>
              <a:rPr lang="tg-Cyrl-TJ" sz="1000" dirty="0"/>
              <a:t>оид ба пешгирии зӯроварӣ нисбати занон дар ду вилояти Тоҷикистон”</a:t>
            </a:r>
            <a:endParaRPr lang="en-US" sz="1000" dirty="0"/>
          </a:p>
        </p:txBody>
      </p:sp>
      <p:pic>
        <p:nvPicPr>
          <p:cNvPr id="11" name="Рисунок 10">
            <a:extLst>
              <a:ext uri="{FF2B5EF4-FFF2-40B4-BE49-F238E27FC236}">
                <a16:creationId xmlns:a16="http://schemas.microsoft.com/office/drawing/2014/main" id="{441F13A7-EA43-489A-8547-447E61F132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460" y="213571"/>
            <a:ext cx="1686340" cy="641761"/>
          </a:xfrm>
          <a:prstGeom prst="rect">
            <a:avLst/>
          </a:prstGeom>
        </p:spPr>
      </p:pic>
      <p:pic>
        <p:nvPicPr>
          <p:cNvPr id="12" name="Рисунок 11">
            <a:extLst>
              <a:ext uri="{FF2B5EF4-FFF2-40B4-BE49-F238E27FC236}">
                <a16:creationId xmlns:a16="http://schemas.microsoft.com/office/drawing/2014/main" id="{94F01F50-8D4D-4302-9B0D-CA3A5CE3E2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7400" y="175998"/>
            <a:ext cx="741140" cy="754554"/>
          </a:xfrm>
          <a:prstGeom prst="rect">
            <a:avLst/>
          </a:prstGeom>
        </p:spPr>
      </p:pic>
      <p:pic>
        <p:nvPicPr>
          <p:cNvPr id="5" name="Рисунок 4">
            <a:extLst>
              <a:ext uri="{FF2B5EF4-FFF2-40B4-BE49-F238E27FC236}">
                <a16:creationId xmlns:a16="http://schemas.microsoft.com/office/drawing/2014/main" id="{885067AC-ADC6-4788-A39E-7EEEB6B383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2000" y="1600200"/>
            <a:ext cx="3535800" cy="235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a:extLst>
              <a:ext uri="{FF2B5EF4-FFF2-40B4-BE49-F238E27FC236}">
                <a16:creationId xmlns:a16="http://schemas.microsoft.com/office/drawing/2014/main" id="{749FA6B6-B42A-4792-9783-105EF559E4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679" y="1676400"/>
            <a:ext cx="3409521" cy="22730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Рисунок 13">
            <a:extLst>
              <a:ext uri="{FF2B5EF4-FFF2-40B4-BE49-F238E27FC236}">
                <a16:creationId xmlns:a16="http://schemas.microsoft.com/office/drawing/2014/main" id="{B200BE48-B0C6-4111-A0E4-0542AF6515F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375" r="15625"/>
          <a:stretch/>
        </p:blipFill>
        <p:spPr>
          <a:xfrm>
            <a:off x="1722000" y="4114800"/>
            <a:ext cx="3535800" cy="22730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Рисунок 15">
            <a:extLst>
              <a:ext uri="{FF2B5EF4-FFF2-40B4-BE49-F238E27FC236}">
                <a16:creationId xmlns:a16="http://schemas.microsoft.com/office/drawing/2014/main" id="{38660AC4-965D-48ED-B71F-9F1373915B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3679" y="4114800"/>
            <a:ext cx="3409521" cy="22730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88476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AE5F5CB-32A3-1B60-8549-EE512CADE586}"/>
              </a:ext>
            </a:extLst>
          </p:cNvPr>
          <p:cNvSpPr txBox="1">
            <a:spLocks/>
          </p:cNvSpPr>
          <p:nvPr/>
        </p:nvSpPr>
        <p:spPr>
          <a:xfrm>
            <a:off x="1927247" y="6415675"/>
            <a:ext cx="8194040" cy="328657"/>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tg-Cyrl-TJ" sz="1000" b="1" dirty="0">
                <a:highlight>
                  <a:srgbClr val="FFFF00"/>
                </a:highlight>
              </a:rPr>
              <a:t>Дар 4 минтақаҳои мақсаднок </a:t>
            </a:r>
            <a:r>
              <a:rPr lang="tg" sz="1000" b="1" dirty="0">
                <a:highlight>
                  <a:srgbClr val="FFFF00"/>
                </a:highlight>
              </a:rPr>
              <a:t>4 сафарҳои омӯзишӣ </a:t>
            </a:r>
            <a:r>
              <a:rPr lang="tg-Cyrl-TJ" sz="1000" b="1" dirty="0">
                <a:highlight>
                  <a:srgbClr val="FFFF00"/>
                </a:highlight>
              </a:rPr>
              <a:t>, бо иштироки 69 нафарз гузаронида шуд</a:t>
            </a:r>
            <a:endParaRPr lang="en-US" sz="1000" dirty="0">
              <a:highlight>
                <a:srgbClr val="FFFF00"/>
              </a:highlight>
            </a:endParaRPr>
          </a:p>
        </p:txBody>
      </p:sp>
      <p:sp>
        <p:nvSpPr>
          <p:cNvPr id="10" name="Заголовок 1">
            <a:extLst>
              <a:ext uri="{FF2B5EF4-FFF2-40B4-BE49-F238E27FC236}">
                <a16:creationId xmlns:a16="http://schemas.microsoft.com/office/drawing/2014/main" id="{38402BBA-2508-CE0A-6F88-F14E3299708C}"/>
              </a:ext>
            </a:extLst>
          </p:cNvPr>
          <p:cNvSpPr txBox="1">
            <a:spLocks/>
          </p:cNvSpPr>
          <p:nvPr/>
        </p:nvSpPr>
        <p:spPr>
          <a:xfrm>
            <a:off x="2009399" y="1067967"/>
            <a:ext cx="8347757" cy="5839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g" sz="15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Times New Roman" panose="02020603050405020304" pitchFamily="18" charset="0"/>
              </a:rPr>
              <a:t>1.2: Гузаронидани 4 сафарҳои омӯзишӣ (стади-турҳо) барои занон, иштирокчиёни лоиҳа</a:t>
            </a:r>
            <a:endParaRPr lang="ru-RU" sz="15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Times New Roman" panose="02020603050405020304" pitchFamily="18" charset="0"/>
            </a:endParaRPr>
          </a:p>
        </p:txBody>
      </p:sp>
      <p:sp>
        <p:nvSpPr>
          <p:cNvPr id="12" name="Заголовок 1">
            <a:extLst>
              <a:ext uri="{FF2B5EF4-FFF2-40B4-BE49-F238E27FC236}">
                <a16:creationId xmlns:a16="http://schemas.microsoft.com/office/drawing/2014/main" id="{2D2E3DEF-D8F8-E142-2BD5-16FB6D3B4FA2}"/>
              </a:ext>
            </a:extLst>
          </p:cNvPr>
          <p:cNvSpPr txBox="1">
            <a:spLocks/>
          </p:cNvSpPr>
          <p:nvPr/>
        </p:nvSpPr>
        <p:spPr>
          <a:xfrm>
            <a:off x="1834844" y="807538"/>
            <a:ext cx="8686800" cy="4255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g" sz="1800" b="1" dirty="0">
                <a:solidFill>
                  <a:schemeClr val="accent2">
                    <a:lumMod val="75000"/>
                  </a:schemeClr>
                </a:solidFill>
              </a:rPr>
              <a:t>ФАЪОЛИЯТИ ЛОИҲА (СОЛИ 2024)</a:t>
            </a:r>
            <a:endParaRPr lang="ru-RU" sz="1800" b="1" dirty="0">
              <a:solidFill>
                <a:schemeClr val="accent2">
                  <a:lumMod val="75000"/>
                </a:schemeClr>
              </a:solidFill>
            </a:endParaRPr>
          </a:p>
        </p:txBody>
      </p:sp>
      <p:sp>
        <p:nvSpPr>
          <p:cNvPr id="6" name="Title 1">
            <a:extLst>
              <a:ext uri="{FF2B5EF4-FFF2-40B4-BE49-F238E27FC236}">
                <a16:creationId xmlns:a16="http://schemas.microsoft.com/office/drawing/2014/main" id="{4C1A5619-6170-4EF2-9E2C-D61974AF5013}"/>
              </a:ext>
            </a:extLst>
          </p:cNvPr>
          <p:cNvSpPr txBox="1">
            <a:spLocks/>
          </p:cNvSpPr>
          <p:nvPr/>
        </p:nvSpPr>
        <p:spPr>
          <a:xfrm>
            <a:off x="2397760" y="441223"/>
            <a:ext cx="8194040" cy="328657"/>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tg" sz="1000" b="1" dirty="0"/>
              <a:t>Номи лоиҳа: </a:t>
            </a:r>
            <a:r>
              <a:rPr lang="tg" sz="1000" kern="0" dirty="0">
                <a:latin typeface="Times New Roman" panose="02020603050405020304" pitchFamily="18" charset="0"/>
                <a:ea typeface="Times New Roman" panose="02020603050405020304" pitchFamily="18" charset="0"/>
              </a:rPr>
              <a:t>«</a:t>
            </a:r>
            <a:r>
              <a:rPr lang="tg-Cyrl-TJ" sz="1000" dirty="0"/>
              <a:t>Ҳамкории самараноки сохторҳои давлатӣ ва ташкилотҳои ҷомеаи шаҳрвандӣ баҳри таҳкими иқтидори ҷомеаи маҳаллӣ</a:t>
            </a:r>
          </a:p>
          <a:p>
            <a:pPr>
              <a:lnSpc>
                <a:spcPct val="90000"/>
              </a:lnSpc>
            </a:pPr>
            <a:r>
              <a:rPr lang="tg-Cyrl-TJ" sz="1000" dirty="0"/>
              <a:t>оид ба пешгирии зӯроварӣ нисбати занон дар ду вилояти Тоҷикистон”</a:t>
            </a:r>
            <a:endParaRPr lang="en-US" sz="1000" dirty="0"/>
          </a:p>
        </p:txBody>
      </p:sp>
      <p:pic>
        <p:nvPicPr>
          <p:cNvPr id="7" name="Рисунок 6">
            <a:extLst>
              <a:ext uri="{FF2B5EF4-FFF2-40B4-BE49-F238E27FC236}">
                <a16:creationId xmlns:a16="http://schemas.microsoft.com/office/drawing/2014/main" id="{78AE977B-24C8-433F-A612-D2BF70AE5E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460" y="213571"/>
            <a:ext cx="1686340" cy="641761"/>
          </a:xfrm>
          <a:prstGeom prst="rect">
            <a:avLst/>
          </a:prstGeom>
        </p:spPr>
      </p:pic>
      <p:pic>
        <p:nvPicPr>
          <p:cNvPr id="8" name="Рисунок 7">
            <a:extLst>
              <a:ext uri="{FF2B5EF4-FFF2-40B4-BE49-F238E27FC236}">
                <a16:creationId xmlns:a16="http://schemas.microsoft.com/office/drawing/2014/main" id="{1A71AE59-6398-4AC4-9CA8-2CDC9C4B5E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7400" y="175998"/>
            <a:ext cx="741140" cy="754554"/>
          </a:xfrm>
          <a:prstGeom prst="rect">
            <a:avLst/>
          </a:prstGeom>
        </p:spPr>
      </p:pic>
      <p:pic>
        <p:nvPicPr>
          <p:cNvPr id="5" name="Рисунок 4">
            <a:extLst>
              <a:ext uri="{FF2B5EF4-FFF2-40B4-BE49-F238E27FC236}">
                <a16:creationId xmlns:a16="http://schemas.microsoft.com/office/drawing/2014/main" id="{D7DD0F27-445A-4516-9A3B-6736E66338E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625" r="13701"/>
          <a:stretch/>
        </p:blipFill>
        <p:spPr>
          <a:xfrm>
            <a:off x="1366630" y="1600200"/>
            <a:ext cx="4009661" cy="232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Рисунок 10">
            <a:extLst>
              <a:ext uri="{FF2B5EF4-FFF2-40B4-BE49-F238E27FC236}">
                <a16:creationId xmlns:a16="http://schemas.microsoft.com/office/drawing/2014/main" id="{9208EFF0-F94D-43F8-8AD5-CC51AF27381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37" r="20255"/>
          <a:stretch/>
        </p:blipFill>
        <p:spPr>
          <a:xfrm>
            <a:off x="6511983" y="1600200"/>
            <a:ext cx="4009661" cy="232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Рисунок 13">
            <a:extLst>
              <a:ext uri="{FF2B5EF4-FFF2-40B4-BE49-F238E27FC236}">
                <a16:creationId xmlns:a16="http://schemas.microsoft.com/office/drawing/2014/main" id="{5168B46C-47F1-48CF-B74B-B268FCFF7A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8621" y="4092138"/>
            <a:ext cx="6219245" cy="232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28065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AE5F5CB-32A3-1B60-8549-EE512CADE586}"/>
              </a:ext>
            </a:extLst>
          </p:cNvPr>
          <p:cNvSpPr txBox="1">
            <a:spLocks/>
          </p:cNvSpPr>
          <p:nvPr/>
        </p:nvSpPr>
        <p:spPr>
          <a:xfrm>
            <a:off x="1927247" y="6415675"/>
            <a:ext cx="8194040" cy="328657"/>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tg-Cyrl-TJ" sz="1000" b="1" dirty="0">
                <a:highlight>
                  <a:srgbClr val="FFFF00"/>
                </a:highlight>
              </a:rPr>
              <a:t>Дар 4 минтақаҳои мақсаднок 4 </a:t>
            </a:r>
            <a:r>
              <a:rPr lang="tg" sz="1000" b="1" dirty="0">
                <a:highlight>
                  <a:srgbClr val="FFFF00"/>
                </a:highlight>
              </a:rPr>
              <a:t>мастер классҳо</a:t>
            </a:r>
            <a:r>
              <a:rPr lang="tg-Cyrl-TJ" sz="1000" b="1" dirty="0">
                <a:highlight>
                  <a:srgbClr val="FFFF00"/>
                </a:highlight>
              </a:rPr>
              <a:t> бо иштироки 60 нафарз гузаронида шуд</a:t>
            </a:r>
            <a:endParaRPr lang="en-US" sz="1000" dirty="0">
              <a:highlight>
                <a:srgbClr val="FFFF00"/>
              </a:highlight>
            </a:endParaRPr>
          </a:p>
        </p:txBody>
      </p:sp>
      <p:sp>
        <p:nvSpPr>
          <p:cNvPr id="4" name="Заголовок 1">
            <a:extLst>
              <a:ext uri="{FF2B5EF4-FFF2-40B4-BE49-F238E27FC236}">
                <a16:creationId xmlns:a16="http://schemas.microsoft.com/office/drawing/2014/main" id="{BB2E6D06-F8F0-8B56-6E0A-F82378EF8E71}"/>
              </a:ext>
            </a:extLst>
          </p:cNvPr>
          <p:cNvSpPr txBox="1">
            <a:spLocks/>
          </p:cNvSpPr>
          <p:nvPr/>
        </p:nvSpPr>
        <p:spPr>
          <a:xfrm>
            <a:off x="1944968" y="1143000"/>
            <a:ext cx="8229600" cy="5256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g" sz="15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Times New Roman" panose="02020603050405020304" pitchFamily="18" charset="0"/>
              </a:rPr>
              <a:t>1.3: Гузаронидани 4 мастер классҳо барои занон, иштирокчиёни лоиҳа</a:t>
            </a:r>
            <a:endParaRPr lang="ru-RU" sz="15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Times New Roman" panose="02020603050405020304" pitchFamily="18" charset="0"/>
            </a:endParaRPr>
          </a:p>
        </p:txBody>
      </p:sp>
      <p:sp>
        <p:nvSpPr>
          <p:cNvPr id="7" name="Заголовок 1">
            <a:extLst>
              <a:ext uri="{FF2B5EF4-FFF2-40B4-BE49-F238E27FC236}">
                <a16:creationId xmlns:a16="http://schemas.microsoft.com/office/drawing/2014/main" id="{FFB0FED9-D60C-B4F0-7EAA-DB9778CEB671}"/>
              </a:ext>
            </a:extLst>
          </p:cNvPr>
          <p:cNvSpPr txBox="1">
            <a:spLocks/>
          </p:cNvSpPr>
          <p:nvPr/>
        </p:nvSpPr>
        <p:spPr>
          <a:xfrm>
            <a:off x="1788160" y="869827"/>
            <a:ext cx="8686800" cy="4255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g" sz="1800" b="1" dirty="0">
                <a:solidFill>
                  <a:schemeClr val="accent2">
                    <a:lumMod val="75000"/>
                  </a:schemeClr>
                </a:solidFill>
              </a:rPr>
              <a:t>ФАЪОЛИЯТИ ЛОИҲА (СОЛИ 2024)</a:t>
            </a:r>
            <a:endParaRPr lang="ru-RU" sz="1800" b="1" dirty="0">
              <a:solidFill>
                <a:schemeClr val="accent2">
                  <a:lumMod val="75000"/>
                </a:schemeClr>
              </a:solidFill>
            </a:endParaRPr>
          </a:p>
        </p:txBody>
      </p:sp>
      <p:sp>
        <p:nvSpPr>
          <p:cNvPr id="6" name="Title 1">
            <a:extLst>
              <a:ext uri="{FF2B5EF4-FFF2-40B4-BE49-F238E27FC236}">
                <a16:creationId xmlns:a16="http://schemas.microsoft.com/office/drawing/2014/main" id="{C629412F-41AD-42FC-9397-B0FFB460B35C}"/>
              </a:ext>
            </a:extLst>
          </p:cNvPr>
          <p:cNvSpPr txBox="1">
            <a:spLocks/>
          </p:cNvSpPr>
          <p:nvPr/>
        </p:nvSpPr>
        <p:spPr>
          <a:xfrm>
            <a:off x="2397760" y="441223"/>
            <a:ext cx="8194040" cy="328657"/>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tg" sz="1000" b="1" dirty="0"/>
              <a:t>Номи лоиҳа: </a:t>
            </a:r>
            <a:r>
              <a:rPr lang="tg" sz="1000" kern="0" dirty="0">
                <a:latin typeface="Times New Roman" panose="02020603050405020304" pitchFamily="18" charset="0"/>
                <a:ea typeface="Times New Roman" panose="02020603050405020304" pitchFamily="18" charset="0"/>
              </a:rPr>
              <a:t>«</a:t>
            </a:r>
            <a:r>
              <a:rPr lang="tg-Cyrl-TJ" sz="1000" dirty="0"/>
              <a:t>Ҳамкории самараноки сохторҳои давлатӣ ва ташкилотҳои ҷомеаи шаҳрвандӣ баҳри таҳкими иқтидори ҷомеаи маҳаллӣ</a:t>
            </a:r>
          </a:p>
          <a:p>
            <a:pPr>
              <a:lnSpc>
                <a:spcPct val="90000"/>
              </a:lnSpc>
            </a:pPr>
            <a:r>
              <a:rPr lang="tg-Cyrl-TJ" sz="1000" dirty="0"/>
              <a:t>оид ба пешгирии зӯроварӣ нисбати занон дар ду вилояти Тоҷикистон”</a:t>
            </a:r>
            <a:endParaRPr lang="en-US" sz="1000" dirty="0"/>
          </a:p>
        </p:txBody>
      </p:sp>
      <p:pic>
        <p:nvPicPr>
          <p:cNvPr id="8" name="Рисунок 7">
            <a:extLst>
              <a:ext uri="{FF2B5EF4-FFF2-40B4-BE49-F238E27FC236}">
                <a16:creationId xmlns:a16="http://schemas.microsoft.com/office/drawing/2014/main" id="{028D880E-E978-46BA-BA1C-F753B6B25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460" y="213571"/>
            <a:ext cx="1686340" cy="641761"/>
          </a:xfrm>
          <a:prstGeom prst="rect">
            <a:avLst/>
          </a:prstGeom>
        </p:spPr>
      </p:pic>
      <p:pic>
        <p:nvPicPr>
          <p:cNvPr id="9" name="Рисунок 8">
            <a:extLst>
              <a:ext uri="{FF2B5EF4-FFF2-40B4-BE49-F238E27FC236}">
                <a16:creationId xmlns:a16="http://schemas.microsoft.com/office/drawing/2014/main" id="{376835A0-2BBC-4B43-B86D-D5AEB4CD8A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7400" y="175998"/>
            <a:ext cx="741140" cy="754554"/>
          </a:xfrm>
          <a:prstGeom prst="rect">
            <a:avLst/>
          </a:prstGeom>
        </p:spPr>
      </p:pic>
      <p:pic>
        <p:nvPicPr>
          <p:cNvPr id="10" name="Рисунок 9">
            <a:extLst>
              <a:ext uri="{FF2B5EF4-FFF2-40B4-BE49-F238E27FC236}">
                <a16:creationId xmlns:a16="http://schemas.microsoft.com/office/drawing/2014/main" id="{1D957555-0129-4956-AEC4-B38B3233E8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0467" y="1732241"/>
            <a:ext cx="3067706" cy="23004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Рисунок 11">
            <a:extLst>
              <a:ext uri="{FF2B5EF4-FFF2-40B4-BE49-F238E27FC236}">
                <a16:creationId xmlns:a16="http://schemas.microsoft.com/office/drawing/2014/main" id="{4320FD72-4EB9-45A9-86D6-AE7738057C8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8824" b="1685"/>
          <a:stretch/>
        </p:blipFill>
        <p:spPr>
          <a:xfrm>
            <a:off x="7397796" y="1732241"/>
            <a:ext cx="3077164" cy="23004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Рисунок 17">
            <a:extLst>
              <a:ext uri="{FF2B5EF4-FFF2-40B4-BE49-F238E27FC236}">
                <a16:creationId xmlns:a16="http://schemas.microsoft.com/office/drawing/2014/main" id="{D3F5BBD1-76A9-4A2E-8B8B-F4626CA81C4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50467" y="4150618"/>
            <a:ext cx="3067706" cy="23004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Рисунок 19">
            <a:extLst>
              <a:ext uri="{FF2B5EF4-FFF2-40B4-BE49-F238E27FC236}">
                <a16:creationId xmlns:a16="http://schemas.microsoft.com/office/drawing/2014/main" id="{CCDFBA43-2A16-4E9F-BB77-9758A1CDE9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8167" r="5042"/>
          <a:stretch/>
        </p:blipFill>
        <p:spPr>
          <a:xfrm>
            <a:off x="7407254" y="4150618"/>
            <a:ext cx="3067706" cy="22742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3469481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assword xmlns="82ab596d-6e78-4fb6-8729-00dfcc76dfb6" xsi:nil="true"/>
    <_Flow_SignoffStatus xmlns="82ab596d-6e78-4fb6-8729-00dfcc76dfb6" xsi:nil="true"/>
    <Theme xmlns="82ab596d-6e78-4fb6-8729-00dfcc76dfb6" xsi:nil="true"/>
    <lcf76f155ced4ddcb4097134ff3c332f xmlns="82ab596d-6e78-4fb6-8729-00dfcc76dfb6">
      <Terms xmlns="http://schemas.microsoft.com/office/infopath/2007/PartnerControls"/>
    </lcf76f155ced4ddcb4097134ff3c332f>
    <TaxCatchAll xmlns="ef56fa2c-8799-41f7-8555-46686698e10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D10EB1173DDC46AE1DD8332BC27F28" ma:contentTypeVersion="21" ma:contentTypeDescription="Create a new document." ma:contentTypeScope="" ma:versionID="fd9f2d552d07aa420b94fe096ad47255">
  <xsd:schema xmlns:xsd="http://www.w3.org/2001/XMLSchema" xmlns:xs="http://www.w3.org/2001/XMLSchema" xmlns:p="http://schemas.microsoft.com/office/2006/metadata/properties" xmlns:ns2="82ab596d-6e78-4fb6-8729-00dfcc76dfb6" xmlns:ns3="d83b09a3-3790-42f3-9709-194835517652" xmlns:ns4="ef56fa2c-8799-41f7-8555-46686698e10b" targetNamespace="http://schemas.microsoft.com/office/2006/metadata/properties" ma:root="true" ma:fieldsID="82b4499cfb4d2715c75fcf15cad38f1a" ns2:_="" ns3:_="" ns4:_="">
    <xsd:import namespace="82ab596d-6e78-4fb6-8729-00dfcc76dfb6"/>
    <xsd:import namespace="d83b09a3-3790-42f3-9709-194835517652"/>
    <xsd:import namespace="ef56fa2c-8799-41f7-8555-46686698e10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Password" minOccurs="0"/>
                <xsd:element ref="ns2:MediaServiceDateTaken" minOccurs="0"/>
                <xsd:element ref="ns2:MediaServiceLocation" minOccurs="0"/>
                <xsd:element ref="ns2:Theme" minOccurs="0"/>
                <xsd:element ref="ns2:_Flow_SignoffStatus" minOccurs="0"/>
                <xsd:element ref="ns2:MediaLengthInSeconds" minOccurs="0"/>
                <xsd:element ref="ns2:lcf76f155ced4ddcb4097134ff3c332f" minOccurs="0"/>
                <xsd:element ref="ns4: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ab596d-6e78-4fb6-8729-00dfcc76df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description="User can tag documents "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Password" ma:index="18" nillable="true" ma:displayName="Password" ma:description="Password: 7i&amp;4Rns@" ma:format="Dropdown" ma:internalName="Password">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Theme" ma:index="21" nillable="true" ma:displayName="Theme" ma:format="Dropdown" ma:internalName="Them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c250d15-9240-48a2-bed8-252fb13a1443"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3b09a3-3790-42f3-9709-19483551765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56fa2c-8799-41f7-8555-46686698e10b"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d55b5517-fe3f-4849-b2f1-374d692729b1}" ma:internalName="TaxCatchAll" ma:showField="CatchAllData" ma:web="ef56fa2c-8799-41f7-8555-46686698e1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3945E8-F36D-4DD7-9F46-E31FAC303DB9}">
  <ds:schemaRefs>
    <ds:schemaRef ds:uri="http://schemas.microsoft.com/office/infopath/2007/PartnerControls"/>
    <ds:schemaRef ds:uri="http://purl.org/dc/terms/"/>
    <ds:schemaRef ds:uri="http://purl.org/dc/elements/1.1/"/>
    <ds:schemaRef ds:uri="http://schemas.microsoft.com/office/2006/metadata/properties"/>
    <ds:schemaRef ds:uri="ef56fa2c-8799-41f7-8555-46686698e10b"/>
    <ds:schemaRef ds:uri="http://purl.org/dc/dcmitype/"/>
    <ds:schemaRef ds:uri="82ab596d-6e78-4fb6-8729-00dfcc76dfb6"/>
    <ds:schemaRef ds:uri="http://schemas.microsoft.com/office/2006/documentManagement/types"/>
    <ds:schemaRef ds:uri="http://schemas.openxmlformats.org/package/2006/metadata/core-properties"/>
    <ds:schemaRef ds:uri="d83b09a3-3790-42f3-9709-194835517652"/>
    <ds:schemaRef ds:uri="http://www.w3.org/XML/1998/namespace"/>
  </ds:schemaRefs>
</ds:datastoreItem>
</file>

<file path=customXml/itemProps2.xml><?xml version="1.0" encoding="utf-8"?>
<ds:datastoreItem xmlns:ds="http://schemas.openxmlformats.org/officeDocument/2006/customXml" ds:itemID="{D2C98B52-6FC8-40F2-A965-0BCD4BB9F1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ab596d-6e78-4fb6-8729-00dfcc76dfb6"/>
    <ds:schemaRef ds:uri="d83b09a3-3790-42f3-9709-194835517652"/>
    <ds:schemaRef ds:uri="ef56fa2c-8799-41f7-8555-46686698e1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67B315-0250-4856-A44E-5579B8DD15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Slice</Template>
  <TotalTime>860</TotalTime>
  <Words>1289</Words>
  <Application>Microsoft Office PowerPoint</Application>
  <PresentationFormat>Широкоэкранный</PresentationFormat>
  <Paragraphs>90</Paragraphs>
  <Slides>12</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ЧОРАБИНИҲОИ ЛОИҲА ДАР ДАВРАИ СОЛҲОИ 2024-2026</vt:lpstr>
      <vt:lpstr>Вохӯриҳои ҳамоҳангсозӣ дар минтақаҳои мақсаднок баҳри муаррифии лоиҳа ва ҷалби ҷонибҳои манфиатдори маҳаллӣ, аз ҷумла ташкилотҳо бо роҳбарии занон</vt:lpstr>
      <vt:lpstr>1.1: Гузаронидани тренингҳои дурӯза оид ба баланд бардоштани донишу занон дар самти ҳифзи ҳуқуқ ва дастрасӣ ба хизматрасониҳо дар мавзӯи «Ҳуқуқи худро дониста, мо ҳеҷ касро дар канор намегузорем»</vt:lpstr>
      <vt:lpstr>1.1: Гузаронидани тренингҳои дурӯза оид саводнокии молиявӣ ва фаҳмиши асосҳои соҳибкорӣ  дар мавзӯи “Маърифатнокии молиявӣ ва иқтисодӣ: имконияти муваффақияти оянда” </vt:lpstr>
      <vt:lpstr>Презентация PowerPoint</vt:lpstr>
      <vt:lpstr>Презентация PowerPoint</vt:lpstr>
      <vt:lpstr>3.2: Гузаронидани 4 тренингҳои дурӯза оид ба таҳким додани ҳамкории самаранок байни мақомотҳои давлатӣ ва созмонҳои ҷомеаи шаҳрвандии занон дар самти пешниҳоди хизматрасониҳои босифат ба ҷабрдидагони зӯроварӣ</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Title:</dc:title>
  <dc:creator>UNWomen</dc:creator>
  <cp:lastModifiedBy>Iroda Bobojonova</cp:lastModifiedBy>
  <cp:revision>120</cp:revision>
  <cp:lastPrinted>2024-07-22T09:20:51Z</cp:lastPrinted>
  <dcterms:created xsi:type="dcterms:W3CDTF">2013-04-30T21:45:36Z</dcterms:created>
  <dcterms:modified xsi:type="dcterms:W3CDTF">2025-05-05T10:40:22Z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0x0101005BD10EB1173DDC46AE1DD8332BC27F28</vt:lpwstr>
  </property>
  <property fmtid="{D5CDD505-2E9C-101B-9397-08002B2CF9AE}" pid="3" name="Order">
    <vt:r8>100</vt:r8>
  </property>
</Properties>
</file>